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339" r:id="rId4"/>
    <p:sldId id="313" r:id="rId5"/>
    <p:sldId id="314" r:id="rId6"/>
    <p:sldId id="315" r:id="rId7"/>
    <p:sldId id="317" r:id="rId8"/>
    <p:sldId id="319" r:id="rId9"/>
    <p:sldId id="320" r:id="rId10"/>
    <p:sldId id="321" r:id="rId11"/>
    <p:sldId id="322" r:id="rId12"/>
    <p:sldId id="323" r:id="rId13"/>
    <p:sldId id="324" r:id="rId14"/>
    <p:sldId id="325" r:id="rId15"/>
    <p:sldId id="326" r:id="rId16"/>
    <p:sldId id="327" r:id="rId17"/>
    <p:sldId id="328" r:id="rId18"/>
    <p:sldId id="329" r:id="rId19"/>
    <p:sldId id="330" r:id="rId20"/>
    <p:sldId id="331" r:id="rId21"/>
    <p:sldId id="332" r:id="rId22"/>
    <p:sldId id="333" r:id="rId23"/>
    <p:sldId id="316" r:id="rId24"/>
    <p:sldId id="312" r:id="rId25"/>
    <p:sldId id="334" r:id="rId26"/>
    <p:sldId id="335" r:id="rId27"/>
    <p:sldId id="336" r:id="rId28"/>
    <p:sldId id="337" r:id="rId29"/>
    <p:sldId id="258" r:id="rId30"/>
    <p:sldId id="259" r:id="rId31"/>
    <p:sldId id="311" r:id="rId32"/>
    <p:sldId id="261" r:id="rId33"/>
    <p:sldId id="262" r:id="rId34"/>
    <p:sldId id="263" r:id="rId35"/>
    <p:sldId id="264" r:id="rId36"/>
    <p:sldId id="340" r:id="rId37"/>
    <p:sldId id="265" r:id="rId38"/>
    <p:sldId id="266" r:id="rId39"/>
    <p:sldId id="338"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 id="290" r:id="rId64"/>
    <p:sldId id="291" r:id="rId65"/>
    <p:sldId id="292" r:id="rId66"/>
    <p:sldId id="293" r:id="rId67"/>
    <p:sldId id="294" r:id="rId68"/>
    <p:sldId id="295" r:id="rId69"/>
    <p:sldId id="296" r:id="rId70"/>
    <p:sldId id="297" r:id="rId71"/>
    <p:sldId id="298" r:id="rId72"/>
    <p:sldId id="299" r:id="rId73"/>
    <p:sldId id="300" r:id="rId74"/>
    <p:sldId id="301" r:id="rId75"/>
    <p:sldId id="302" r:id="rId76"/>
    <p:sldId id="303" r:id="rId77"/>
    <p:sldId id="304" r:id="rId78"/>
    <p:sldId id="305" r:id="rId79"/>
    <p:sldId id="306" r:id="rId80"/>
    <p:sldId id="307" r:id="rId81"/>
    <p:sldId id="308" r:id="rId82"/>
    <p:sldId id="309" r:id="rId83"/>
    <p:sldId id="310" r:id="rId84"/>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50" autoAdjust="0"/>
    <p:restoredTop sz="94660"/>
  </p:normalViewPr>
  <p:slideViewPr>
    <p:cSldViewPr>
      <p:cViewPr>
        <p:scale>
          <a:sx n="66" d="100"/>
          <a:sy n="66" d="100"/>
        </p:scale>
        <p:origin x="1050"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customXml" Target="../customXml/item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ustomXml" Target="../customXml/item2.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9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600" b="1" i="0">
                <a:solidFill>
                  <a:srgbClr val="201D6F"/>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0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1/25/2025</a:t>
            </a:fld>
            <a:endParaRPr lang="en-US"/>
          </a:p>
        </p:txBody>
      </p:sp>
      <p:sp>
        <p:nvSpPr>
          <p:cNvPr id="6" name="Holder 6"/>
          <p:cNvSpPr>
            <a:spLocks noGrp="1"/>
          </p:cNvSpPr>
          <p:nvPr>
            <p:ph type="sldNum" sz="quarter" idx="7"/>
          </p:nvPr>
        </p:nvSpPr>
        <p:spPr/>
        <p:txBody>
          <a:bodyPr lIns="0" tIns="0" rIns="0" bIns="0"/>
          <a:lstStyle>
            <a:lvl1pPr>
              <a:defRPr sz="1450" b="0" i="0">
                <a:solidFill>
                  <a:schemeClr val="tx1"/>
                </a:solidFill>
                <a:latin typeface="Arial MT"/>
                <a:cs typeface="Arial MT"/>
              </a:defRPr>
            </a:lvl1pPr>
          </a:lstStyle>
          <a:p>
            <a:pPr marL="38100">
              <a:lnSpc>
                <a:spcPts val="1695"/>
              </a:lnSpc>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201D6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0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1/25/2025</a:t>
            </a:fld>
            <a:endParaRPr lang="en-US"/>
          </a:p>
        </p:txBody>
      </p:sp>
      <p:sp>
        <p:nvSpPr>
          <p:cNvPr id="6" name="Holder 6"/>
          <p:cNvSpPr>
            <a:spLocks noGrp="1"/>
          </p:cNvSpPr>
          <p:nvPr>
            <p:ph type="sldNum" sz="quarter" idx="7"/>
          </p:nvPr>
        </p:nvSpPr>
        <p:spPr/>
        <p:txBody>
          <a:bodyPr lIns="0" tIns="0" rIns="0" bIns="0"/>
          <a:lstStyle>
            <a:lvl1pPr>
              <a:defRPr sz="1450" b="0" i="0">
                <a:solidFill>
                  <a:schemeClr val="tx1"/>
                </a:solidFill>
                <a:latin typeface="Arial MT"/>
                <a:cs typeface="Arial MT"/>
              </a:defRPr>
            </a:lvl1pPr>
          </a:lstStyle>
          <a:p>
            <a:pPr marL="38100">
              <a:lnSpc>
                <a:spcPts val="1695"/>
              </a:lnSpc>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201D6F"/>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1/25/2025</a:t>
            </a:fld>
            <a:endParaRPr lang="en-US"/>
          </a:p>
        </p:txBody>
      </p:sp>
      <p:sp>
        <p:nvSpPr>
          <p:cNvPr id="7" name="Holder 7"/>
          <p:cNvSpPr>
            <a:spLocks noGrp="1"/>
          </p:cNvSpPr>
          <p:nvPr>
            <p:ph type="sldNum" sz="quarter" idx="7"/>
          </p:nvPr>
        </p:nvSpPr>
        <p:spPr/>
        <p:txBody>
          <a:bodyPr lIns="0" tIns="0" rIns="0" bIns="0"/>
          <a:lstStyle>
            <a:lvl1pPr>
              <a:defRPr sz="1450" b="0" i="0">
                <a:solidFill>
                  <a:schemeClr val="tx1"/>
                </a:solidFill>
                <a:latin typeface="Arial MT"/>
                <a:cs typeface="Arial MT"/>
              </a:defRPr>
            </a:lvl1pPr>
          </a:lstStyle>
          <a:p>
            <a:pPr marL="38100">
              <a:lnSpc>
                <a:spcPts val="1695"/>
              </a:lnSpc>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201D6F"/>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1/25/2025</a:t>
            </a:fld>
            <a:endParaRPr lang="en-US"/>
          </a:p>
        </p:txBody>
      </p:sp>
      <p:sp>
        <p:nvSpPr>
          <p:cNvPr id="5" name="Holder 5"/>
          <p:cNvSpPr>
            <a:spLocks noGrp="1"/>
          </p:cNvSpPr>
          <p:nvPr>
            <p:ph type="sldNum" sz="quarter" idx="7"/>
          </p:nvPr>
        </p:nvSpPr>
        <p:spPr/>
        <p:txBody>
          <a:bodyPr lIns="0" tIns="0" rIns="0" bIns="0"/>
          <a:lstStyle>
            <a:lvl1pPr>
              <a:defRPr sz="1450" b="0" i="0">
                <a:solidFill>
                  <a:schemeClr val="tx1"/>
                </a:solidFill>
                <a:latin typeface="Arial MT"/>
                <a:cs typeface="Arial MT"/>
              </a:defRPr>
            </a:lvl1pPr>
          </a:lstStyle>
          <a:p>
            <a:pPr marL="38100">
              <a:lnSpc>
                <a:spcPts val="1695"/>
              </a:lnSpc>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1/25/2025</a:t>
            </a:fld>
            <a:endParaRPr lang="en-US"/>
          </a:p>
        </p:txBody>
      </p:sp>
      <p:sp>
        <p:nvSpPr>
          <p:cNvPr id="4" name="Holder 4"/>
          <p:cNvSpPr>
            <a:spLocks noGrp="1"/>
          </p:cNvSpPr>
          <p:nvPr>
            <p:ph type="sldNum" sz="quarter" idx="7"/>
          </p:nvPr>
        </p:nvSpPr>
        <p:spPr/>
        <p:txBody>
          <a:bodyPr lIns="0" tIns="0" rIns="0" bIns="0"/>
          <a:lstStyle>
            <a:lvl1pPr>
              <a:defRPr sz="1450" b="0" i="0">
                <a:solidFill>
                  <a:schemeClr val="tx1"/>
                </a:solidFill>
                <a:latin typeface="Arial MT"/>
                <a:cs typeface="Arial MT"/>
              </a:defRPr>
            </a:lvl1pPr>
          </a:lstStyle>
          <a:p>
            <a:pPr marL="38100">
              <a:lnSpc>
                <a:spcPts val="1695"/>
              </a:lnSpc>
            </a:pPr>
            <a:fld id="{81D60167-4931-47E6-BA6A-407CBD079E47}" type="slidenum">
              <a:rPr spc="-25" dirty="0"/>
              <a:t>‹#›</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11135359" y="233679"/>
            <a:ext cx="822959" cy="822960"/>
          </a:xfrm>
          <a:prstGeom prst="rect">
            <a:avLst/>
          </a:prstGeom>
        </p:spPr>
      </p:pic>
      <p:pic>
        <p:nvPicPr>
          <p:cNvPr id="17" name="bg object 17"/>
          <p:cNvPicPr/>
          <p:nvPr/>
        </p:nvPicPr>
        <p:blipFill>
          <a:blip r:embed="rId8" cstate="print"/>
          <a:stretch>
            <a:fillRect/>
          </a:stretch>
        </p:blipFill>
        <p:spPr>
          <a:xfrm>
            <a:off x="2113280" y="5303519"/>
            <a:ext cx="10078720" cy="1554478"/>
          </a:xfrm>
          <a:prstGeom prst="rect">
            <a:avLst/>
          </a:prstGeom>
        </p:spPr>
      </p:pic>
      <p:sp>
        <p:nvSpPr>
          <p:cNvPr id="18" name="bg object 18"/>
          <p:cNvSpPr/>
          <p:nvPr/>
        </p:nvSpPr>
        <p:spPr>
          <a:xfrm>
            <a:off x="2052320" y="5140959"/>
            <a:ext cx="10078720" cy="1656080"/>
          </a:xfrm>
          <a:custGeom>
            <a:avLst/>
            <a:gdLst/>
            <a:ahLst/>
            <a:cxnLst/>
            <a:rect l="l" t="t" r="r" b="b"/>
            <a:pathLst>
              <a:path w="10078720" h="1656079">
                <a:moveTo>
                  <a:pt x="10078720" y="0"/>
                </a:moveTo>
                <a:lnTo>
                  <a:pt x="0" y="0"/>
                </a:lnTo>
                <a:lnTo>
                  <a:pt x="0" y="1656080"/>
                </a:lnTo>
                <a:lnTo>
                  <a:pt x="10078720" y="1656080"/>
                </a:lnTo>
                <a:lnTo>
                  <a:pt x="10078720" y="0"/>
                </a:lnTo>
                <a:close/>
              </a:path>
            </a:pathLst>
          </a:custGeom>
          <a:solidFill>
            <a:srgbClr val="FFFFFF"/>
          </a:solidFill>
        </p:spPr>
        <p:txBody>
          <a:bodyPr wrap="square" lIns="0" tIns="0" rIns="0" bIns="0" rtlCol="0"/>
          <a:lstStyle/>
          <a:p>
            <a:endParaRPr/>
          </a:p>
        </p:txBody>
      </p:sp>
      <p:pic>
        <p:nvPicPr>
          <p:cNvPr id="19" name="bg object 19"/>
          <p:cNvPicPr/>
          <p:nvPr/>
        </p:nvPicPr>
        <p:blipFill>
          <a:blip r:embed="rId8" cstate="print"/>
          <a:stretch>
            <a:fillRect/>
          </a:stretch>
        </p:blipFill>
        <p:spPr>
          <a:xfrm>
            <a:off x="0" y="0"/>
            <a:ext cx="10078719" cy="1554479"/>
          </a:xfrm>
          <a:prstGeom prst="rect">
            <a:avLst/>
          </a:prstGeom>
        </p:spPr>
      </p:pic>
      <p:sp>
        <p:nvSpPr>
          <p:cNvPr id="20" name="bg object 20"/>
          <p:cNvSpPr/>
          <p:nvPr/>
        </p:nvSpPr>
        <p:spPr>
          <a:xfrm>
            <a:off x="71119" y="71119"/>
            <a:ext cx="10078720" cy="1656080"/>
          </a:xfrm>
          <a:custGeom>
            <a:avLst/>
            <a:gdLst/>
            <a:ahLst/>
            <a:cxnLst/>
            <a:rect l="l" t="t" r="r" b="b"/>
            <a:pathLst>
              <a:path w="10078720" h="1656080">
                <a:moveTo>
                  <a:pt x="10078720" y="0"/>
                </a:moveTo>
                <a:lnTo>
                  <a:pt x="0" y="0"/>
                </a:lnTo>
                <a:lnTo>
                  <a:pt x="0" y="1656079"/>
                </a:lnTo>
                <a:lnTo>
                  <a:pt x="10078720" y="1656079"/>
                </a:lnTo>
                <a:lnTo>
                  <a:pt x="10078720" y="0"/>
                </a:lnTo>
                <a:close/>
              </a:path>
            </a:pathLst>
          </a:custGeom>
          <a:solidFill>
            <a:srgbClr val="FFFFFF"/>
          </a:solidFill>
        </p:spPr>
        <p:txBody>
          <a:bodyPr wrap="square" lIns="0" tIns="0" rIns="0" bIns="0" rtlCol="0"/>
          <a:lstStyle/>
          <a:p>
            <a:endParaRPr/>
          </a:p>
        </p:txBody>
      </p:sp>
      <p:pic>
        <p:nvPicPr>
          <p:cNvPr id="21" name="bg object 21"/>
          <p:cNvPicPr/>
          <p:nvPr/>
        </p:nvPicPr>
        <p:blipFill>
          <a:blip r:embed="rId9" cstate="print"/>
          <a:stretch>
            <a:fillRect/>
          </a:stretch>
        </p:blipFill>
        <p:spPr>
          <a:xfrm>
            <a:off x="233679" y="6400799"/>
            <a:ext cx="1381760" cy="457200"/>
          </a:xfrm>
          <a:prstGeom prst="rect">
            <a:avLst/>
          </a:prstGeom>
        </p:spPr>
      </p:pic>
      <p:sp>
        <p:nvSpPr>
          <p:cNvPr id="2" name="Holder 2"/>
          <p:cNvSpPr>
            <a:spLocks noGrp="1"/>
          </p:cNvSpPr>
          <p:nvPr>
            <p:ph type="title"/>
          </p:nvPr>
        </p:nvSpPr>
        <p:spPr>
          <a:xfrm>
            <a:off x="774700" y="133985"/>
            <a:ext cx="10642600" cy="951865"/>
          </a:xfrm>
          <a:prstGeom prst="rect">
            <a:avLst/>
          </a:prstGeom>
        </p:spPr>
        <p:txBody>
          <a:bodyPr wrap="square" lIns="0" tIns="0" rIns="0" bIns="0">
            <a:spAutoFit/>
          </a:bodyPr>
          <a:lstStyle>
            <a:lvl1pPr>
              <a:defRPr sz="3600" b="1" i="0">
                <a:solidFill>
                  <a:srgbClr val="201D6F"/>
                </a:solidFill>
                <a:latin typeface="Arial"/>
                <a:cs typeface="Arial"/>
              </a:defRPr>
            </a:lvl1pPr>
          </a:lstStyle>
          <a:p>
            <a:endParaRPr/>
          </a:p>
        </p:txBody>
      </p:sp>
      <p:sp>
        <p:nvSpPr>
          <p:cNvPr id="3" name="Holder 3"/>
          <p:cNvSpPr>
            <a:spLocks noGrp="1"/>
          </p:cNvSpPr>
          <p:nvPr>
            <p:ph type="body" idx="1"/>
          </p:nvPr>
        </p:nvSpPr>
        <p:spPr>
          <a:xfrm>
            <a:off x="855980" y="1277048"/>
            <a:ext cx="10480039" cy="4557395"/>
          </a:xfrm>
          <a:prstGeom prst="rect">
            <a:avLst/>
          </a:prstGeom>
        </p:spPr>
        <p:txBody>
          <a:bodyPr wrap="square" lIns="0" tIns="0" rIns="0" bIns="0">
            <a:spAutoFit/>
          </a:bodyPr>
          <a:lstStyle>
            <a:lvl1pPr>
              <a:defRPr sz="2000" b="0" i="0">
                <a:solidFill>
                  <a:schemeClr val="tx1"/>
                </a:solidFill>
                <a:latin typeface="Arial MT"/>
                <a:cs typeface="Arial MT"/>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1/25/2025</a:t>
            </a:fld>
            <a:endParaRPr lang="en-US"/>
          </a:p>
        </p:txBody>
      </p:sp>
      <p:sp>
        <p:nvSpPr>
          <p:cNvPr id="6" name="Holder 6"/>
          <p:cNvSpPr>
            <a:spLocks noGrp="1"/>
          </p:cNvSpPr>
          <p:nvPr>
            <p:ph type="sldNum" sz="quarter" idx="7"/>
          </p:nvPr>
        </p:nvSpPr>
        <p:spPr>
          <a:xfrm>
            <a:off x="9408541" y="6634688"/>
            <a:ext cx="292100" cy="230504"/>
          </a:xfrm>
          <a:prstGeom prst="rect">
            <a:avLst/>
          </a:prstGeom>
        </p:spPr>
        <p:txBody>
          <a:bodyPr wrap="square" lIns="0" tIns="0" rIns="0" bIns="0">
            <a:spAutoFit/>
          </a:bodyPr>
          <a:lstStyle>
            <a:lvl1pPr>
              <a:defRPr sz="1450" b="0" i="0">
                <a:solidFill>
                  <a:schemeClr val="tx1"/>
                </a:solidFill>
                <a:latin typeface="Arial MT"/>
                <a:cs typeface="Arial MT"/>
              </a:defRPr>
            </a:lvl1pPr>
          </a:lstStyle>
          <a:p>
            <a:pPr marL="38100">
              <a:lnSpc>
                <a:spcPts val="1695"/>
              </a:lnSpc>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4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5.xml"/><Relationship Id="rId4" Type="http://schemas.openxmlformats.org/officeDocument/2006/relationships/image" Target="../media/image47.jpg"/></Relationships>
</file>

<file path=ppt/slides/_rels/slide5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jpg"/></Relationships>
</file>

<file path=ppt/slides/_rels/slide5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 Id="rId4" Type="http://schemas.openxmlformats.org/officeDocument/2006/relationships/image" Target="../media/image83.jpg"/></Relationships>
</file>

<file path=ppt/slides/_rels/slide82.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1.jp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944880"/>
            <a:ext cx="6380480" cy="4988560"/>
            <a:chOff x="0" y="944880"/>
            <a:chExt cx="6380480" cy="4988560"/>
          </a:xfrm>
        </p:grpSpPr>
        <p:pic>
          <p:nvPicPr>
            <p:cNvPr id="3" name="object 3"/>
            <p:cNvPicPr/>
            <p:nvPr/>
          </p:nvPicPr>
          <p:blipFill>
            <a:blip r:embed="rId2" cstate="print"/>
            <a:stretch>
              <a:fillRect/>
            </a:stretch>
          </p:blipFill>
          <p:spPr>
            <a:xfrm>
              <a:off x="0" y="944880"/>
              <a:ext cx="6380479" cy="4968240"/>
            </a:xfrm>
            <a:prstGeom prst="rect">
              <a:avLst/>
            </a:prstGeom>
          </p:spPr>
        </p:pic>
        <p:sp>
          <p:nvSpPr>
            <p:cNvPr id="4" name="object 4"/>
            <p:cNvSpPr/>
            <p:nvPr/>
          </p:nvSpPr>
          <p:spPr>
            <a:xfrm>
              <a:off x="0" y="5872480"/>
              <a:ext cx="3789679" cy="60960"/>
            </a:xfrm>
            <a:custGeom>
              <a:avLst/>
              <a:gdLst/>
              <a:ahLst/>
              <a:cxnLst/>
              <a:rect l="l" t="t" r="r" b="b"/>
              <a:pathLst>
                <a:path w="3789679" h="60960">
                  <a:moveTo>
                    <a:pt x="0" y="60960"/>
                  </a:moveTo>
                  <a:lnTo>
                    <a:pt x="3789679" y="60960"/>
                  </a:lnTo>
                  <a:lnTo>
                    <a:pt x="3789679" y="0"/>
                  </a:lnTo>
                  <a:lnTo>
                    <a:pt x="0" y="0"/>
                  </a:lnTo>
                  <a:lnTo>
                    <a:pt x="0" y="60960"/>
                  </a:lnTo>
                  <a:close/>
                </a:path>
              </a:pathLst>
            </a:custGeom>
            <a:solidFill>
              <a:srgbClr val="FBAF17"/>
            </a:solidFill>
          </p:spPr>
          <p:txBody>
            <a:bodyPr wrap="square" lIns="0" tIns="0" rIns="0" bIns="0" rtlCol="0"/>
            <a:lstStyle/>
            <a:p>
              <a:endParaRPr/>
            </a:p>
          </p:txBody>
        </p:sp>
      </p:grpSp>
      <p:grpSp>
        <p:nvGrpSpPr>
          <p:cNvPr id="5" name="object 5"/>
          <p:cNvGrpSpPr/>
          <p:nvPr/>
        </p:nvGrpSpPr>
        <p:grpSpPr>
          <a:xfrm>
            <a:off x="3789679" y="5049520"/>
            <a:ext cx="8402320" cy="1442720"/>
            <a:chOff x="3789679" y="5049520"/>
            <a:chExt cx="8402320" cy="1442720"/>
          </a:xfrm>
        </p:grpSpPr>
        <p:sp>
          <p:nvSpPr>
            <p:cNvPr id="6" name="object 6"/>
            <p:cNvSpPr/>
            <p:nvPr/>
          </p:nvSpPr>
          <p:spPr>
            <a:xfrm>
              <a:off x="8402320" y="5872480"/>
              <a:ext cx="3789679" cy="60960"/>
            </a:xfrm>
            <a:custGeom>
              <a:avLst/>
              <a:gdLst/>
              <a:ahLst/>
              <a:cxnLst/>
              <a:rect l="l" t="t" r="r" b="b"/>
              <a:pathLst>
                <a:path w="3789679" h="60960">
                  <a:moveTo>
                    <a:pt x="0" y="60960"/>
                  </a:moveTo>
                  <a:lnTo>
                    <a:pt x="3789680" y="60960"/>
                  </a:lnTo>
                  <a:lnTo>
                    <a:pt x="3789680" y="0"/>
                  </a:lnTo>
                  <a:lnTo>
                    <a:pt x="0" y="0"/>
                  </a:lnTo>
                  <a:lnTo>
                    <a:pt x="0" y="60960"/>
                  </a:lnTo>
                  <a:close/>
                </a:path>
              </a:pathLst>
            </a:custGeom>
            <a:solidFill>
              <a:srgbClr val="EC1C23"/>
            </a:solidFill>
          </p:spPr>
          <p:txBody>
            <a:bodyPr wrap="square" lIns="0" tIns="0" rIns="0" bIns="0" rtlCol="0"/>
            <a:lstStyle/>
            <a:p>
              <a:endParaRPr/>
            </a:p>
          </p:txBody>
        </p:sp>
        <p:sp>
          <p:nvSpPr>
            <p:cNvPr id="7" name="object 7"/>
            <p:cNvSpPr/>
            <p:nvPr/>
          </p:nvSpPr>
          <p:spPr>
            <a:xfrm>
              <a:off x="3789679" y="5872480"/>
              <a:ext cx="4612640" cy="60960"/>
            </a:xfrm>
            <a:custGeom>
              <a:avLst/>
              <a:gdLst/>
              <a:ahLst/>
              <a:cxnLst/>
              <a:rect l="l" t="t" r="r" b="b"/>
              <a:pathLst>
                <a:path w="4612640" h="60960">
                  <a:moveTo>
                    <a:pt x="4612639" y="0"/>
                  </a:moveTo>
                  <a:lnTo>
                    <a:pt x="0" y="0"/>
                  </a:lnTo>
                  <a:lnTo>
                    <a:pt x="0" y="60960"/>
                  </a:lnTo>
                  <a:lnTo>
                    <a:pt x="4612639" y="60960"/>
                  </a:lnTo>
                  <a:lnTo>
                    <a:pt x="4612639" y="0"/>
                  </a:lnTo>
                  <a:close/>
                </a:path>
              </a:pathLst>
            </a:custGeom>
            <a:solidFill>
              <a:srgbClr val="76C2E4"/>
            </a:solidFill>
          </p:spPr>
          <p:txBody>
            <a:bodyPr wrap="square" lIns="0" tIns="0" rIns="0" bIns="0" rtlCol="0"/>
            <a:lstStyle/>
            <a:p>
              <a:endParaRPr/>
            </a:p>
          </p:txBody>
        </p:sp>
        <p:pic>
          <p:nvPicPr>
            <p:cNvPr id="8" name="object 8"/>
            <p:cNvPicPr/>
            <p:nvPr/>
          </p:nvPicPr>
          <p:blipFill>
            <a:blip r:embed="rId3" cstate="print"/>
            <a:stretch>
              <a:fillRect/>
            </a:stretch>
          </p:blipFill>
          <p:spPr>
            <a:xfrm>
              <a:off x="5364479" y="5049520"/>
              <a:ext cx="1442720" cy="1442720"/>
            </a:xfrm>
            <a:prstGeom prst="rect">
              <a:avLst/>
            </a:prstGeom>
          </p:spPr>
        </p:pic>
      </p:grpSp>
      <p:sp>
        <p:nvSpPr>
          <p:cNvPr id="9" name="object 9"/>
          <p:cNvSpPr/>
          <p:nvPr/>
        </p:nvSpPr>
        <p:spPr>
          <a:xfrm>
            <a:off x="7680959" y="2509520"/>
            <a:ext cx="71120" cy="1300480"/>
          </a:xfrm>
          <a:custGeom>
            <a:avLst/>
            <a:gdLst/>
            <a:ahLst/>
            <a:cxnLst/>
            <a:rect l="l" t="t" r="r" b="b"/>
            <a:pathLst>
              <a:path w="71120" h="1300479">
                <a:moveTo>
                  <a:pt x="71120" y="0"/>
                </a:moveTo>
                <a:lnTo>
                  <a:pt x="0" y="0"/>
                </a:lnTo>
                <a:lnTo>
                  <a:pt x="0" y="1300479"/>
                </a:lnTo>
                <a:lnTo>
                  <a:pt x="71120" y="1300479"/>
                </a:lnTo>
                <a:lnTo>
                  <a:pt x="71120" y="0"/>
                </a:lnTo>
                <a:close/>
              </a:path>
            </a:pathLst>
          </a:custGeom>
          <a:solidFill>
            <a:srgbClr val="76C2E4"/>
          </a:solidFill>
        </p:spPr>
        <p:txBody>
          <a:bodyPr wrap="square" lIns="0" tIns="0" rIns="0" bIns="0" rtlCol="0"/>
          <a:lstStyle/>
          <a:p>
            <a:endParaRPr/>
          </a:p>
        </p:txBody>
      </p:sp>
      <p:sp>
        <p:nvSpPr>
          <p:cNvPr id="10" name="object 10"/>
          <p:cNvSpPr txBox="1">
            <a:spLocks noGrp="1"/>
          </p:cNvSpPr>
          <p:nvPr>
            <p:ph type="title"/>
          </p:nvPr>
        </p:nvSpPr>
        <p:spPr>
          <a:xfrm>
            <a:off x="6688708" y="357124"/>
            <a:ext cx="2071370" cy="575310"/>
          </a:xfrm>
          <a:prstGeom prst="rect">
            <a:avLst/>
          </a:prstGeom>
        </p:spPr>
        <p:txBody>
          <a:bodyPr vert="horz" wrap="square" lIns="0" tIns="13335" rIns="0" bIns="0" rtlCol="0">
            <a:spAutoFit/>
          </a:bodyPr>
          <a:lstStyle/>
          <a:p>
            <a:pPr marL="12700">
              <a:lnSpc>
                <a:spcPct val="100000"/>
              </a:lnSpc>
              <a:spcBef>
                <a:spcPts val="105"/>
              </a:spcBef>
            </a:pPr>
            <a:r>
              <a:rPr b="0" spc="-10" dirty="0">
                <a:latin typeface="Arial MT"/>
                <a:cs typeface="Arial MT"/>
              </a:rPr>
              <a:t>CCZG501</a:t>
            </a:r>
          </a:p>
        </p:txBody>
      </p:sp>
      <p:sp>
        <p:nvSpPr>
          <p:cNvPr id="11" name="object 11"/>
          <p:cNvSpPr txBox="1"/>
          <p:nvPr/>
        </p:nvSpPr>
        <p:spPr>
          <a:xfrm>
            <a:off x="3607689" y="1211580"/>
            <a:ext cx="8227059" cy="880744"/>
          </a:xfrm>
          <a:prstGeom prst="rect">
            <a:avLst/>
          </a:prstGeom>
        </p:spPr>
        <p:txBody>
          <a:bodyPr vert="horz" wrap="square" lIns="0" tIns="13335" rIns="0" bIns="0" rtlCol="0">
            <a:spAutoFit/>
          </a:bodyPr>
          <a:lstStyle/>
          <a:p>
            <a:pPr marL="8890" algn="ctr">
              <a:lnSpc>
                <a:spcPts val="2640"/>
              </a:lnSpc>
              <a:spcBef>
                <a:spcPts val="105"/>
              </a:spcBef>
            </a:pPr>
            <a:r>
              <a:rPr sz="2400" b="1" dirty="0">
                <a:solidFill>
                  <a:srgbClr val="201D6F"/>
                </a:solidFill>
                <a:latin typeface="Arial"/>
                <a:cs typeface="Arial"/>
              </a:rPr>
              <a:t>Introduction</a:t>
            </a:r>
            <a:r>
              <a:rPr sz="2400" b="1" spc="-90" dirty="0">
                <a:solidFill>
                  <a:srgbClr val="201D6F"/>
                </a:solidFill>
                <a:latin typeface="Arial"/>
                <a:cs typeface="Arial"/>
              </a:rPr>
              <a:t> </a:t>
            </a:r>
            <a:r>
              <a:rPr sz="2400" b="1" spc="-25" dirty="0">
                <a:solidFill>
                  <a:srgbClr val="201D6F"/>
                </a:solidFill>
                <a:latin typeface="Arial"/>
                <a:cs typeface="Arial"/>
              </a:rPr>
              <a:t>to</a:t>
            </a:r>
            <a:endParaRPr sz="2400">
              <a:latin typeface="Arial"/>
              <a:cs typeface="Arial"/>
            </a:endParaRPr>
          </a:p>
          <a:p>
            <a:pPr algn="ctr">
              <a:lnSpc>
                <a:spcPts val="4079"/>
              </a:lnSpc>
            </a:pPr>
            <a:r>
              <a:rPr sz="3600" b="1" dirty="0">
                <a:solidFill>
                  <a:srgbClr val="201D6F"/>
                </a:solidFill>
                <a:latin typeface="Arial"/>
                <a:cs typeface="Arial"/>
              </a:rPr>
              <a:t>Parallel</a:t>
            </a:r>
            <a:r>
              <a:rPr sz="3600" b="1" spc="-110" dirty="0">
                <a:solidFill>
                  <a:srgbClr val="201D6F"/>
                </a:solidFill>
                <a:latin typeface="Arial"/>
                <a:cs typeface="Arial"/>
              </a:rPr>
              <a:t> </a:t>
            </a:r>
            <a:r>
              <a:rPr sz="3600" b="1" dirty="0">
                <a:solidFill>
                  <a:srgbClr val="201D6F"/>
                </a:solidFill>
                <a:latin typeface="Arial"/>
                <a:cs typeface="Arial"/>
              </a:rPr>
              <a:t>and</a:t>
            </a:r>
            <a:r>
              <a:rPr sz="3600" b="1" spc="-25" dirty="0">
                <a:solidFill>
                  <a:srgbClr val="201D6F"/>
                </a:solidFill>
                <a:latin typeface="Arial"/>
                <a:cs typeface="Arial"/>
              </a:rPr>
              <a:t> </a:t>
            </a:r>
            <a:r>
              <a:rPr sz="3600" b="1" dirty="0">
                <a:solidFill>
                  <a:srgbClr val="201D6F"/>
                </a:solidFill>
                <a:latin typeface="Arial"/>
                <a:cs typeface="Arial"/>
              </a:rPr>
              <a:t>Distributed</a:t>
            </a:r>
            <a:r>
              <a:rPr sz="3600" b="1" spc="55" dirty="0">
                <a:solidFill>
                  <a:srgbClr val="201D6F"/>
                </a:solidFill>
                <a:latin typeface="Arial"/>
                <a:cs typeface="Arial"/>
              </a:rPr>
              <a:t> </a:t>
            </a:r>
            <a:r>
              <a:rPr sz="3600" b="1" spc="-10" dirty="0">
                <a:solidFill>
                  <a:srgbClr val="201D6F"/>
                </a:solidFill>
                <a:latin typeface="Arial"/>
                <a:cs typeface="Arial"/>
              </a:rPr>
              <a:t>Programming</a:t>
            </a:r>
            <a:endParaRPr sz="3600">
              <a:latin typeface="Arial"/>
              <a:cs typeface="Arial"/>
            </a:endParaRPr>
          </a:p>
        </p:txBody>
      </p:sp>
      <p:sp>
        <p:nvSpPr>
          <p:cNvPr id="12" name="object 12"/>
          <p:cNvSpPr txBox="1"/>
          <p:nvPr/>
        </p:nvSpPr>
        <p:spPr>
          <a:xfrm>
            <a:off x="5925565" y="2772727"/>
            <a:ext cx="1598295" cy="758190"/>
          </a:xfrm>
          <a:prstGeom prst="rect">
            <a:avLst/>
          </a:prstGeom>
        </p:spPr>
        <p:txBody>
          <a:bodyPr vert="horz" wrap="square" lIns="0" tIns="12700" rIns="0" bIns="0" rtlCol="0">
            <a:spAutoFit/>
          </a:bodyPr>
          <a:lstStyle/>
          <a:p>
            <a:pPr marL="988694">
              <a:lnSpc>
                <a:spcPct val="100000"/>
              </a:lnSpc>
              <a:spcBef>
                <a:spcPts val="100"/>
              </a:spcBef>
            </a:pPr>
            <a:r>
              <a:rPr sz="2400" spc="-25" dirty="0">
                <a:latin typeface="Arial MT"/>
                <a:cs typeface="Arial MT"/>
              </a:rPr>
              <a:t>CS1</a:t>
            </a:r>
            <a:endParaRPr sz="2400">
              <a:latin typeface="Arial MT"/>
              <a:cs typeface="Arial MT"/>
            </a:endParaRPr>
          </a:p>
          <a:p>
            <a:pPr marL="12700">
              <a:lnSpc>
                <a:spcPct val="100000"/>
              </a:lnSpc>
              <a:spcBef>
                <a:spcPts val="5"/>
              </a:spcBef>
            </a:pPr>
            <a:r>
              <a:rPr sz="2400" spc="-10" dirty="0">
                <a:latin typeface="Arial MT"/>
                <a:cs typeface="Arial MT"/>
              </a:rPr>
              <a:t>Introduction</a:t>
            </a:r>
            <a:endParaRPr sz="2400">
              <a:latin typeface="Arial MT"/>
              <a:cs typeface="Arial MT"/>
            </a:endParaRPr>
          </a:p>
        </p:txBody>
      </p:sp>
      <p:pic>
        <p:nvPicPr>
          <p:cNvPr id="13" name="object 13"/>
          <p:cNvPicPr/>
          <p:nvPr/>
        </p:nvPicPr>
        <p:blipFill>
          <a:blip r:embed="rId4" cstate="print"/>
          <a:stretch>
            <a:fillRect/>
          </a:stretch>
        </p:blipFill>
        <p:spPr>
          <a:xfrm>
            <a:off x="11409680" y="5069840"/>
            <a:ext cx="640079" cy="680719"/>
          </a:xfrm>
          <a:prstGeom prst="rect">
            <a:avLst/>
          </a:prstGeom>
        </p:spPr>
      </p:pic>
      <p:sp>
        <p:nvSpPr>
          <p:cNvPr id="14" name="object 14"/>
          <p:cNvSpPr txBox="1"/>
          <p:nvPr/>
        </p:nvSpPr>
        <p:spPr>
          <a:xfrm>
            <a:off x="7909178" y="2880008"/>
            <a:ext cx="3908297" cy="594393"/>
          </a:xfrm>
          <a:prstGeom prst="rect">
            <a:avLst/>
          </a:prstGeom>
        </p:spPr>
        <p:txBody>
          <a:bodyPr vert="horz" wrap="square" lIns="0" tIns="12065" rIns="0" bIns="0" rtlCol="0">
            <a:spAutoFit/>
          </a:bodyPr>
          <a:lstStyle/>
          <a:p>
            <a:pPr marL="12700">
              <a:lnSpc>
                <a:spcPct val="100000"/>
              </a:lnSpc>
              <a:spcBef>
                <a:spcPts val="95"/>
              </a:spcBef>
            </a:pPr>
            <a:r>
              <a:rPr lang="en-US" sz="1850" dirty="0">
                <a:latin typeface="Arial MT"/>
                <a:cs typeface="Arial MT"/>
              </a:rPr>
              <a:t>Dr. Sachin D N</a:t>
            </a:r>
          </a:p>
          <a:p>
            <a:pPr marL="12700">
              <a:lnSpc>
                <a:spcPct val="100000"/>
              </a:lnSpc>
              <a:spcBef>
                <a:spcPts val="95"/>
              </a:spcBef>
            </a:pPr>
            <a:r>
              <a:rPr lang="en-US" sz="1850" dirty="0">
                <a:latin typeface="Arial MT"/>
                <a:cs typeface="Arial MT"/>
              </a:rPr>
              <a:t>sachin.dn@wilp.bits-pilani.ac.in</a:t>
            </a:r>
            <a:endParaRPr sz="1850" dirty="0">
              <a:latin typeface="Arial MT"/>
              <a:cs typeface="Arial MT"/>
            </a:endParaRPr>
          </a:p>
        </p:txBody>
      </p:sp>
      <p:pic>
        <p:nvPicPr>
          <p:cNvPr id="15" name="object 15"/>
          <p:cNvPicPr/>
          <p:nvPr/>
        </p:nvPicPr>
        <p:blipFill>
          <a:blip r:embed="rId5" cstate="print"/>
          <a:stretch>
            <a:fillRect/>
          </a:stretch>
        </p:blipFill>
        <p:spPr>
          <a:xfrm>
            <a:off x="7284719" y="4856479"/>
            <a:ext cx="1249679" cy="995679"/>
          </a:xfrm>
          <a:prstGeom prst="rect">
            <a:avLst/>
          </a:prstGeom>
        </p:spPr>
      </p:pic>
      <p:pic>
        <p:nvPicPr>
          <p:cNvPr id="16" name="object 16"/>
          <p:cNvPicPr/>
          <p:nvPr/>
        </p:nvPicPr>
        <p:blipFill>
          <a:blip r:embed="rId6" cstate="print"/>
          <a:stretch>
            <a:fillRect/>
          </a:stretch>
        </p:blipFill>
        <p:spPr>
          <a:xfrm>
            <a:off x="8869680" y="5049520"/>
            <a:ext cx="2306320" cy="802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C0F96-FC73-A9E5-A2EF-9DE04206EC60}"/>
              </a:ext>
            </a:extLst>
          </p:cNvPr>
          <p:cNvSpPr>
            <a:spLocks noGrp="1"/>
          </p:cNvSpPr>
          <p:nvPr>
            <p:ph type="title"/>
          </p:nvPr>
        </p:nvSpPr>
        <p:spPr>
          <a:xfrm>
            <a:off x="774700" y="133985"/>
            <a:ext cx="10642600" cy="553998"/>
          </a:xfrm>
        </p:spPr>
        <p:txBody>
          <a:bodyPr/>
          <a:lstStyle/>
          <a:p>
            <a:r>
              <a:rPr lang="en-US" dirty="0"/>
              <a:t>Whether Prediction: Next Week</a:t>
            </a:r>
            <a:endParaRPr lang="en-IN" dirty="0"/>
          </a:p>
        </p:txBody>
      </p:sp>
      <p:sp>
        <p:nvSpPr>
          <p:cNvPr id="3" name="Text Placeholder 2">
            <a:extLst>
              <a:ext uri="{FF2B5EF4-FFF2-40B4-BE49-F238E27FC236}">
                <a16:creationId xmlns:a16="http://schemas.microsoft.com/office/drawing/2014/main" id="{52083ABA-7F5F-4219-FC86-671F6BA3CEA6}"/>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F9BF6E1E-7AD4-388C-0C7C-A48068BD77F8}"/>
              </a:ext>
            </a:extLst>
          </p:cNvPr>
          <p:cNvPicPr>
            <a:picLocks noChangeAspect="1"/>
          </p:cNvPicPr>
          <p:nvPr/>
        </p:nvPicPr>
        <p:blipFill>
          <a:blip r:embed="rId2"/>
          <a:stretch>
            <a:fillRect/>
          </a:stretch>
        </p:blipFill>
        <p:spPr>
          <a:xfrm>
            <a:off x="990600" y="1280677"/>
            <a:ext cx="4779507" cy="3584630"/>
          </a:xfrm>
          <a:prstGeom prst="rect">
            <a:avLst/>
          </a:prstGeom>
        </p:spPr>
      </p:pic>
      <p:sp>
        <p:nvSpPr>
          <p:cNvPr id="7" name="TextBox 6">
            <a:extLst>
              <a:ext uri="{FF2B5EF4-FFF2-40B4-BE49-F238E27FC236}">
                <a16:creationId xmlns:a16="http://schemas.microsoft.com/office/drawing/2014/main" id="{FE431615-FFAC-9C6B-E7A0-2570F4086B2C}"/>
              </a:ext>
            </a:extLst>
          </p:cNvPr>
          <p:cNvSpPr txBox="1"/>
          <p:nvPr/>
        </p:nvSpPr>
        <p:spPr>
          <a:xfrm>
            <a:off x="5755593" y="2057329"/>
            <a:ext cx="6096000" cy="2031325"/>
          </a:xfrm>
          <a:prstGeom prst="rect">
            <a:avLst/>
          </a:prstGeom>
          <a:noFill/>
        </p:spPr>
        <p:txBody>
          <a:bodyPr wrap="square">
            <a:spAutoFit/>
          </a:bodyPr>
          <a:lstStyle/>
          <a:p>
            <a:r>
              <a:rPr lang="en-IN" b="1" dirty="0"/>
              <a:t>Problem Statement:</a:t>
            </a:r>
          </a:p>
          <a:p>
            <a:r>
              <a:rPr lang="en-IN" dirty="0"/>
              <a:t>Weather prediction requires </a:t>
            </a:r>
            <a:r>
              <a:rPr lang="en-IN" dirty="0" err="1"/>
              <a:t>analyzing</a:t>
            </a:r>
            <a:r>
              <a:rPr lang="en-IN" dirty="0"/>
              <a:t> massive data, including temperature, humidity, pressure, wind speed, and other meteorological parameters, across India's vast geographical area. Solving this problem efficiently demands processing complex numerical models with high accuracy in real-time.</a:t>
            </a:r>
          </a:p>
        </p:txBody>
      </p:sp>
    </p:spTree>
    <p:extLst>
      <p:ext uri="{BB962C8B-B14F-4D97-AF65-F5344CB8AC3E}">
        <p14:creationId xmlns:p14="http://schemas.microsoft.com/office/powerpoint/2010/main" val="345317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B403D-FF76-8D32-F1F3-ED7914FE2957}"/>
              </a:ext>
            </a:extLst>
          </p:cNvPr>
          <p:cNvSpPr>
            <a:spLocks noGrp="1"/>
          </p:cNvSpPr>
          <p:nvPr>
            <p:ph type="title"/>
          </p:nvPr>
        </p:nvSpPr>
        <p:spPr>
          <a:xfrm>
            <a:off x="774700" y="133985"/>
            <a:ext cx="10642600" cy="553998"/>
          </a:xfrm>
        </p:spPr>
        <p:txBody>
          <a:bodyPr/>
          <a:lstStyle/>
          <a:p>
            <a:r>
              <a:rPr lang="en-IN" b="1" dirty="0"/>
              <a:t>Challenges in Weather Prediction</a:t>
            </a:r>
            <a:r>
              <a:rPr lang="en-IN" dirty="0"/>
              <a:t>:</a:t>
            </a:r>
          </a:p>
        </p:txBody>
      </p:sp>
      <p:sp>
        <p:nvSpPr>
          <p:cNvPr id="5" name="TextBox 4">
            <a:extLst>
              <a:ext uri="{FF2B5EF4-FFF2-40B4-BE49-F238E27FC236}">
                <a16:creationId xmlns:a16="http://schemas.microsoft.com/office/drawing/2014/main" id="{B1A4F06E-0502-6D5E-3D2C-6E9C6E8DF5E4}"/>
              </a:ext>
            </a:extLst>
          </p:cNvPr>
          <p:cNvSpPr txBox="1"/>
          <p:nvPr/>
        </p:nvSpPr>
        <p:spPr>
          <a:xfrm>
            <a:off x="863236" y="1302448"/>
            <a:ext cx="8356963" cy="3416320"/>
          </a:xfrm>
          <a:prstGeom prst="rect">
            <a:avLst/>
          </a:prstGeom>
          <a:noFill/>
        </p:spPr>
        <p:txBody>
          <a:bodyPr wrap="square">
            <a:spAutoFit/>
          </a:bodyPr>
          <a:lstStyle/>
          <a:p>
            <a:pPr>
              <a:buFont typeface="+mj-lt"/>
              <a:buAutoNum type="arabicPeriod"/>
            </a:pPr>
            <a:r>
              <a:rPr lang="en-IN" b="1" dirty="0"/>
              <a:t>Massive Data</a:t>
            </a:r>
            <a:r>
              <a:rPr lang="en-IN" dirty="0"/>
              <a:t>:</a:t>
            </a:r>
          </a:p>
          <a:p>
            <a:pPr marL="742950" lvl="1" indent="-285750">
              <a:buFont typeface="+mj-lt"/>
              <a:buAutoNum type="arabicPeriod"/>
            </a:pPr>
            <a:r>
              <a:rPr lang="en-IN" dirty="0"/>
              <a:t>India spans over 3.287 million km².</a:t>
            </a:r>
          </a:p>
          <a:p>
            <a:pPr marL="742950" lvl="1" indent="-285750">
              <a:buFont typeface="+mj-lt"/>
              <a:buAutoNum type="arabicPeriod"/>
            </a:pPr>
            <a:r>
              <a:rPr lang="en-IN" dirty="0"/>
              <a:t>High-resolution weather models require dividing this area into small grid cells (e.g., 5 km × 5 km).</a:t>
            </a:r>
          </a:p>
          <a:p>
            <a:pPr>
              <a:buFont typeface="+mj-lt"/>
              <a:buAutoNum type="arabicPeriod"/>
            </a:pPr>
            <a:r>
              <a:rPr lang="en-IN" b="1" dirty="0"/>
              <a:t>Complex Calculations</a:t>
            </a:r>
            <a:r>
              <a:rPr lang="en-IN" dirty="0"/>
              <a:t>:</a:t>
            </a:r>
          </a:p>
          <a:p>
            <a:pPr marL="742950" lvl="1" indent="-285750">
              <a:buFont typeface="+mj-lt"/>
              <a:buAutoNum type="arabicPeriod"/>
            </a:pPr>
            <a:r>
              <a:rPr lang="en-IN" dirty="0"/>
              <a:t>Numerical Weather Prediction (NWP) involves solving equations like Navier-Stokes, energy balance, and thermodynamics.</a:t>
            </a:r>
          </a:p>
          <a:p>
            <a:pPr>
              <a:buFont typeface="+mj-lt"/>
              <a:buAutoNum type="arabicPeriod"/>
            </a:pPr>
            <a:r>
              <a:rPr lang="en-IN" b="1" dirty="0"/>
              <a:t>Real-Time Requirements</a:t>
            </a:r>
            <a:r>
              <a:rPr lang="en-IN" dirty="0"/>
              <a:t>:</a:t>
            </a:r>
          </a:p>
          <a:p>
            <a:pPr marL="742950" lvl="1" indent="-285750">
              <a:buFont typeface="+mj-lt"/>
              <a:buAutoNum type="arabicPeriod"/>
            </a:pPr>
            <a:r>
              <a:rPr lang="en-IN" dirty="0"/>
              <a:t>Forecasting for tomorrow requires results in hours, not days.</a:t>
            </a:r>
          </a:p>
          <a:p>
            <a:pPr>
              <a:buFont typeface="+mj-lt"/>
              <a:buAutoNum type="arabicPeriod"/>
            </a:pPr>
            <a:r>
              <a:rPr lang="en-IN" b="1" dirty="0"/>
              <a:t>Scalability</a:t>
            </a:r>
            <a:r>
              <a:rPr lang="en-IN" dirty="0"/>
              <a:t>:</a:t>
            </a:r>
          </a:p>
          <a:p>
            <a:pPr marL="742950" lvl="1" indent="-285750">
              <a:buFont typeface="+mj-lt"/>
              <a:buAutoNum type="arabicPeriod"/>
            </a:pPr>
            <a:r>
              <a:rPr lang="en-IN" dirty="0"/>
              <a:t>The system should handle varying demands, such as regional or nationwide predictions.</a:t>
            </a:r>
          </a:p>
        </p:txBody>
      </p:sp>
    </p:spTree>
    <p:extLst>
      <p:ext uri="{BB962C8B-B14F-4D97-AF65-F5344CB8AC3E}">
        <p14:creationId xmlns:p14="http://schemas.microsoft.com/office/powerpoint/2010/main" val="1362108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03FB8-9ED3-50D2-3774-DB2C426C9770}"/>
              </a:ext>
            </a:extLst>
          </p:cNvPr>
          <p:cNvSpPr>
            <a:spLocks noGrp="1"/>
          </p:cNvSpPr>
          <p:nvPr>
            <p:ph type="title"/>
          </p:nvPr>
        </p:nvSpPr>
        <p:spPr/>
        <p:txBody>
          <a:bodyPr/>
          <a:lstStyle/>
          <a:p>
            <a:endParaRPr lang="en-IN"/>
          </a:p>
        </p:txBody>
      </p:sp>
      <p:sp>
        <p:nvSpPr>
          <p:cNvPr id="5" name="TextBox 4">
            <a:extLst>
              <a:ext uri="{FF2B5EF4-FFF2-40B4-BE49-F238E27FC236}">
                <a16:creationId xmlns:a16="http://schemas.microsoft.com/office/drawing/2014/main" id="{1C7BCF81-CD8D-637E-9BC2-CD95EAF9CC88}"/>
              </a:ext>
            </a:extLst>
          </p:cNvPr>
          <p:cNvSpPr txBox="1"/>
          <p:nvPr/>
        </p:nvSpPr>
        <p:spPr>
          <a:xfrm>
            <a:off x="738414" y="1295191"/>
            <a:ext cx="9624786" cy="2031325"/>
          </a:xfrm>
          <a:prstGeom prst="rect">
            <a:avLst/>
          </a:prstGeom>
          <a:noFill/>
        </p:spPr>
        <p:txBody>
          <a:bodyPr wrap="square">
            <a:spAutoFit/>
          </a:bodyPr>
          <a:lstStyle/>
          <a:p>
            <a:r>
              <a:rPr lang="en-IN" b="1" dirty="0"/>
              <a:t>Proposed Solution Using Parallel and Distributed Computing</a:t>
            </a:r>
          </a:p>
          <a:p>
            <a:pPr>
              <a:buFont typeface="+mj-lt"/>
              <a:buAutoNum type="arabicPeriod"/>
            </a:pPr>
            <a:r>
              <a:rPr lang="en-IN" b="1" dirty="0"/>
              <a:t>Divide the Task (Spatial Decomposition)</a:t>
            </a:r>
            <a:r>
              <a:rPr lang="en-IN" dirty="0"/>
              <a:t>:</a:t>
            </a:r>
          </a:p>
          <a:p>
            <a:pPr marL="742950" lvl="1" indent="-285750">
              <a:buFont typeface="+mj-lt"/>
              <a:buAutoNum type="arabicPeriod"/>
            </a:pPr>
            <a:r>
              <a:rPr lang="en-IN" dirty="0"/>
              <a:t>Split India into a grid of 5 km × 5 km cells.</a:t>
            </a:r>
          </a:p>
          <a:p>
            <a:pPr marL="742950" lvl="1" indent="-285750">
              <a:buFont typeface="+mj-lt"/>
              <a:buAutoNum type="arabicPeriod"/>
            </a:pPr>
            <a:endParaRPr lang="en-IN" dirty="0"/>
          </a:p>
          <a:p>
            <a:pPr marL="742950" lvl="1" indent="-285750">
              <a:buFont typeface="+mj-lt"/>
              <a:buAutoNum type="arabicPeriod"/>
            </a:pPr>
            <a:endParaRPr lang="en-IN" dirty="0"/>
          </a:p>
          <a:p>
            <a:pPr marL="742950" lvl="1" indent="-285750">
              <a:buFont typeface="+mj-lt"/>
              <a:buAutoNum type="arabicPeriod"/>
            </a:pPr>
            <a:endParaRPr lang="en-IN" dirty="0"/>
          </a:p>
          <a:p>
            <a:pPr marL="742950" lvl="1" indent="-285750">
              <a:buFont typeface="+mj-lt"/>
              <a:buAutoNum type="arabicPeriod"/>
            </a:pPr>
            <a:r>
              <a:rPr lang="en-IN" dirty="0"/>
              <a:t>Each grid cell requires solving weather equations for each hour over 24 hours.</a:t>
            </a:r>
          </a:p>
        </p:txBody>
      </p:sp>
      <p:pic>
        <p:nvPicPr>
          <p:cNvPr id="7" name="Picture 6">
            <a:extLst>
              <a:ext uri="{FF2B5EF4-FFF2-40B4-BE49-F238E27FC236}">
                <a16:creationId xmlns:a16="http://schemas.microsoft.com/office/drawing/2014/main" id="{8E1B5E1F-091C-773C-7247-FCD497DD7CC5}"/>
              </a:ext>
            </a:extLst>
          </p:cNvPr>
          <p:cNvPicPr>
            <a:picLocks noChangeAspect="1"/>
          </p:cNvPicPr>
          <p:nvPr/>
        </p:nvPicPr>
        <p:blipFill>
          <a:blip r:embed="rId2"/>
          <a:stretch>
            <a:fillRect/>
          </a:stretch>
        </p:blipFill>
        <p:spPr>
          <a:xfrm>
            <a:off x="2450158" y="2310853"/>
            <a:ext cx="7291683" cy="551803"/>
          </a:xfrm>
          <a:prstGeom prst="rect">
            <a:avLst/>
          </a:prstGeom>
        </p:spPr>
      </p:pic>
    </p:spTree>
    <p:extLst>
      <p:ext uri="{BB962C8B-B14F-4D97-AF65-F5344CB8AC3E}">
        <p14:creationId xmlns:p14="http://schemas.microsoft.com/office/powerpoint/2010/main" val="3434345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E6D0D-0495-CB6B-252F-E5DCAE427C5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9D8338A-366A-757F-1F33-DE80FBC9B42C}"/>
              </a:ext>
            </a:extLst>
          </p:cNvPr>
          <p:cNvSpPr>
            <a:spLocks noGrp="1"/>
          </p:cNvSpPr>
          <p:nvPr>
            <p:ph type="body" idx="1"/>
          </p:nvPr>
        </p:nvSpPr>
        <p:spPr/>
        <p:txBody>
          <a:bodyPr/>
          <a:lstStyle/>
          <a:p>
            <a:endParaRPr lang="en-IN"/>
          </a:p>
        </p:txBody>
      </p:sp>
      <p:sp>
        <p:nvSpPr>
          <p:cNvPr id="5" name="TextBox 4">
            <a:extLst>
              <a:ext uri="{FF2B5EF4-FFF2-40B4-BE49-F238E27FC236}">
                <a16:creationId xmlns:a16="http://schemas.microsoft.com/office/drawing/2014/main" id="{B0A37A2F-B6D6-EA61-1050-A6184B22C859}"/>
              </a:ext>
            </a:extLst>
          </p:cNvPr>
          <p:cNvSpPr txBox="1"/>
          <p:nvPr/>
        </p:nvSpPr>
        <p:spPr>
          <a:xfrm>
            <a:off x="990600" y="1277048"/>
            <a:ext cx="9601200" cy="2862322"/>
          </a:xfrm>
          <a:prstGeom prst="rect">
            <a:avLst/>
          </a:prstGeom>
          <a:noFill/>
        </p:spPr>
        <p:txBody>
          <a:bodyPr wrap="square">
            <a:spAutoFit/>
          </a:bodyPr>
          <a:lstStyle/>
          <a:p>
            <a:r>
              <a:rPr lang="en-IN" b="1" dirty="0"/>
              <a:t>Step 1: Input Data Collection</a:t>
            </a:r>
          </a:p>
          <a:p>
            <a:pPr>
              <a:buFont typeface="Arial" panose="020B0604020202020204" pitchFamily="34" charset="0"/>
              <a:buChar char="•"/>
            </a:pPr>
            <a:r>
              <a:rPr lang="en-IN" dirty="0"/>
              <a:t>Collect atmospheric data from satellites (e.g., INSAT-3D), weather stations, and sensors.</a:t>
            </a:r>
          </a:p>
          <a:p>
            <a:pPr>
              <a:buFont typeface="Arial" panose="020B0604020202020204" pitchFamily="34" charset="0"/>
              <a:buChar char="•"/>
            </a:pPr>
            <a:r>
              <a:rPr lang="en-IN" dirty="0"/>
              <a:t>Examples:</a:t>
            </a:r>
          </a:p>
          <a:p>
            <a:pPr marL="742950" lvl="1" indent="-285750">
              <a:buFont typeface="Arial" panose="020B0604020202020204" pitchFamily="34" charset="0"/>
              <a:buChar char="•"/>
            </a:pPr>
            <a:r>
              <a:rPr lang="en-IN" dirty="0"/>
              <a:t>INSAT provides humidity and cloud cover.</a:t>
            </a:r>
          </a:p>
          <a:p>
            <a:pPr marL="742950" lvl="1" indent="-285750">
              <a:buFont typeface="Arial" panose="020B0604020202020204" pitchFamily="34" charset="0"/>
              <a:buChar char="•"/>
            </a:pPr>
            <a:r>
              <a:rPr lang="en-IN" dirty="0"/>
              <a:t>Ground stations provide local temperature and pressure.</a:t>
            </a:r>
          </a:p>
          <a:p>
            <a:r>
              <a:rPr lang="en-IN" b="1" dirty="0"/>
              <a:t>Step 2: Preprocessing</a:t>
            </a:r>
          </a:p>
          <a:p>
            <a:pPr>
              <a:buFont typeface="Arial" panose="020B0604020202020204" pitchFamily="34" charset="0"/>
              <a:buChar char="•"/>
            </a:pPr>
            <a:r>
              <a:rPr lang="en-IN" dirty="0"/>
              <a:t>Clean and prepare the raw data for model input.</a:t>
            </a:r>
          </a:p>
          <a:p>
            <a:pPr>
              <a:buFont typeface="Arial" panose="020B0604020202020204" pitchFamily="34" charset="0"/>
              <a:buChar char="•"/>
            </a:pPr>
            <a:r>
              <a:rPr lang="en-IN" dirty="0"/>
              <a:t>Parallelize data preprocessing using GPUs:</a:t>
            </a:r>
          </a:p>
          <a:p>
            <a:pPr marL="742950" lvl="1" indent="-285750">
              <a:buFont typeface="Arial" panose="020B0604020202020204" pitchFamily="34" charset="0"/>
              <a:buChar char="•"/>
            </a:pPr>
            <a:r>
              <a:rPr lang="en-IN" dirty="0"/>
              <a:t>Divide large datasets (e.g., terabytes of satellite data) into smaller chunks and process them in parallel.</a:t>
            </a:r>
          </a:p>
        </p:txBody>
      </p:sp>
    </p:spTree>
    <p:extLst>
      <p:ext uri="{BB962C8B-B14F-4D97-AF65-F5344CB8AC3E}">
        <p14:creationId xmlns:p14="http://schemas.microsoft.com/office/powerpoint/2010/main" val="3731506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5D6D64-1D3C-1B69-EB43-1B8E6885E590}"/>
              </a:ext>
            </a:extLst>
          </p:cNvPr>
          <p:cNvSpPr txBox="1"/>
          <p:nvPr/>
        </p:nvSpPr>
        <p:spPr>
          <a:xfrm>
            <a:off x="685800" y="1019928"/>
            <a:ext cx="10480039" cy="4247317"/>
          </a:xfrm>
          <a:prstGeom prst="rect">
            <a:avLst/>
          </a:prstGeom>
          <a:noFill/>
        </p:spPr>
        <p:txBody>
          <a:bodyPr wrap="square">
            <a:spAutoFit/>
          </a:bodyPr>
          <a:lstStyle/>
          <a:p>
            <a:r>
              <a:rPr lang="en-IN" b="1" dirty="0"/>
              <a:t>Step 3: Model Execution</a:t>
            </a:r>
          </a:p>
          <a:p>
            <a:pPr>
              <a:buFont typeface="+mj-lt"/>
              <a:buAutoNum type="arabicPeriod"/>
            </a:pPr>
            <a:r>
              <a:rPr lang="en-IN" b="1" dirty="0"/>
              <a:t>Parallel Computing</a:t>
            </a:r>
            <a:r>
              <a:rPr lang="en-IN" dirty="0"/>
              <a:t>:</a:t>
            </a:r>
          </a:p>
          <a:p>
            <a:pPr marL="742950" lvl="1" indent="-285750">
              <a:buFont typeface="+mj-lt"/>
              <a:buAutoNum type="arabicPeriod"/>
            </a:pPr>
            <a:r>
              <a:rPr lang="en-IN" dirty="0"/>
              <a:t>Each grid cell’s weather prediction is </a:t>
            </a:r>
            <a:r>
              <a:rPr lang="en-IN" b="1" dirty="0"/>
              <a:t>independent</a:t>
            </a:r>
            <a:r>
              <a:rPr lang="en-IN" dirty="0"/>
              <a:t> of others initially.</a:t>
            </a:r>
          </a:p>
          <a:p>
            <a:pPr marL="742950" lvl="1" indent="-285750">
              <a:buFont typeface="+mj-lt"/>
              <a:buAutoNum type="arabicPeriod"/>
            </a:pPr>
            <a:r>
              <a:rPr lang="en-IN" dirty="0"/>
              <a:t>Assign </a:t>
            </a:r>
            <a:r>
              <a:rPr lang="en-IN" b="1" dirty="0"/>
              <a:t>one processor core per grid cell</a:t>
            </a:r>
            <a:r>
              <a:rPr lang="en-IN" dirty="0"/>
              <a:t>:</a:t>
            </a:r>
          </a:p>
          <a:p>
            <a:pPr marL="1143000" lvl="2" indent="-228600">
              <a:buFont typeface="+mj-lt"/>
              <a:buAutoNum type="arabicPeriod"/>
            </a:pPr>
            <a:r>
              <a:rPr lang="en-IN" dirty="0"/>
              <a:t>Solve equations for temperature, pressure, wind, and precipitation at each cell.</a:t>
            </a:r>
          </a:p>
          <a:p>
            <a:pPr marL="1143000" lvl="2" indent="-228600">
              <a:buFont typeface="+mj-lt"/>
              <a:buAutoNum type="arabicPeriod"/>
            </a:pPr>
            <a:r>
              <a:rPr lang="en-IN" dirty="0"/>
              <a:t>Time steps: Compute weather at each hour for 24 hours.</a:t>
            </a:r>
          </a:p>
          <a:p>
            <a:pPr marL="742950" lvl="1" indent="-285750">
              <a:buFont typeface="+mj-lt"/>
              <a:buAutoNum type="arabicPeriod"/>
            </a:pPr>
            <a:r>
              <a:rPr lang="en-IN" dirty="0"/>
              <a:t>Efficiency:</a:t>
            </a:r>
          </a:p>
          <a:p>
            <a:pPr marL="742950" lvl="3" indent="-285750">
              <a:buFont typeface="+mj-lt"/>
              <a:buAutoNum type="arabicPeriod"/>
            </a:pPr>
            <a:endParaRPr lang="en-IN" dirty="0"/>
          </a:p>
          <a:p>
            <a:pPr marL="914400" lvl="2"/>
            <a:r>
              <a:rPr lang="en-IN" dirty="0"/>
              <a:t>Each processor runs computations in parallel, significantly reducing overall time.</a:t>
            </a:r>
          </a:p>
          <a:p>
            <a:pPr>
              <a:buFont typeface="+mj-lt"/>
              <a:buAutoNum type="arabicPeriod"/>
            </a:pPr>
            <a:r>
              <a:rPr lang="en-IN" b="1" dirty="0"/>
              <a:t>Distributed Computing</a:t>
            </a:r>
            <a:r>
              <a:rPr lang="en-IN" dirty="0"/>
              <a:t>:</a:t>
            </a:r>
          </a:p>
          <a:p>
            <a:pPr marL="742950" lvl="1" indent="-285750">
              <a:buFont typeface="+mj-lt"/>
              <a:buAutoNum type="arabicPeriod"/>
            </a:pPr>
            <a:r>
              <a:rPr lang="en-IN" dirty="0"/>
              <a:t>Split India into </a:t>
            </a:r>
            <a:r>
              <a:rPr lang="en-IN" b="1" dirty="0"/>
              <a:t>regional clusters</a:t>
            </a:r>
            <a:r>
              <a:rPr lang="en-IN" dirty="0"/>
              <a:t> (e.g., North, South, East, West, Central).</a:t>
            </a:r>
          </a:p>
          <a:p>
            <a:pPr marL="742950" lvl="1" indent="-285750">
              <a:buFont typeface="+mj-lt"/>
              <a:buAutoNum type="arabicPeriod"/>
            </a:pPr>
            <a:r>
              <a:rPr lang="en-IN" dirty="0"/>
              <a:t>Assign each cluster to a distributed system (e.g., AWS EC2 instances or HPC clusters).</a:t>
            </a:r>
          </a:p>
          <a:p>
            <a:pPr marL="742950" lvl="1" indent="-285750">
              <a:buFont typeface="+mj-lt"/>
              <a:buAutoNum type="arabicPeriod"/>
            </a:pPr>
            <a:r>
              <a:rPr lang="en-IN" dirty="0"/>
              <a:t>Each cluster runs parallel computing internally for its assigned region.</a:t>
            </a:r>
          </a:p>
          <a:p>
            <a:pPr marL="742950" lvl="1" indent="-285750">
              <a:buFont typeface="+mj-lt"/>
              <a:buAutoNum type="arabicPeriod"/>
            </a:pPr>
            <a:r>
              <a:rPr lang="en-IN" dirty="0"/>
              <a:t>Distributed nodes communicate only for boundary conditions (e.g., wind flowing from North to East).</a:t>
            </a:r>
          </a:p>
        </p:txBody>
      </p:sp>
      <p:pic>
        <p:nvPicPr>
          <p:cNvPr id="7" name="Picture 6">
            <a:extLst>
              <a:ext uri="{FF2B5EF4-FFF2-40B4-BE49-F238E27FC236}">
                <a16:creationId xmlns:a16="http://schemas.microsoft.com/office/drawing/2014/main" id="{1A43EF84-43CA-648B-B0FB-B113FFC45C4C}"/>
              </a:ext>
            </a:extLst>
          </p:cNvPr>
          <p:cNvPicPr>
            <a:picLocks noChangeAspect="1"/>
          </p:cNvPicPr>
          <p:nvPr/>
        </p:nvPicPr>
        <p:blipFill>
          <a:blip r:embed="rId2"/>
          <a:stretch>
            <a:fillRect/>
          </a:stretch>
        </p:blipFill>
        <p:spPr>
          <a:xfrm>
            <a:off x="2895600" y="2819400"/>
            <a:ext cx="5992562" cy="404903"/>
          </a:xfrm>
          <a:prstGeom prst="rect">
            <a:avLst/>
          </a:prstGeom>
        </p:spPr>
      </p:pic>
    </p:spTree>
    <p:extLst>
      <p:ext uri="{BB962C8B-B14F-4D97-AF65-F5344CB8AC3E}">
        <p14:creationId xmlns:p14="http://schemas.microsoft.com/office/powerpoint/2010/main" val="360503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37E2C-0431-D71E-FF7F-4C93DC4E6E1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BAFD907-5153-01B5-8D65-8EBB0EC60D37}"/>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56896981-4B8C-D0FE-9BD7-8E05230A1502}"/>
              </a:ext>
            </a:extLst>
          </p:cNvPr>
          <p:cNvPicPr>
            <a:picLocks noChangeAspect="1"/>
          </p:cNvPicPr>
          <p:nvPr/>
        </p:nvPicPr>
        <p:blipFill>
          <a:blip r:embed="rId2"/>
          <a:stretch>
            <a:fillRect/>
          </a:stretch>
        </p:blipFill>
        <p:spPr>
          <a:xfrm>
            <a:off x="1018975" y="1752600"/>
            <a:ext cx="10154048" cy="2538512"/>
          </a:xfrm>
          <a:prstGeom prst="rect">
            <a:avLst/>
          </a:prstGeom>
        </p:spPr>
      </p:pic>
    </p:spTree>
    <p:extLst>
      <p:ext uri="{BB962C8B-B14F-4D97-AF65-F5344CB8AC3E}">
        <p14:creationId xmlns:p14="http://schemas.microsoft.com/office/powerpoint/2010/main" val="1785771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2ACAB-389B-D8D8-6D69-C4DF93AEF77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D81BF93-49B6-789F-E01B-0585046ABEB0}"/>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02DCCFBA-C997-4808-94B0-9339EC3F2486}"/>
              </a:ext>
            </a:extLst>
          </p:cNvPr>
          <p:cNvPicPr>
            <a:picLocks noChangeAspect="1"/>
          </p:cNvPicPr>
          <p:nvPr/>
        </p:nvPicPr>
        <p:blipFill>
          <a:blip r:embed="rId2"/>
          <a:stretch>
            <a:fillRect/>
          </a:stretch>
        </p:blipFill>
        <p:spPr>
          <a:xfrm>
            <a:off x="609599" y="1477038"/>
            <a:ext cx="5486400" cy="4114800"/>
          </a:xfrm>
          <a:prstGeom prst="rect">
            <a:avLst/>
          </a:prstGeom>
        </p:spPr>
      </p:pic>
      <p:sp>
        <p:nvSpPr>
          <p:cNvPr id="7" name="TextBox 6">
            <a:extLst>
              <a:ext uri="{FF2B5EF4-FFF2-40B4-BE49-F238E27FC236}">
                <a16:creationId xmlns:a16="http://schemas.microsoft.com/office/drawing/2014/main" id="{3E37F3B4-5865-95D4-CAE0-2EA97D26DF50}"/>
              </a:ext>
            </a:extLst>
          </p:cNvPr>
          <p:cNvSpPr txBox="1"/>
          <p:nvPr/>
        </p:nvSpPr>
        <p:spPr>
          <a:xfrm>
            <a:off x="6342380" y="2438400"/>
            <a:ext cx="5486400" cy="2308324"/>
          </a:xfrm>
          <a:prstGeom prst="rect">
            <a:avLst/>
          </a:prstGeom>
          <a:noFill/>
        </p:spPr>
        <p:txBody>
          <a:bodyPr wrap="square">
            <a:spAutoFit/>
          </a:bodyPr>
          <a:lstStyle/>
          <a:p>
            <a:r>
              <a:rPr lang="en-IN" b="1" dirty="0"/>
              <a:t>Problem Statement:</a:t>
            </a:r>
          </a:p>
          <a:p>
            <a:r>
              <a:rPr lang="en-IN" dirty="0"/>
              <a:t>Organizing the Olympics involves managing </a:t>
            </a:r>
            <a:r>
              <a:rPr lang="en-IN" b="1" dirty="0"/>
              <a:t>millions of activities</a:t>
            </a:r>
            <a:r>
              <a:rPr lang="en-IN" dirty="0"/>
              <a:t> simultaneously, including ticketing, scheduling, transportation, security, athlete management, and broadcasting. Handling such a massive event requires efficient systems to process and </a:t>
            </a:r>
            <a:r>
              <a:rPr lang="en-IN" dirty="0" err="1"/>
              <a:t>analyze</a:t>
            </a:r>
            <a:r>
              <a:rPr lang="en-IN" dirty="0"/>
              <a:t> real-time data across multiple domains.</a:t>
            </a:r>
          </a:p>
        </p:txBody>
      </p:sp>
    </p:spTree>
    <p:extLst>
      <p:ext uri="{BB962C8B-B14F-4D97-AF65-F5344CB8AC3E}">
        <p14:creationId xmlns:p14="http://schemas.microsoft.com/office/powerpoint/2010/main" val="2789077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5791-9CB8-8655-41F4-49E2A029AE50}"/>
              </a:ext>
            </a:extLst>
          </p:cNvPr>
          <p:cNvSpPr>
            <a:spLocks noGrp="1"/>
          </p:cNvSpPr>
          <p:nvPr>
            <p:ph type="title"/>
          </p:nvPr>
        </p:nvSpPr>
        <p:spPr>
          <a:xfrm>
            <a:off x="774700" y="133985"/>
            <a:ext cx="10642600" cy="1107996"/>
          </a:xfrm>
        </p:spPr>
        <p:txBody>
          <a:bodyPr/>
          <a:lstStyle/>
          <a:p>
            <a:r>
              <a:rPr lang="en-IN" b="1" dirty="0"/>
              <a:t>Challenges in Organizing the Olympics:</a:t>
            </a:r>
            <a:br>
              <a:rPr lang="en-IN" b="1" dirty="0"/>
            </a:br>
            <a:endParaRPr lang="en-IN" dirty="0"/>
          </a:p>
        </p:txBody>
      </p:sp>
      <p:sp>
        <p:nvSpPr>
          <p:cNvPr id="5" name="TextBox 4">
            <a:extLst>
              <a:ext uri="{FF2B5EF4-FFF2-40B4-BE49-F238E27FC236}">
                <a16:creationId xmlns:a16="http://schemas.microsoft.com/office/drawing/2014/main" id="{540D7409-0F21-2D20-3A66-A7B668C20DFF}"/>
              </a:ext>
            </a:extLst>
          </p:cNvPr>
          <p:cNvSpPr txBox="1"/>
          <p:nvPr/>
        </p:nvSpPr>
        <p:spPr>
          <a:xfrm>
            <a:off x="774700" y="1192191"/>
            <a:ext cx="6096000" cy="3970318"/>
          </a:xfrm>
          <a:prstGeom prst="rect">
            <a:avLst/>
          </a:prstGeom>
          <a:noFill/>
        </p:spPr>
        <p:txBody>
          <a:bodyPr wrap="square">
            <a:spAutoFit/>
          </a:bodyPr>
          <a:lstStyle/>
          <a:p>
            <a:pPr>
              <a:buFont typeface="+mj-lt"/>
              <a:buAutoNum type="arabicPeriod"/>
            </a:pPr>
            <a:r>
              <a:rPr lang="en-IN" b="1" dirty="0"/>
              <a:t>Massive Data Volume</a:t>
            </a:r>
            <a:r>
              <a:rPr lang="en-IN" dirty="0"/>
              <a:t>:</a:t>
            </a:r>
          </a:p>
          <a:p>
            <a:pPr marL="742950" lvl="1" indent="-285750">
              <a:buFont typeface="+mj-lt"/>
              <a:buAutoNum type="arabicPeriod"/>
            </a:pPr>
            <a:r>
              <a:rPr lang="en-IN" dirty="0"/>
              <a:t>Ticketing for millions of spectators.</a:t>
            </a:r>
          </a:p>
          <a:p>
            <a:pPr marL="742950" lvl="1" indent="-285750">
              <a:buFont typeface="+mj-lt"/>
              <a:buAutoNum type="arabicPeriod"/>
            </a:pPr>
            <a:r>
              <a:rPr lang="en-IN" dirty="0"/>
              <a:t>Managing schedules for thousands of events.</a:t>
            </a:r>
          </a:p>
          <a:p>
            <a:pPr marL="742950" lvl="1" indent="-285750">
              <a:buFont typeface="+mj-lt"/>
              <a:buAutoNum type="arabicPeriod"/>
            </a:pPr>
            <a:r>
              <a:rPr lang="en-IN" dirty="0"/>
              <a:t>Broadcasting to billions globally.</a:t>
            </a:r>
          </a:p>
          <a:p>
            <a:pPr>
              <a:buFont typeface="+mj-lt"/>
              <a:buAutoNum type="arabicPeriod"/>
            </a:pPr>
            <a:r>
              <a:rPr lang="en-IN" b="1" dirty="0"/>
              <a:t>Real-Time Operations</a:t>
            </a:r>
            <a:r>
              <a:rPr lang="en-IN" dirty="0"/>
              <a:t>:</a:t>
            </a:r>
          </a:p>
          <a:p>
            <a:pPr marL="742950" lvl="1" indent="-285750">
              <a:buFont typeface="+mj-lt"/>
              <a:buAutoNum type="arabicPeriod"/>
            </a:pPr>
            <a:r>
              <a:rPr lang="en-IN" dirty="0"/>
              <a:t>Monitoring athlete locations, event schedules, and real-time crowd management.</a:t>
            </a:r>
          </a:p>
          <a:p>
            <a:pPr marL="742950" lvl="1" indent="-285750">
              <a:buFont typeface="+mj-lt"/>
              <a:buAutoNum type="arabicPeriod"/>
            </a:pPr>
            <a:r>
              <a:rPr lang="en-IN" dirty="0"/>
              <a:t>Immediate communication across venues.</a:t>
            </a:r>
          </a:p>
          <a:p>
            <a:pPr>
              <a:buFont typeface="+mj-lt"/>
              <a:buAutoNum type="arabicPeriod"/>
            </a:pPr>
            <a:r>
              <a:rPr lang="en-IN" b="1" dirty="0"/>
              <a:t>Scalability</a:t>
            </a:r>
            <a:r>
              <a:rPr lang="en-IN" dirty="0"/>
              <a:t>:</a:t>
            </a:r>
          </a:p>
          <a:p>
            <a:pPr marL="742950" lvl="1" indent="-285750">
              <a:buFont typeface="+mj-lt"/>
              <a:buAutoNum type="arabicPeriod"/>
            </a:pPr>
            <a:r>
              <a:rPr lang="en-IN" dirty="0"/>
              <a:t>Handling peak traffic during opening ceremonies or major events.</a:t>
            </a:r>
          </a:p>
          <a:p>
            <a:pPr>
              <a:buFont typeface="+mj-lt"/>
              <a:buAutoNum type="arabicPeriod"/>
            </a:pPr>
            <a:r>
              <a:rPr lang="en-IN" b="1" dirty="0"/>
              <a:t>Coordination Across Regions</a:t>
            </a:r>
            <a:r>
              <a:rPr lang="en-IN" dirty="0"/>
              <a:t>:</a:t>
            </a:r>
          </a:p>
          <a:p>
            <a:pPr marL="742950" lvl="1" indent="-285750">
              <a:buFont typeface="+mj-lt"/>
              <a:buAutoNum type="arabicPeriod"/>
            </a:pPr>
            <a:r>
              <a:rPr lang="en-IN" dirty="0"/>
              <a:t>Managing venues in multiple cities (e.g., Delhi, Mumbai, Bangalore).</a:t>
            </a:r>
          </a:p>
        </p:txBody>
      </p:sp>
    </p:spTree>
    <p:extLst>
      <p:ext uri="{BB962C8B-B14F-4D97-AF65-F5344CB8AC3E}">
        <p14:creationId xmlns:p14="http://schemas.microsoft.com/office/powerpoint/2010/main" val="1711913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7D60C-96F8-3942-FB44-B608CE16B47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FD54DE8-FB0C-716C-6252-92315DDB3AAE}"/>
              </a:ext>
            </a:extLst>
          </p:cNvPr>
          <p:cNvSpPr>
            <a:spLocks noGrp="1"/>
          </p:cNvSpPr>
          <p:nvPr>
            <p:ph type="body" idx="1"/>
          </p:nvPr>
        </p:nvSpPr>
        <p:spPr/>
        <p:txBody>
          <a:bodyPr/>
          <a:lstStyle/>
          <a:p>
            <a:endParaRPr lang="en-IN"/>
          </a:p>
        </p:txBody>
      </p:sp>
      <p:sp>
        <p:nvSpPr>
          <p:cNvPr id="7" name="TextBox 6">
            <a:extLst>
              <a:ext uri="{FF2B5EF4-FFF2-40B4-BE49-F238E27FC236}">
                <a16:creationId xmlns:a16="http://schemas.microsoft.com/office/drawing/2014/main" id="{909E6C23-5F5C-308D-BC57-1D66399E3A80}"/>
              </a:ext>
            </a:extLst>
          </p:cNvPr>
          <p:cNvSpPr txBox="1"/>
          <p:nvPr/>
        </p:nvSpPr>
        <p:spPr>
          <a:xfrm>
            <a:off x="1600200" y="1752600"/>
            <a:ext cx="8991600" cy="1754326"/>
          </a:xfrm>
          <a:prstGeom prst="rect">
            <a:avLst/>
          </a:prstGeom>
          <a:noFill/>
        </p:spPr>
        <p:txBody>
          <a:bodyPr wrap="square">
            <a:spAutoFit/>
          </a:bodyPr>
          <a:lstStyle/>
          <a:p>
            <a:r>
              <a:rPr lang="en-IN" b="1" dirty="0"/>
              <a:t>Proposed Solution Using Parallel and Distributed Computing</a:t>
            </a:r>
          </a:p>
          <a:p>
            <a:pPr>
              <a:buFont typeface="+mj-lt"/>
              <a:buAutoNum type="arabicPeriod"/>
            </a:pPr>
            <a:r>
              <a:rPr lang="en-IN" b="1" dirty="0"/>
              <a:t>Divide the Tasks</a:t>
            </a:r>
            <a:r>
              <a:rPr lang="en-IN" dirty="0"/>
              <a:t>:</a:t>
            </a:r>
          </a:p>
          <a:p>
            <a:pPr marL="742950" lvl="1" indent="-285750">
              <a:buFont typeface="+mj-lt"/>
              <a:buAutoNum type="arabicPeriod"/>
            </a:pPr>
            <a:r>
              <a:rPr lang="en-IN" dirty="0"/>
              <a:t>Split tasks across regions, venues, and domains (e.g., ticketing, transportation, security).</a:t>
            </a:r>
          </a:p>
          <a:p>
            <a:pPr marL="742950" lvl="1" indent="-285750">
              <a:buFont typeface="+mj-lt"/>
              <a:buAutoNum type="arabicPeriod"/>
            </a:pPr>
            <a:r>
              <a:rPr lang="en-IN" dirty="0"/>
              <a:t>Use </a:t>
            </a:r>
            <a:r>
              <a:rPr lang="en-IN" b="1" dirty="0"/>
              <a:t>parallel processing</a:t>
            </a:r>
            <a:r>
              <a:rPr lang="en-IN" dirty="0"/>
              <a:t> within each domain and </a:t>
            </a:r>
            <a:r>
              <a:rPr lang="en-IN" b="1" dirty="0"/>
              <a:t>distributed systems</a:t>
            </a:r>
            <a:r>
              <a:rPr lang="en-IN" dirty="0"/>
              <a:t> for cross-domain coordination.</a:t>
            </a:r>
          </a:p>
        </p:txBody>
      </p:sp>
    </p:spTree>
    <p:extLst>
      <p:ext uri="{BB962C8B-B14F-4D97-AF65-F5344CB8AC3E}">
        <p14:creationId xmlns:p14="http://schemas.microsoft.com/office/powerpoint/2010/main" val="3846984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780D3-3448-0FA9-3CD6-CCA7CFB27A7F}"/>
              </a:ext>
            </a:extLst>
          </p:cNvPr>
          <p:cNvSpPr>
            <a:spLocks noGrp="1"/>
          </p:cNvSpPr>
          <p:nvPr>
            <p:ph type="title"/>
          </p:nvPr>
        </p:nvSpPr>
        <p:spPr>
          <a:xfrm>
            <a:off x="774700" y="133985"/>
            <a:ext cx="10642600" cy="1107996"/>
          </a:xfrm>
        </p:spPr>
        <p:txBody>
          <a:bodyPr/>
          <a:lstStyle/>
          <a:p>
            <a:r>
              <a:rPr lang="en-IN" b="1" dirty="0"/>
              <a:t>Implementation Steps</a:t>
            </a:r>
            <a:br>
              <a:rPr lang="en-IN" b="1" dirty="0"/>
            </a:br>
            <a:endParaRPr lang="en-IN" dirty="0"/>
          </a:p>
        </p:txBody>
      </p:sp>
      <p:sp>
        <p:nvSpPr>
          <p:cNvPr id="5" name="TextBox 4">
            <a:extLst>
              <a:ext uri="{FF2B5EF4-FFF2-40B4-BE49-F238E27FC236}">
                <a16:creationId xmlns:a16="http://schemas.microsoft.com/office/drawing/2014/main" id="{811377F7-5313-8E1B-3342-22100F3A649D}"/>
              </a:ext>
            </a:extLst>
          </p:cNvPr>
          <p:cNvSpPr txBox="1"/>
          <p:nvPr/>
        </p:nvSpPr>
        <p:spPr>
          <a:xfrm>
            <a:off x="855980" y="1440212"/>
            <a:ext cx="9888220" cy="2862322"/>
          </a:xfrm>
          <a:prstGeom prst="rect">
            <a:avLst/>
          </a:prstGeom>
          <a:noFill/>
        </p:spPr>
        <p:txBody>
          <a:bodyPr wrap="square">
            <a:spAutoFit/>
          </a:bodyPr>
          <a:lstStyle/>
          <a:p>
            <a:r>
              <a:rPr lang="en-IN" b="1" dirty="0"/>
              <a:t>Step 1: Ticketing and Visitor Management</a:t>
            </a:r>
          </a:p>
          <a:p>
            <a:pPr>
              <a:buFont typeface="Arial" panose="020B0604020202020204" pitchFamily="34" charset="0"/>
              <a:buChar char="•"/>
            </a:pPr>
            <a:r>
              <a:rPr lang="en-IN" b="1" dirty="0"/>
              <a:t>Parallel Computing</a:t>
            </a:r>
            <a:r>
              <a:rPr lang="en-IN" dirty="0"/>
              <a:t>:</a:t>
            </a:r>
          </a:p>
          <a:p>
            <a:pPr marL="742950" lvl="1" indent="-285750">
              <a:buFont typeface="Arial" panose="020B0604020202020204" pitchFamily="34" charset="0"/>
              <a:buChar char="•"/>
            </a:pPr>
            <a:r>
              <a:rPr lang="en-IN" dirty="0"/>
              <a:t>Process ticket bookings in parallel across multiple servers.</a:t>
            </a:r>
          </a:p>
          <a:p>
            <a:pPr marL="742950" lvl="1" indent="-285750">
              <a:buFont typeface="Arial" panose="020B0604020202020204" pitchFamily="34" charset="0"/>
              <a:buChar char="•"/>
            </a:pPr>
            <a:r>
              <a:rPr lang="en-IN" dirty="0"/>
              <a:t>Each server handles a portion of the user base.</a:t>
            </a:r>
          </a:p>
          <a:p>
            <a:pPr>
              <a:buFont typeface="Arial" panose="020B0604020202020204" pitchFamily="34" charset="0"/>
              <a:buChar char="•"/>
            </a:pPr>
            <a:r>
              <a:rPr lang="en-IN" b="1" dirty="0"/>
              <a:t>Example</a:t>
            </a:r>
            <a:r>
              <a:rPr lang="en-IN" dirty="0"/>
              <a:t>:</a:t>
            </a:r>
          </a:p>
          <a:p>
            <a:pPr marL="742950" lvl="1" indent="-285750">
              <a:buFont typeface="Arial" panose="020B0604020202020204" pitchFamily="34" charset="0"/>
              <a:buChar char="•"/>
            </a:pPr>
            <a:r>
              <a:rPr lang="en-IN" dirty="0"/>
              <a:t>For 10 million ticket requests, use 1,000 servers, each processing 10,000 requests simultaneously.</a:t>
            </a:r>
          </a:p>
          <a:p>
            <a:pPr>
              <a:buFont typeface="Arial" panose="020B0604020202020204" pitchFamily="34" charset="0"/>
              <a:buChar char="•"/>
            </a:pPr>
            <a:r>
              <a:rPr lang="en-IN" b="1" dirty="0"/>
              <a:t>Distributed Computing</a:t>
            </a:r>
            <a:r>
              <a:rPr lang="en-IN" dirty="0"/>
              <a:t>:</a:t>
            </a:r>
          </a:p>
          <a:p>
            <a:pPr marL="742950" lvl="1" indent="-285750">
              <a:buFont typeface="Arial" panose="020B0604020202020204" pitchFamily="34" charset="0"/>
              <a:buChar char="•"/>
            </a:pPr>
            <a:r>
              <a:rPr lang="en-IN" dirty="0"/>
              <a:t>Assign each region or venue a separate cluster to handle ticketing locally.</a:t>
            </a:r>
          </a:p>
          <a:p>
            <a:pPr marL="742950" lvl="1" indent="-285750">
              <a:buFont typeface="Arial" panose="020B0604020202020204" pitchFamily="34" charset="0"/>
              <a:buChar char="•"/>
            </a:pPr>
            <a:r>
              <a:rPr lang="en-IN" dirty="0"/>
              <a:t>Synchronize clusters to prevent overbooking or conflicts.</a:t>
            </a:r>
          </a:p>
        </p:txBody>
      </p:sp>
    </p:spTree>
    <p:extLst>
      <p:ext uri="{BB962C8B-B14F-4D97-AF65-F5344CB8AC3E}">
        <p14:creationId xmlns:p14="http://schemas.microsoft.com/office/powerpoint/2010/main" val="4070672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4700" y="316230"/>
            <a:ext cx="1673860" cy="575310"/>
          </a:xfrm>
          <a:prstGeom prst="rect">
            <a:avLst/>
          </a:prstGeom>
        </p:spPr>
        <p:txBody>
          <a:bodyPr vert="horz" wrap="square" lIns="0" tIns="13335" rIns="0" bIns="0" rtlCol="0">
            <a:spAutoFit/>
          </a:bodyPr>
          <a:lstStyle/>
          <a:p>
            <a:pPr marL="12700">
              <a:lnSpc>
                <a:spcPct val="100000"/>
              </a:lnSpc>
              <a:spcBef>
                <a:spcPts val="105"/>
              </a:spcBef>
            </a:pPr>
            <a:r>
              <a:rPr spc="-35" dirty="0"/>
              <a:t>Agenda</a:t>
            </a:r>
          </a:p>
        </p:txBody>
      </p:sp>
      <p:sp>
        <p:nvSpPr>
          <p:cNvPr id="3" name="object 3"/>
          <p:cNvSpPr txBox="1"/>
          <p:nvPr/>
        </p:nvSpPr>
        <p:spPr>
          <a:xfrm>
            <a:off x="774700" y="1250886"/>
            <a:ext cx="9707245" cy="1124585"/>
          </a:xfrm>
          <a:prstGeom prst="rect">
            <a:avLst/>
          </a:prstGeom>
        </p:spPr>
        <p:txBody>
          <a:bodyPr vert="horz" wrap="square" lIns="0" tIns="12700" rIns="0" bIns="0" rtlCol="0">
            <a:spAutoFit/>
          </a:bodyPr>
          <a:lstStyle/>
          <a:p>
            <a:pPr marL="224790" indent="-212090">
              <a:lnSpc>
                <a:spcPct val="100000"/>
              </a:lnSpc>
              <a:spcBef>
                <a:spcPts val="100"/>
              </a:spcBef>
              <a:buChar char="•"/>
              <a:tabLst>
                <a:tab pos="224790" algn="l"/>
              </a:tabLst>
            </a:pPr>
            <a:r>
              <a:rPr sz="2400" dirty="0">
                <a:latin typeface="Arial MT"/>
                <a:cs typeface="Arial MT"/>
              </a:rPr>
              <a:t>Parallel</a:t>
            </a:r>
            <a:r>
              <a:rPr sz="2400" spc="10" dirty="0">
                <a:latin typeface="Arial MT"/>
                <a:cs typeface="Arial MT"/>
              </a:rPr>
              <a:t> </a:t>
            </a:r>
            <a:r>
              <a:rPr sz="2400" dirty="0">
                <a:latin typeface="Arial MT"/>
                <a:cs typeface="Arial MT"/>
              </a:rPr>
              <a:t>and</a:t>
            </a:r>
            <a:r>
              <a:rPr sz="2400" spc="-125" dirty="0">
                <a:latin typeface="Arial MT"/>
                <a:cs typeface="Arial MT"/>
              </a:rPr>
              <a:t> </a:t>
            </a:r>
            <a:r>
              <a:rPr sz="2400" dirty="0">
                <a:latin typeface="Arial MT"/>
                <a:cs typeface="Arial MT"/>
              </a:rPr>
              <a:t>Distributed</a:t>
            </a:r>
            <a:r>
              <a:rPr sz="2400" spc="-80" dirty="0">
                <a:latin typeface="Arial MT"/>
                <a:cs typeface="Arial MT"/>
              </a:rPr>
              <a:t> </a:t>
            </a:r>
            <a:r>
              <a:rPr sz="2400" dirty="0">
                <a:latin typeface="Arial MT"/>
                <a:cs typeface="Arial MT"/>
              </a:rPr>
              <a:t>Systems</a:t>
            </a:r>
            <a:r>
              <a:rPr sz="2400" spc="-70" dirty="0">
                <a:latin typeface="Arial MT"/>
                <a:cs typeface="Arial MT"/>
              </a:rPr>
              <a:t> </a:t>
            </a:r>
            <a:r>
              <a:rPr sz="2400" spc="-10" dirty="0">
                <a:latin typeface="Arial MT"/>
                <a:cs typeface="Arial MT"/>
              </a:rPr>
              <a:t>(PDS)</a:t>
            </a:r>
            <a:endParaRPr sz="2400">
              <a:latin typeface="Arial MT"/>
              <a:cs typeface="Arial MT"/>
            </a:endParaRPr>
          </a:p>
          <a:p>
            <a:pPr marL="224790" indent="-212090">
              <a:lnSpc>
                <a:spcPct val="100000"/>
              </a:lnSpc>
              <a:spcBef>
                <a:spcPts val="5"/>
              </a:spcBef>
              <a:buChar char="•"/>
              <a:tabLst>
                <a:tab pos="224790" algn="l"/>
              </a:tabLst>
            </a:pPr>
            <a:r>
              <a:rPr sz="2400" dirty="0">
                <a:latin typeface="Arial MT"/>
                <a:cs typeface="Arial MT"/>
              </a:rPr>
              <a:t>Libraries</a:t>
            </a:r>
            <a:r>
              <a:rPr sz="2400" spc="-60" dirty="0">
                <a:latin typeface="Arial MT"/>
                <a:cs typeface="Arial MT"/>
              </a:rPr>
              <a:t> </a:t>
            </a:r>
            <a:r>
              <a:rPr sz="2400" dirty="0">
                <a:latin typeface="Arial MT"/>
                <a:cs typeface="Arial MT"/>
              </a:rPr>
              <a:t>and</a:t>
            </a:r>
            <a:r>
              <a:rPr sz="2400" spc="-110" dirty="0">
                <a:latin typeface="Arial MT"/>
                <a:cs typeface="Arial MT"/>
              </a:rPr>
              <a:t> </a:t>
            </a:r>
            <a:r>
              <a:rPr sz="2400" dirty="0">
                <a:latin typeface="Arial MT"/>
                <a:cs typeface="Arial MT"/>
              </a:rPr>
              <a:t>APIs</a:t>
            </a:r>
            <a:r>
              <a:rPr sz="2400" spc="75" dirty="0">
                <a:latin typeface="Arial MT"/>
                <a:cs typeface="Arial MT"/>
              </a:rPr>
              <a:t> </a:t>
            </a:r>
            <a:r>
              <a:rPr sz="2400" dirty="0">
                <a:latin typeface="Arial MT"/>
                <a:cs typeface="Arial MT"/>
              </a:rPr>
              <a:t>for</a:t>
            </a:r>
            <a:r>
              <a:rPr sz="2400" spc="-60" dirty="0">
                <a:latin typeface="Arial MT"/>
                <a:cs typeface="Arial MT"/>
              </a:rPr>
              <a:t> </a:t>
            </a:r>
            <a:r>
              <a:rPr sz="2400" dirty="0">
                <a:latin typeface="Arial MT"/>
                <a:cs typeface="Arial MT"/>
              </a:rPr>
              <a:t>Programming</a:t>
            </a:r>
            <a:r>
              <a:rPr sz="2400" spc="-105" dirty="0">
                <a:latin typeface="Arial MT"/>
                <a:cs typeface="Arial MT"/>
              </a:rPr>
              <a:t> </a:t>
            </a:r>
            <a:r>
              <a:rPr sz="2400" spc="-25" dirty="0">
                <a:latin typeface="Arial MT"/>
                <a:cs typeface="Arial MT"/>
              </a:rPr>
              <a:t>PDS</a:t>
            </a:r>
            <a:endParaRPr sz="2400">
              <a:latin typeface="Arial MT"/>
              <a:cs typeface="Arial MT"/>
            </a:endParaRPr>
          </a:p>
          <a:p>
            <a:pPr marL="224790" indent="-212090">
              <a:lnSpc>
                <a:spcPct val="100000"/>
              </a:lnSpc>
              <a:spcBef>
                <a:spcPts val="5"/>
              </a:spcBef>
              <a:buChar char="•"/>
              <a:tabLst>
                <a:tab pos="224790" algn="l"/>
              </a:tabLst>
            </a:pPr>
            <a:r>
              <a:rPr sz="2400" dirty="0">
                <a:latin typeface="Arial MT"/>
                <a:cs typeface="Arial MT"/>
              </a:rPr>
              <a:t>Cloud</a:t>
            </a:r>
            <a:r>
              <a:rPr sz="2400" spc="-60" dirty="0">
                <a:latin typeface="Arial MT"/>
                <a:cs typeface="Arial MT"/>
              </a:rPr>
              <a:t> </a:t>
            </a:r>
            <a:r>
              <a:rPr sz="2400" dirty="0">
                <a:latin typeface="Arial MT"/>
                <a:cs typeface="Arial MT"/>
              </a:rPr>
              <a:t>and</a:t>
            </a:r>
            <a:r>
              <a:rPr sz="2400" spc="-60" dirty="0">
                <a:latin typeface="Arial MT"/>
                <a:cs typeface="Arial MT"/>
              </a:rPr>
              <a:t> </a:t>
            </a:r>
            <a:r>
              <a:rPr sz="2400" dirty="0">
                <a:latin typeface="Arial MT"/>
                <a:cs typeface="Arial MT"/>
              </a:rPr>
              <a:t>Big</a:t>
            </a:r>
            <a:r>
              <a:rPr sz="2400" spc="-60" dirty="0">
                <a:latin typeface="Arial MT"/>
                <a:cs typeface="Arial MT"/>
              </a:rPr>
              <a:t> </a:t>
            </a:r>
            <a:r>
              <a:rPr sz="2400" dirty="0">
                <a:latin typeface="Arial MT"/>
                <a:cs typeface="Arial MT"/>
              </a:rPr>
              <a:t>Data</a:t>
            </a:r>
            <a:r>
              <a:rPr sz="2400" spc="15" dirty="0">
                <a:latin typeface="Arial MT"/>
                <a:cs typeface="Arial MT"/>
              </a:rPr>
              <a:t> </a:t>
            </a:r>
            <a:r>
              <a:rPr sz="2400" dirty="0">
                <a:latin typeface="Arial MT"/>
                <a:cs typeface="Arial MT"/>
              </a:rPr>
              <a:t>System</a:t>
            </a:r>
            <a:r>
              <a:rPr sz="2400" spc="-5" dirty="0">
                <a:latin typeface="Arial MT"/>
                <a:cs typeface="Arial MT"/>
              </a:rPr>
              <a:t> </a:t>
            </a:r>
            <a:r>
              <a:rPr sz="2400" dirty="0">
                <a:latin typeface="Arial MT"/>
                <a:cs typeface="Arial MT"/>
              </a:rPr>
              <a:t>use</a:t>
            </a:r>
            <a:r>
              <a:rPr sz="2400" spc="-65" dirty="0">
                <a:latin typeface="Arial MT"/>
                <a:cs typeface="Arial MT"/>
              </a:rPr>
              <a:t> </a:t>
            </a:r>
            <a:r>
              <a:rPr sz="2400" dirty="0">
                <a:latin typeface="Arial MT"/>
                <a:cs typeface="Arial MT"/>
              </a:rPr>
              <a:t>cases</a:t>
            </a:r>
            <a:r>
              <a:rPr sz="2400" spc="-5" dirty="0">
                <a:latin typeface="Arial MT"/>
                <a:cs typeface="Arial MT"/>
              </a:rPr>
              <a:t> </a:t>
            </a:r>
            <a:r>
              <a:rPr sz="2400" dirty="0">
                <a:latin typeface="Arial MT"/>
                <a:cs typeface="Arial MT"/>
              </a:rPr>
              <a:t>in</a:t>
            </a:r>
            <a:r>
              <a:rPr sz="2400" spc="-60" dirty="0">
                <a:latin typeface="Arial MT"/>
                <a:cs typeface="Arial MT"/>
              </a:rPr>
              <a:t> </a:t>
            </a:r>
            <a:r>
              <a:rPr sz="2400" dirty="0">
                <a:latin typeface="Arial MT"/>
                <a:cs typeface="Arial MT"/>
              </a:rPr>
              <a:t>need</a:t>
            </a:r>
            <a:r>
              <a:rPr sz="2400" spc="10" dirty="0">
                <a:latin typeface="Arial MT"/>
                <a:cs typeface="Arial MT"/>
              </a:rPr>
              <a:t> </a:t>
            </a:r>
            <a:r>
              <a:rPr sz="2400" dirty="0">
                <a:latin typeface="Arial MT"/>
                <a:cs typeface="Arial MT"/>
              </a:rPr>
              <a:t>of</a:t>
            </a:r>
            <a:r>
              <a:rPr sz="2400" spc="45" dirty="0">
                <a:latin typeface="Arial MT"/>
                <a:cs typeface="Arial MT"/>
              </a:rPr>
              <a:t> </a:t>
            </a:r>
            <a:r>
              <a:rPr sz="2400" dirty="0">
                <a:latin typeface="Arial MT"/>
                <a:cs typeface="Arial MT"/>
              </a:rPr>
              <a:t>programming</a:t>
            </a:r>
            <a:r>
              <a:rPr sz="2400" spc="-60" dirty="0">
                <a:latin typeface="Arial MT"/>
                <a:cs typeface="Arial MT"/>
              </a:rPr>
              <a:t> </a:t>
            </a:r>
            <a:r>
              <a:rPr sz="2400" dirty="0">
                <a:latin typeface="Arial MT"/>
                <a:cs typeface="Arial MT"/>
              </a:rPr>
              <a:t>a</a:t>
            </a:r>
            <a:r>
              <a:rPr sz="2400" spc="-60" dirty="0">
                <a:latin typeface="Arial MT"/>
                <a:cs typeface="Arial MT"/>
              </a:rPr>
              <a:t> </a:t>
            </a:r>
            <a:r>
              <a:rPr sz="2400" spc="-25" dirty="0">
                <a:latin typeface="Arial MT"/>
                <a:cs typeface="Arial MT"/>
              </a:rPr>
              <a:t>PDS</a:t>
            </a:r>
            <a:endParaRPr sz="2400">
              <a:latin typeface="Arial MT"/>
              <a:cs typeface="Arial M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8EDB5-6974-F5D4-1F20-914E970A1C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9423AA-C160-78F2-61A9-2B5FE1DEB5F8}"/>
              </a:ext>
            </a:extLst>
          </p:cNvPr>
          <p:cNvSpPr>
            <a:spLocks noGrp="1"/>
          </p:cNvSpPr>
          <p:nvPr>
            <p:ph type="title"/>
          </p:nvPr>
        </p:nvSpPr>
        <p:spPr>
          <a:xfrm>
            <a:off x="774700" y="133985"/>
            <a:ext cx="10642600" cy="1107996"/>
          </a:xfrm>
        </p:spPr>
        <p:txBody>
          <a:bodyPr/>
          <a:lstStyle/>
          <a:p>
            <a:r>
              <a:rPr lang="en-IN" b="1" dirty="0"/>
              <a:t>Implementation Steps</a:t>
            </a:r>
            <a:br>
              <a:rPr lang="en-IN" b="1" dirty="0"/>
            </a:br>
            <a:endParaRPr lang="en-IN" dirty="0"/>
          </a:p>
        </p:txBody>
      </p:sp>
      <p:sp>
        <p:nvSpPr>
          <p:cNvPr id="4" name="TextBox 3">
            <a:extLst>
              <a:ext uri="{FF2B5EF4-FFF2-40B4-BE49-F238E27FC236}">
                <a16:creationId xmlns:a16="http://schemas.microsoft.com/office/drawing/2014/main" id="{3654D668-D66A-A1EE-10BE-99D9A02497C3}"/>
              </a:ext>
            </a:extLst>
          </p:cNvPr>
          <p:cNvSpPr txBox="1"/>
          <p:nvPr/>
        </p:nvSpPr>
        <p:spPr>
          <a:xfrm>
            <a:off x="685800" y="843677"/>
            <a:ext cx="8001000" cy="2585323"/>
          </a:xfrm>
          <a:prstGeom prst="rect">
            <a:avLst/>
          </a:prstGeom>
          <a:noFill/>
        </p:spPr>
        <p:txBody>
          <a:bodyPr wrap="square">
            <a:spAutoFit/>
          </a:bodyPr>
          <a:lstStyle/>
          <a:p>
            <a:r>
              <a:rPr lang="en-IN" b="1" dirty="0"/>
              <a:t>Step 2: Event Scheduling and Athlete Tracking</a:t>
            </a:r>
          </a:p>
          <a:p>
            <a:pPr>
              <a:buFont typeface="Arial" panose="020B0604020202020204" pitchFamily="34" charset="0"/>
              <a:buChar char="•"/>
            </a:pPr>
            <a:r>
              <a:rPr lang="en-IN" b="1" dirty="0"/>
              <a:t>Parallel Computing</a:t>
            </a:r>
            <a:r>
              <a:rPr lang="en-IN" dirty="0"/>
              <a:t>:</a:t>
            </a:r>
          </a:p>
          <a:p>
            <a:pPr marL="742950" lvl="1" indent="-285750">
              <a:buFont typeface="Arial" panose="020B0604020202020204" pitchFamily="34" charset="0"/>
              <a:buChar char="•"/>
            </a:pPr>
            <a:r>
              <a:rPr lang="en-IN" dirty="0"/>
              <a:t>Allocate one processor per event to manage scheduling, venue allocation, and time conflicts.</a:t>
            </a:r>
          </a:p>
          <a:p>
            <a:pPr marL="742950" lvl="1" indent="-285750">
              <a:buFont typeface="Arial" panose="020B0604020202020204" pitchFamily="34" charset="0"/>
              <a:buChar char="•"/>
            </a:pPr>
            <a:r>
              <a:rPr lang="en-IN" dirty="0"/>
              <a:t>Track athlete locations and readiness in real-time.</a:t>
            </a:r>
          </a:p>
          <a:p>
            <a:pPr>
              <a:buFont typeface="Arial" panose="020B0604020202020204" pitchFamily="34" charset="0"/>
              <a:buChar char="•"/>
            </a:pPr>
            <a:r>
              <a:rPr lang="en-IN" b="1" dirty="0"/>
              <a:t>Distributed Computing</a:t>
            </a:r>
            <a:r>
              <a:rPr lang="en-IN" dirty="0"/>
              <a:t>:</a:t>
            </a:r>
          </a:p>
          <a:p>
            <a:pPr marL="742950" lvl="1" indent="-285750">
              <a:buFont typeface="Arial" panose="020B0604020202020204" pitchFamily="34" charset="0"/>
              <a:buChar char="•"/>
            </a:pPr>
            <a:r>
              <a:rPr lang="en-IN" dirty="0"/>
              <a:t>Assign each city or venue a cluster to manage events locally.</a:t>
            </a:r>
          </a:p>
          <a:p>
            <a:pPr marL="742950" lvl="1" indent="-285750">
              <a:buFont typeface="Arial" panose="020B0604020202020204" pitchFamily="34" charset="0"/>
              <a:buChar char="•"/>
            </a:pPr>
            <a:r>
              <a:rPr lang="en-IN" dirty="0"/>
              <a:t>Clusters communicate to avoid scheduling overlaps for athletes competing in multiple events.</a:t>
            </a:r>
          </a:p>
        </p:txBody>
      </p:sp>
      <p:sp>
        <p:nvSpPr>
          <p:cNvPr id="7" name="TextBox 6">
            <a:extLst>
              <a:ext uri="{FF2B5EF4-FFF2-40B4-BE49-F238E27FC236}">
                <a16:creationId xmlns:a16="http://schemas.microsoft.com/office/drawing/2014/main" id="{A80E2F38-3D2F-C94C-427A-68BD45DD1DC5}"/>
              </a:ext>
            </a:extLst>
          </p:cNvPr>
          <p:cNvSpPr txBox="1"/>
          <p:nvPr/>
        </p:nvSpPr>
        <p:spPr>
          <a:xfrm>
            <a:off x="674914" y="3886200"/>
            <a:ext cx="9220200" cy="2031325"/>
          </a:xfrm>
          <a:prstGeom prst="rect">
            <a:avLst/>
          </a:prstGeom>
          <a:noFill/>
        </p:spPr>
        <p:txBody>
          <a:bodyPr wrap="square">
            <a:spAutoFit/>
          </a:bodyPr>
          <a:lstStyle/>
          <a:p>
            <a:r>
              <a:rPr lang="en-IN" b="1" dirty="0"/>
              <a:t>Step 3: Transportation Management</a:t>
            </a:r>
          </a:p>
          <a:p>
            <a:pPr>
              <a:buFont typeface="Arial" panose="020B0604020202020204" pitchFamily="34" charset="0"/>
              <a:buChar char="•"/>
            </a:pPr>
            <a:r>
              <a:rPr lang="en-IN" b="1" dirty="0"/>
              <a:t>Parallel Computing</a:t>
            </a:r>
            <a:r>
              <a:rPr lang="en-IN" dirty="0"/>
              <a:t>:</a:t>
            </a:r>
          </a:p>
          <a:p>
            <a:pPr marL="742950" lvl="1" indent="-285750">
              <a:buFont typeface="Arial" panose="020B0604020202020204" pitchFamily="34" charset="0"/>
              <a:buChar char="•"/>
            </a:pPr>
            <a:r>
              <a:rPr lang="en-IN" dirty="0"/>
              <a:t>Use traffic simulation models to optimize routes for spectators, athletes, and VIPs.</a:t>
            </a:r>
          </a:p>
          <a:p>
            <a:pPr marL="742950" lvl="1" indent="-285750">
              <a:buFont typeface="Arial" panose="020B0604020202020204" pitchFamily="34" charset="0"/>
              <a:buChar char="•"/>
            </a:pPr>
            <a:r>
              <a:rPr lang="en-IN" dirty="0"/>
              <a:t>Divide the city into grids and compute optimal routes for each grid simultaneously.</a:t>
            </a:r>
          </a:p>
          <a:p>
            <a:pPr>
              <a:buFont typeface="Arial" panose="020B0604020202020204" pitchFamily="34" charset="0"/>
              <a:buChar char="•"/>
            </a:pPr>
            <a:r>
              <a:rPr lang="en-IN" b="1" dirty="0"/>
              <a:t>Distributed Computing</a:t>
            </a:r>
            <a:r>
              <a:rPr lang="en-IN" dirty="0"/>
              <a:t>:</a:t>
            </a:r>
          </a:p>
          <a:p>
            <a:pPr marL="742950" lvl="1" indent="-285750">
              <a:buFont typeface="Arial" panose="020B0604020202020204" pitchFamily="34" charset="0"/>
              <a:buChar char="•"/>
            </a:pPr>
            <a:r>
              <a:rPr lang="en-IN" dirty="0"/>
              <a:t>Assign transportation coordination to regional systems.</a:t>
            </a:r>
          </a:p>
          <a:p>
            <a:pPr marL="742950" lvl="1" indent="-285750">
              <a:buFont typeface="Arial" panose="020B0604020202020204" pitchFamily="34" charset="0"/>
              <a:buChar char="•"/>
            </a:pPr>
            <a:r>
              <a:rPr lang="en-IN" dirty="0"/>
              <a:t>Regions share data on traffic congestion or delays for real-time updates.</a:t>
            </a:r>
          </a:p>
        </p:txBody>
      </p:sp>
    </p:spTree>
    <p:extLst>
      <p:ext uri="{BB962C8B-B14F-4D97-AF65-F5344CB8AC3E}">
        <p14:creationId xmlns:p14="http://schemas.microsoft.com/office/powerpoint/2010/main" val="935748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5FF83-FE92-50EC-29BA-8FE9C6EADE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1541D-3DC6-18DC-DDA0-337C7F692B17}"/>
              </a:ext>
            </a:extLst>
          </p:cNvPr>
          <p:cNvSpPr>
            <a:spLocks noGrp="1"/>
          </p:cNvSpPr>
          <p:nvPr>
            <p:ph type="title"/>
          </p:nvPr>
        </p:nvSpPr>
        <p:spPr>
          <a:xfrm>
            <a:off x="774700" y="133985"/>
            <a:ext cx="10642600" cy="1107996"/>
          </a:xfrm>
        </p:spPr>
        <p:txBody>
          <a:bodyPr/>
          <a:lstStyle/>
          <a:p>
            <a:r>
              <a:rPr lang="en-IN" b="1" dirty="0"/>
              <a:t>Implementation Steps</a:t>
            </a:r>
            <a:br>
              <a:rPr lang="en-IN" b="1" dirty="0"/>
            </a:br>
            <a:endParaRPr lang="en-IN" dirty="0"/>
          </a:p>
        </p:txBody>
      </p:sp>
      <p:sp>
        <p:nvSpPr>
          <p:cNvPr id="5" name="TextBox 4">
            <a:extLst>
              <a:ext uri="{FF2B5EF4-FFF2-40B4-BE49-F238E27FC236}">
                <a16:creationId xmlns:a16="http://schemas.microsoft.com/office/drawing/2014/main" id="{12E0E73A-1791-00A3-B2EB-F283FDB4DD1C}"/>
              </a:ext>
            </a:extLst>
          </p:cNvPr>
          <p:cNvSpPr txBox="1"/>
          <p:nvPr/>
        </p:nvSpPr>
        <p:spPr>
          <a:xfrm>
            <a:off x="667656" y="954989"/>
            <a:ext cx="10381343" cy="2031325"/>
          </a:xfrm>
          <a:prstGeom prst="rect">
            <a:avLst/>
          </a:prstGeom>
          <a:noFill/>
        </p:spPr>
        <p:txBody>
          <a:bodyPr wrap="square">
            <a:spAutoFit/>
          </a:bodyPr>
          <a:lstStyle/>
          <a:p>
            <a:r>
              <a:rPr lang="en-IN" b="1" dirty="0"/>
              <a:t>Step 4: Security and Crowd Monitoring</a:t>
            </a:r>
          </a:p>
          <a:p>
            <a:pPr>
              <a:buFont typeface="Arial" panose="020B0604020202020204" pitchFamily="34" charset="0"/>
              <a:buChar char="•"/>
            </a:pPr>
            <a:r>
              <a:rPr lang="en-IN" b="1" dirty="0"/>
              <a:t>Parallel Computing</a:t>
            </a:r>
            <a:r>
              <a:rPr lang="en-IN" dirty="0"/>
              <a:t>:</a:t>
            </a:r>
          </a:p>
          <a:p>
            <a:pPr marL="742950" lvl="1" indent="-285750">
              <a:buFont typeface="Arial" panose="020B0604020202020204" pitchFamily="34" charset="0"/>
              <a:buChar char="•"/>
            </a:pPr>
            <a:r>
              <a:rPr lang="en-IN" dirty="0"/>
              <a:t>Process video feeds from thousands of CCTV cameras in parallel using AI for threat detection.</a:t>
            </a:r>
          </a:p>
          <a:p>
            <a:pPr>
              <a:buFont typeface="Arial" panose="020B0604020202020204" pitchFamily="34" charset="0"/>
              <a:buChar char="•"/>
            </a:pPr>
            <a:r>
              <a:rPr lang="en-IN" b="1" dirty="0"/>
              <a:t>Distributed Computing</a:t>
            </a:r>
            <a:r>
              <a:rPr lang="en-IN" dirty="0"/>
              <a:t>:</a:t>
            </a:r>
          </a:p>
          <a:p>
            <a:pPr marL="742950" lvl="1" indent="-285750">
              <a:buFont typeface="Arial" panose="020B0604020202020204" pitchFamily="34" charset="0"/>
              <a:buChar char="•"/>
            </a:pPr>
            <a:r>
              <a:rPr lang="en-IN" dirty="0"/>
              <a:t>Each venue has a local security cluster monitoring video feeds and alarms.</a:t>
            </a:r>
          </a:p>
          <a:p>
            <a:pPr marL="742950" lvl="1" indent="-285750">
              <a:buFont typeface="Arial" panose="020B0604020202020204" pitchFamily="34" charset="0"/>
              <a:buChar char="•"/>
            </a:pPr>
            <a:r>
              <a:rPr lang="en-IN" dirty="0"/>
              <a:t>Regional and central clusters aggregate and </a:t>
            </a:r>
            <a:r>
              <a:rPr lang="en-IN" dirty="0" err="1"/>
              <a:t>analyze</a:t>
            </a:r>
            <a:r>
              <a:rPr lang="en-IN" dirty="0"/>
              <a:t> data for coordinated responses.</a:t>
            </a:r>
          </a:p>
        </p:txBody>
      </p:sp>
      <p:sp>
        <p:nvSpPr>
          <p:cNvPr id="8" name="TextBox 7">
            <a:extLst>
              <a:ext uri="{FF2B5EF4-FFF2-40B4-BE49-F238E27FC236}">
                <a16:creationId xmlns:a16="http://schemas.microsoft.com/office/drawing/2014/main" id="{8C771DA1-10E9-A78E-CB81-0177A09F3B9D}"/>
              </a:ext>
            </a:extLst>
          </p:cNvPr>
          <p:cNvSpPr txBox="1"/>
          <p:nvPr/>
        </p:nvSpPr>
        <p:spPr>
          <a:xfrm>
            <a:off x="634999" y="3807318"/>
            <a:ext cx="9829800" cy="2031325"/>
          </a:xfrm>
          <a:prstGeom prst="rect">
            <a:avLst/>
          </a:prstGeom>
          <a:noFill/>
        </p:spPr>
        <p:txBody>
          <a:bodyPr wrap="square">
            <a:spAutoFit/>
          </a:bodyPr>
          <a:lstStyle/>
          <a:p>
            <a:r>
              <a:rPr lang="en-IN" b="1" dirty="0"/>
              <a:t>Step 5: Broadcasting and Media</a:t>
            </a:r>
          </a:p>
          <a:p>
            <a:pPr>
              <a:buFont typeface="Arial" panose="020B0604020202020204" pitchFamily="34" charset="0"/>
              <a:buChar char="•"/>
            </a:pPr>
            <a:r>
              <a:rPr lang="en-IN" b="1" dirty="0"/>
              <a:t>Parallel Computing</a:t>
            </a:r>
            <a:r>
              <a:rPr lang="en-IN" dirty="0"/>
              <a:t>:</a:t>
            </a:r>
          </a:p>
          <a:p>
            <a:pPr marL="742950" lvl="1" indent="-285750">
              <a:buFont typeface="Arial" panose="020B0604020202020204" pitchFamily="34" charset="0"/>
              <a:buChar char="•"/>
            </a:pPr>
            <a:r>
              <a:rPr lang="en-IN" dirty="0"/>
              <a:t>Encode and stream live events simultaneously across multiple platforms (YouTube, TV, websites).</a:t>
            </a:r>
          </a:p>
          <a:p>
            <a:pPr>
              <a:buFont typeface="Arial" panose="020B0604020202020204" pitchFamily="34" charset="0"/>
              <a:buChar char="•"/>
            </a:pPr>
            <a:r>
              <a:rPr lang="en-IN" b="1" dirty="0"/>
              <a:t>Distributed Computing</a:t>
            </a:r>
            <a:r>
              <a:rPr lang="en-IN" dirty="0"/>
              <a:t>:</a:t>
            </a:r>
          </a:p>
          <a:p>
            <a:pPr marL="742950" lvl="1" indent="-285750">
              <a:buFont typeface="Arial" panose="020B0604020202020204" pitchFamily="34" charset="0"/>
              <a:buChar char="•"/>
            </a:pPr>
            <a:r>
              <a:rPr lang="en-IN" dirty="0"/>
              <a:t>Use Content Delivery Networks (CDNs) to distribute streaming loads globally.</a:t>
            </a:r>
          </a:p>
          <a:p>
            <a:pPr marL="742950" lvl="1" indent="-285750">
              <a:buFont typeface="Arial" panose="020B0604020202020204" pitchFamily="34" charset="0"/>
              <a:buChar char="•"/>
            </a:pPr>
            <a:r>
              <a:rPr lang="en-IN" dirty="0"/>
              <a:t>Regional servers ensure minimal latency for local viewers.</a:t>
            </a:r>
          </a:p>
        </p:txBody>
      </p:sp>
    </p:spTree>
    <p:extLst>
      <p:ext uri="{BB962C8B-B14F-4D97-AF65-F5344CB8AC3E}">
        <p14:creationId xmlns:p14="http://schemas.microsoft.com/office/powerpoint/2010/main" val="1142373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3081A-D720-3289-DC80-D009D51C6EE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03F6219-94DC-8D8A-6911-DA433D67C1CF}"/>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0C924E11-C831-556E-4ACD-1C285CF688E4}"/>
              </a:ext>
            </a:extLst>
          </p:cNvPr>
          <p:cNvPicPr>
            <a:picLocks noChangeAspect="1"/>
          </p:cNvPicPr>
          <p:nvPr/>
        </p:nvPicPr>
        <p:blipFill>
          <a:blip r:embed="rId2"/>
          <a:stretch>
            <a:fillRect/>
          </a:stretch>
        </p:blipFill>
        <p:spPr>
          <a:xfrm>
            <a:off x="1981200" y="1277048"/>
            <a:ext cx="7620943" cy="2456752"/>
          </a:xfrm>
          <a:prstGeom prst="rect">
            <a:avLst/>
          </a:prstGeom>
        </p:spPr>
      </p:pic>
      <p:sp>
        <p:nvSpPr>
          <p:cNvPr id="7" name="TextBox 6">
            <a:extLst>
              <a:ext uri="{FF2B5EF4-FFF2-40B4-BE49-F238E27FC236}">
                <a16:creationId xmlns:a16="http://schemas.microsoft.com/office/drawing/2014/main" id="{617C19CC-032F-F553-520D-1D0A93BCD411}"/>
              </a:ext>
            </a:extLst>
          </p:cNvPr>
          <p:cNvSpPr txBox="1"/>
          <p:nvPr/>
        </p:nvSpPr>
        <p:spPr>
          <a:xfrm>
            <a:off x="1562334" y="4357115"/>
            <a:ext cx="9067329" cy="1477328"/>
          </a:xfrm>
          <a:prstGeom prst="rect">
            <a:avLst/>
          </a:prstGeom>
          <a:noFill/>
        </p:spPr>
        <p:txBody>
          <a:bodyPr wrap="square">
            <a:spAutoFit/>
          </a:bodyPr>
          <a:lstStyle/>
          <a:p>
            <a:r>
              <a:rPr lang="en-IN" b="1" dirty="0"/>
              <a:t>Real-World Example</a:t>
            </a:r>
          </a:p>
          <a:p>
            <a:pPr>
              <a:buFont typeface="Arial" panose="020B0604020202020204" pitchFamily="34" charset="0"/>
              <a:buChar char="•"/>
            </a:pPr>
            <a:r>
              <a:rPr lang="en-IN" b="1" dirty="0"/>
              <a:t>Tokyo 2020 Olympics</a:t>
            </a:r>
            <a:r>
              <a:rPr lang="en-IN" dirty="0"/>
              <a:t>:</a:t>
            </a:r>
          </a:p>
          <a:p>
            <a:pPr marL="742950" lvl="1" indent="-285750">
              <a:buFont typeface="Arial" panose="020B0604020202020204" pitchFamily="34" charset="0"/>
              <a:buChar char="•"/>
            </a:pPr>
            <a:r>
              <a:rPr lang="en-IN" dirty="0"/>
              <a:t>Used AI-powered distributed systems to manage transportation, scheduling, and security.</a:t>
            </a:r>
          </a:p>
          <a:p>
            <a:pPr marL="742950" lvl="1" indent="-285750">
              <a:buFont typeface="Arial" panose="020B0604020202020204" pitchFamily="34" charset="0"/>
              <a:buChar char="•"/>
            </a:pPr>
            <a:r>
              <a:rPr lang="en-IN" dirty="0"/>
              <a:t>Intel's distributed architecture ensured real-time analytics for over </a:t>
            </a:r>
            <a:r>
              <a:rPr lang="en-IN" b="1" dirty="0"/>
              <a:t>339 events</a:t>
            </a:r>
            <a:r>
              <a:rPr lang="en-IN" dirty="0"/>
              <a:t>.</a:t>
            </a:r>
          </a:p>
        </p:txBody>
      </p:sp>
    </p:spTree>
    <p:extLst>
      <p:ext uri="{BB962C8B-B14F-4D97-AF65-F5344CB8AC3E}">
        <p14:creationId xmlns:p14="http://schemas.microsoft.com/office/powerpoint/2010/main" val="951127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3D940-AA7D-D8C8-508B-BD7E13CF1355}"/>
              </a:ext>
            </a:extLst>
          </p:cNvPr>
          <p:cNvSpPr>
            <a:spLocks noGrp="1"/>
          </p:cNvSpPr>
          <p:nvPr>
            <p:ph type="title"/>
          </p:nvPr>
        </p:nvSpPr>
        <p:spPr>
          <a:xfrm>
            <a:off x="774700" y="133985"/>
            <a:ext cx="10642600" cy="553998"/>
          </a:xfrm>
        </p:spPr>
        <p:txBody>
          <a:bodyPr/>
          <a:lstStyle/>
          <a:p>
            <a:r>
              <a:rPr lang="en-US" dirty="0"/>
              <a:t>What is Parallel  and Distributed Computing </a:t>
            </a:r>
            <a:endParaRPr lang="en-IN" dirty="0"/>
          </a:p>
        </p:txBody>
      </p:sp>
      <p:sp>
        <p:nvSpPr>
          <p:cNvPr id="3" name="Text Placeholder 2">
            <a:extLst>
              <a:ext uri="{FF2B5EF4-FFF2-40B4-BE49-F238E27FC236}">
                <a16:creationId xmlns:a16="http://schemas.microsoft.com/office/drawing/2014/main" id="{136128C2-59D9-AD77-FBDA-0A5B2746AE3B}"/>
              </a:ext>
            </a:extLst>
          </p:cNvPr>
          <p:cNvSpPr>
            <a:spLocks noGrp="1"/>
          </p:cNvSpPr>
          <p:nvPr>
            <p:ph type="body" idx="1"/>
          </p:nvPr>
        </p:nvSpPr>
        <p:spPr>
          <a:xfrm>
            <a:off x="855980" y="1277048"/>
            <a:ext cx="10480039" cy="1138773"/>
          </a:xfrm>
        </p:spPr>
        <p:txBody>
          <a:bodyPr/>
          <a:lstStyle/>
          <a:p>
            <a:pPr marL="342900" indent="-342900">
              <a:buFont typeface="Arial" panose="020B0604020202020204" pitchFamily="34" charset="0"/>
              <a:buChar char="•"/>
            </a:pPr>
            <a:r>
              <a:rPr lang="en-US" dirty="0"/>
              <a:t>Doing Things Simultaneously </a:t>
            </a:r>
          </a:p>
          <a:p>
            <a:pPr marL="800100" lvl="1" indent="-342900">
              <a:buFont typeface="Arial" panose="020B0604020202020204" pitchFamily="34" charset="0"/>
              <a:buChar char="•"/>
            </a:pPr>
            <a:r>
              <a:rPr lang="en-US" dirty="0"/>
              <a:t>Same thing or different things</a:t>
            </a:r>
          </a:p>
          <a:p>
            <a:pPr marL="800100" lvl="1" indent="-342900">
              <a:buFont typeface="Arial" panose="020B0604020202020204" pitchFamily="34" charset="0"/>
              <a:buChar char="•"/>
            </a:pPr>
            <a:r>
              <a:rPr lang="en-US" dirty="0"/>
              <a:t>Solving Larger Problems</a:t>
            </a:r>
          </a:p>
          <a:p>
            <a:pPr lvl="1"/>
            <a:endParaRPr lang="en-US" dirty="0"/>
          </a:p>
        </p:txBody>
      </p:sp>
      <p:pic>
        <p:nvPicPr>
          <p:cNvPr id="2050" name="Picture 2" descr="What is Parallel Computing - javatpoint">
            <a:extLst>
              <a:ext uri="{FF2B5EF4-FFF2-40B4-BE49-F238E27FC236}">
                <a16:creationId xmlns:a16="http://schemas.microsoft.com/office/drawing/2014/main" id="{5EC3B10E-1083-1432-28C9-EA259F63BA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 y="2948812"/>
            <a:ext cx="4801661" cy="1981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gure 3 from SERIAL COMPUTING vs. PARALLEL COMPUTING: A COMPARATIVE STUDY  USING MATLAB | Semantic Scholar">
            <a:extLst>
              <a:ext uri="{FF2B5EF4-FFF2-40B4-BE49-F238E27FC236}">
                <a16:creationId xmlns:a16="http://schemas.microsoft.com/office/drawing/2014/main" id="{3D152E29-BF92-37EC-003F-14994621D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5638" y="2775851"/>
            <a:ext cx="4801662" cy="2327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479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36BC-5CCA-733E-015E-6DF147DB7C6D}"/>
              </a:ext>
            </a:extLst>
          </p:cNvPr>
          <p:cNvSpPr>
            <a:spLocks noGrp="1"/>
          </p:cNvSpPr>
          <p:nvPr>
            <p:ph type="title"/>
          </p:nvPr>
        </p:nvSpPr>
        <p:spPr>
          <a:xfrm>
            <a:off x="774700" y="133985"/>
            <a:ext cx="10642600" cy="1107996"/>
          </a:xfrm>
        </p:spPr>
        <p:txBody>
          <a:bodyPr/>
          <a:lstStyle/>
          <a:p>
            <a:r>
              <a:rPr lang="en-IN" dirty="0"/>
              <a:t>Why Parallel and Distributed Computing is Important?</a:t>
            </a:r>
          </a:p>
        </p:txBody>
      </p:sp>
      <p:sp>
        <p:nvSpPr>
          <p:cNvPr id="4" name="Rectangle 1">
            <a:extLst>
              <a:ext uri="{FF2B5EF4-FFF2-40B4-BE49-F238E27FC236}">
                <a16:creationId xmlns:a16="http://schemas.microsoft.com/office/drawing/2014/main" id="{23EABE61-D955-9F21-8668-4A415EA49D45}"/>
              </a:ext>
            </a:extLst>
          </p:cNvPr>
          <p:cNvSpPr>
            <a:spLocks noGrp="1" noChangeArrowheads="1"/>
          </p:cNvSpPr>
          <p:nvPr>
            <p:ph type="body" idx="1"/>
          </p:nvPr>
        </p:nvSpPr>
        <p:spPr bwMode="auto">
          <a:xfrm>
            <a:off x="855980" y="1986408"/>
            <a:ext cx="10561320"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Handling Big Data</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algn="l" rtl="0"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Modern systems generate massive amounts of data (e.g., social media, IoT). Sequential processing is too slow. Parallel and distributed computing divide tasks across multiple nodes or processors to handle data efficiently.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Real-Time Processing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algn="l" rtl="0"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Applications like fraud detection, online recommendations, and weather simulations need immediate results. Parallel and distributed systems make this possible by processing tasks simultaneously.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Scalability</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algn="l" rtl="0"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Systems can scale horizontally (adding more nodes) to handle increasing workloads without slowing down.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Improved Fault Tolerance</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algn="l" rtl="0"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Distributed systems replicate data and tasks across nodes, ensuring high availability even if some nodes fail.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Faster Computation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lvl="1" algn="l" rtl="0"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Arial" panose="020B0604020202020204" pitchFamily="34" charset="0"/>
              </a:rPr>
              <a:t>Breaks large problems into smaller tasks and runs them in parallel, significantly reducing computation time.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43486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C6BD7-8D09-325A-2461-65988A89FCEF}"/>
              </a:ext>
            </a:extLst>
          </p:cNvPr>
          <p:cNvSpPr>
            <a:spLocks noGrp="1"/>
          </p:cNvSpPr>
          <p:nvPr>
            <p:ph type="title"/>
          </p:nvPr>
        </p:nvSpPr>
        <p:spPr>
          <a:xfrm>
            <a:off x="774700" y="133985"/>
            <a:ext cx="10642600" cy="1107996"/>
          </a:xfrm>
        </p:spPr>
        <p:txBody>
          <a:bodyPr/>
          <a:lstStyle/>
          <a:p>
            <a:r>
              <a:rPr lang="en-IN" dirty="0"/>
              <a:t>Challenges in Parallel and Distributed Computing</a:t>
            </a:r>
          </a:p>
        </p:txBody>
      </p:sp>
      <p:sp>
        <p:nvSpPr>
          <p:cNvPr id="3" name="Text Placeholder 2">
            <a:extLst>
              <a:ext uri="{FF2B5EF4-FFF2-40B4-BE49-F238E27FC236}">
                <a16:creationId xmlns:a16="http://schemas.microsoft.com/office/drawing/2014/main" id="{84288012-14B4-153C-F4F2-C45683B5E68B}"/>
              </a:ext>
            </a:extLst>
          </p:cNvPr>
          <p:cNvSpPr>
            <a:spLocks noGrp="1"/>
          </p:cNvSpPr>
          <p:nvPr>
            <p:ph type="body" idx="1"/>
          </p:nvPr>
        </p:nvSpPr>
        <p:spPr>
          <a:xfrm>
            <a:off x="855980" y="1277048"/>
            <a:ext cx="10480039" cy="923330"/>
          </a:xfrm>
        </p:spPr>
        <p:txBody>
          <a:bodyPr/>
          <a:lstStyle/>
          <a:p>
            <a:r>
              <a:rPr lang="en-IN" dirty="0"/>
              <a:t>Both parallel and distributed computing enable efficiency, scalability, and speed in solving complex problems. However, they come with significant challenges that must be addressed for successful implementation.</a:t>
            </a:r>
          </a:p>
        </p:txBody>
      </p:sp>
    </p:spTree>
    <p:extLst>
      <p:ext uri="{BB962C8B-B14F-4D97-AF65-F5344CB8AC3E}">
        <p14:creationId xmlns:p14="http://schemas.microsoft.com/office/powerpoint/2010/main" val="3845080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F493-E148-1112-43FF-718772A164C7}"/>
              </a:ext>
            </a:extLst>
          </p:cNvPr>
          <p:cNvSpPr>
            <a:spLocks noGrp="1"/>
          </p:cNvSpPr>
          <p:nvPr>
            <p:ph type="title"/>
          </p:nvPr>
        </p:nvSpPr>
        <p:spPr>
          <a:xfrm>
            <a:off x="774700" y="133985"/>
            <a:ext cx="10642600" cy="1107996"/>
          </a:xfrm>
        </p:spPr>
        <p:txBody>
          <a:bodyPr/>
          <a:lstStyle/>
          <a:p>
            <a:r>
              <a:rPr lang="en-IN" b="1" dirty="0"/>
              <a:t>Challenges in Parallel Computing</a:t>
            </a:r>
            <a:br>
              <a:rPr lang="en-IN" b="1" dirty="0"/>
            </a:br>
            <a:endParaRPr lang="en-IN" dirty="0"/>
          </a:p>
        </p:txBody>
      </p:sp>
      <p:sp>
        <p:nvSpPr>
          <p:cNvPr id="3" name="Text Placeholder 2">
            <a:extLst>
              <a:ext uri="{FF2B5EF4-FFF2-40B4-BE49-F238E27FC236}">
                <a16:creationId xmlns:a16="http://schemas.microsoft.com/office/drawing/2014/main" id="{232340FB-EED1-8807-9E3C-0A5E10D66CA2}"/>
              </a:ext>
            </a:extLst>
          </p:cNvPr>
          <p:cNvSpPr>
            <a:spLocks noGrp="1"/>
          </p:cNvSpPr>
          <p:nvPr>
            <p:ph type="body" idx="1"/>
          </p:nvPr>
        </p:nvSpPr>
        <p:spPr/>
        <p:txBody>
          <a:bodyPr/>
          <a:lstStyle/>
          <a:p>
            <a:endParaRPr lang="en-IN"/>
          </a:p>
        </p:txBody>
      </p:sp>
      <p:sp>
        <p:nvSpPr>
          <p:cNvPr id="6" name="TextBox 5">
            <a:extLst>
              <a:ext uri="{FF2B5EF4-FFF2-40B4-BE49-F238E27FC236}">
                <a16:creationId xmlns:a16="http://schemas.microsoft.com/office/drawing/2014/main" id="{E9769FEC-46D8-ADA5-1BBC-3B2574879155}"/>
              </a:ext>
            </a:extLst>
          </p:cNvPr>
          <p:cNvSpPr txBox="1"/>
          <p:nvPr/>
        </p:nvSpPr>
        <p:spPr>
          <a:xfrm>
            <a:off x="532492" y="803819"/>
            <a:ext cx="11127014" cy="5909310"/>
          </a:xfrm>
          <a:prstGeom prst="rect">
            <a:avLst/>
          </a:prstGeom>
          <a:noFill/>
        </p:spPr>
        <p:txBody>
          <a:bodyPr wrap="square">
            <a:spAutoFit/>
          </a:bodyPr>
          <a:lstStyle/>
          <a:p>
            <a:pPr>
              <a:buFont typeface="+mj-lt"/>
              <a:buAutoNum type="arabicPeriod"/>
            </a:pPr>
            <a:r>
              <a:rPr lang="en-IN" b="1" dirty="0"/>
              <a:t>Synchronization Overhead</a:t>
            </a:r>
            <a:r>
              <a:rPr lang="en-IN" dirty="0"/>
              <a:t>:</a:t>
            </a:r>
          </a:p>
          <a:p>
            <a:pPr marL="742950" lvl="1" indent="-285750">
              <a:buFont typeface="+mj-lt"/>
              <a:buAutoNum type="arabicPeriod"/>
            </a:pPr>
            <a:r>
              <a:rPr lang="en-IN" b="1" dirty="0"/>
              <a:t>Problem</a:t>
            </a:r>
            <a:r>
              <a:rPr lang="en-IN" dirty="0"/>
              <a:t>: Processes running in parallel often need to communicate or share data, requiring synchronization.</a:t>
            </a:r>
          </a:p>
          <a:p>
            <a:pPr marL="742950" lvl="1" indent="-285750">
              <a:buFont typeface="+mj-lt"/>
              <a:buAutoNum type="arabicPeriod"/>
            </a:pPr>
            <a:r>
              <a:rPr lang="en-IN" b="1" dirty="0"/>
              <a:t>Example</a:t>
            </a:r>
            <a:r>
              <a:rPr lang="en-IN" dirty="0"/>
              <a:t>: Shared memory systems where multiple threads access the same data can lead to bottlenecks or race conditions.</a:t>
            </a:r>
          </a:p>
          <a:p>
            <a:pPr marL="742950" lvl="1" indent="-285750">
              <a:buFont typeface="+mj-lt"/>
              <a:buAutoNum type="arabicPeriod"/>
            </a:pPr>
            <a:r>
              <a:rPr lang="en-IN" b="1" dirty="0"/>
              <a:t>Impact</a:t>
            </a:r>
            <a:r>
              <a:rPr lang="en-IN" dirty="0"/>
              <a:t>: Can reduce the performance gains from parallelization.</a:t>
            </a:r>
          </a:p>
          <a:p>
            <a:pPr>
              <a:buFont typeface="+mj-lt"/>
              <a:buAutoNum type="arabicPeriod"/>
            </a:pPr>
            <a:r>
              <a:rPr lang="en-IN" b="1" dirty="0"/>
              <a:t>Load Balancing</a:t>
            </a:r>
            <a:r>
              <a:rPr lang="en-IN" dirty="0"/>
              <a:t>:</a:t>
            </a:r>
          </a:p>
          <a:p>
            <a:pPr marL="742950" lvl="1" indent="-285750">
              <a:buFont typeface="+mj-lt"/>
              <a:buAutoNum type="arabicPeriod"/>
            </a:pPr>
            <a:r>
              <a:rPr lang="en-IN" b="1" dirty="0"/>
              <a:t>Problem</a:t>
            </a:r>
            <a:r>
              <a:rPr lang="en-IN" dirty="0"/>
              <a:t>: Unequal distribution of tasks across processors leads to idle resources and inefficiencies.</a:t>
            </a:r>
          </a:p>
          <a:p>
            <a:pPr marL="742950" lvl="1" indent="-285750">
              <a:buFont typeface="+mj-lt"/>
              <a:buAutoNum type="arabicPeriod"/>
            </a:pPr>
            <a:r>
              <a:rPr lang="en-IN" b="1" dirty="0"/>
              <a:t>Example</a:t>
            </a:r>
            <a:r>
              <a:rPr lang="en-IN" dirty="0"/>
              <a:t>: In weather </a:t>
            </a:r>
            <a:r>
              <a:rPr lang="en-IN" dirty="0" err="1"/>
              <a:t>modeling</a:t>
            </a:r>
            <a:r>
              <a:rPr lang="en-IN" dirty="0"/>
              <a:t>, some grid cells (e.g., over oceans) require less computation than others (e.g., near cities), leading to workload imbalance.</a:t>
            </a:r>
          </a:p>
          <a:p>
            <a:pPr marL="742950" lvl="1" indent="-285750">
              <a:buFont typeface="+mj-lt"/>
              <a:buAutoNum type="arabicPeriod"/>
            </a:pPr>
            <a:r>
              <a:rPr lang="en-IN" b="1" dirty="0"/>
              <a:t>Impact</a:t>
            </a:r>
            <a:r>
              <a:rPr lang="en-IN" dirty="0"/>
              <a:t>: Decreases overall system throughput.</a:t>
            </a:r>
          </a:p>
          <a:p>
            <a:pPr>
              <a:buFont typeface="+mj-lt"/>
              <a:buAutoNum type="arabicPeriod"/>
            </a:pPr>
            <a:r>
              <a:rPr lang="en-IN" b="1" dirty="0"/>
              <a:t>Memory Bottlenecks</a:t>
            </a:r>
            <a:r>
              <a:rPr lang="en-IN" dirty="0"/>
              <a:t>:</a:t>
            </a:r>
          </a:p>
          <a:p>
            <a:pPr marL="742950" lvl="1" indent="-285750">
              <a:buFont typeface="+mj-lt"/>
              <a:buAutoNum type="arabicPeriod"/>
            </a:pPr>
            <a:r>
              <a:rPr lang="en-IN" b="1" dirty="0"/>
              <a:t>Problem</a:t>
            </a:r>
            <a:r>
              <a:rPr lang="en-IN" dirty="0"/>
              <a:t>: Limited shared memory bandwidth becomes a bottleneck when multiple processors try to access it simultaneously.</a:t>
            </a:r>
          </a:p>
          <a:p>
            <a:pPr marL="742950" lvl="1" indent="-285750">
              <a:buFont typeface="+mj-lt"/>
              <a:buAutoNum type="arabicPeriod"/>
            </a:pPr>
            <a:r>
              <a:rPr lang="en-IN" b="1" dirty="0"/>
              <a:t>Example</a:t>
            </a:r>
            <a:r>
              <a:rPr lang="en-IN" dirty="0"/>
              <a:t>: GPU computations may slow down if memory transfer between CPU and GPU is inefficient.</a:t>
            </a:r>
          </a:p>
          <a:p>
            <a:pPr marL="742950" lvl="1" indent="-285750">
              <a:buFont typeface="+mj-lt"/>
              <a:buAutoNum type="arabicPeriod"/>
            </a:pPr>
            <a:r>
              <a:rPr lang="en-IN" b="1" dirty="0"/>
              <a:t>Impact</a:t>
            </a:r>
            <a:r>
              <a:rPr lang="en-IN" dirty="0"/>
              <a:t>: Increases computation time and diminishes parallelism advantages.</a:t>
            </a:r>
          </a:p>
          <a:p>
            <a:pPr>
              <a:buFont typeface="+mj-lt"/>
              <a:buAutoNum type="arabicPeriod"/>
            </a:pPr>
            <a:r>
              <a:rPr lang="en-IN" b="1" dirty="0"/>
              <a:t>Debugging and Testing</a:t>
            </a:r>
            <a:r>
              <a:rPr lang="en-IN" dirty="0"/>
              <a:t>:</a:t>
            </a:r>
          </a:p>
          <a:p>
            <a:pPr marL="742950" lvl="1" indent="-285750">
              <a:buFont typeface="+mj-lt"/>
              <a:buAutoNum type="arabicPeriod"/>
            </a:pPr>
            <a:r>
              <a:rPr lang="en-IN" b="1" dirty="0"/>
              <a:t>Problem</a:t>
            </a:r>
            <a:r>
              <a:rPr lang="en-IN" dirty="0"/>
              <a:t>: Errors in parallel programs (e.g., deadlocks, race conditions) are harder to detect and reproduce due to the concurrent nature of execution.</a:t>
            </a:r>
          </a:p>
          <a:p>
            <a:pPr marL="742950" lvl="1" indent="-285750">
              <a:buFont typeface="+mj-lt"/>
              <a:buAutoNum type="arabicPeriod"/>
            </a:pPr>
            <a:r>
              <a:rPr lang="en-IN" b="1" dirty="0"/>
              <a:t>Impact</a:t>
            </a:r>
            <a:r>
              <a:rPr lang="en-IN" dirty="0"/>
              <a:t>: Makes development and maintenance more complex.</a:t>
            </a:r>
          </a:p>
        </p:txBody>
      </p:sp>
    </p:spTree>
    <p:extLst>
      <p:ext uri="{BB962C8B-B14F-4D97-AF65-F5344CB8AC3E}">
        <p14:creationId xmlns:p14="http://schemas.microsoft.com/office/powerpoint/2010/main" val="1045404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EDE28-B456-89A1-1FA2-CD13CD0C74BD}"/>
              </a:ext>
            </a:extLst>
          </p:cNvPr>
          <p:cNvSpPr>
            <a:spLocks noGrp="1"/>
          </p:cNvSpPr>
          <p:nvPr>
            <p:ph type="title"/>
          </p:nvPr>
        </p:nvSpPr>
        <p:spPr>
          <a:xfrm>
            <a:off x="774700" y="133985"/>
            <a:ext cx="10642600" cy="1107996"/>
          </a:xfrm>
        </p:spPr>
        <p:txBody>
          <a:bodyPr/>
          <a:lstStyle/>
          <a:p>
            <a:r>
              <a:rPr lang="en-IN" b="1" dirty="0"/>
              <a:t>Challenges in Distributed Computing</a:t>
            </a:r>
            <a:br>
              <a:rPr lang="en-IN" b="1" dirty="0"/>
            </a:br>
            <a:endParaRPr lang="en-IN" dirty="0"/>
          </a:p>
        </p:txBody>
      </p:sp>
      <p:sp>
        <p:nvSpPr>
          <p:cNvPr id="5" name="TextBox 4">
            <a:extLst>
              <a:ext uri="{FF2B5EF4-FFF2-40B4-BE49-F238E27FC236}">
                <a16:creationId xmlns:a16="http://schemas.microsoft.com/office/drawing/2014/main" id="{F7D45EF3-5F4F-EBE6-C6FE-D05FF2A533B5}"/>
              </a:ext>
            </a:extLst>
          </p:cNvPr>
          <p:cNvSpPr txBox="1"/>
          <p:nvPr/>
        </p:nvSpPr>
        <p:spPr>
          <a:xfrm>
            <a:off x="457200" y="1166842"/>
            <a:ext cx="11430000" cy="4524315"/>
          </a:xfrm>
          <a:prstGeom prst="rect">
            <a:avLst/>
          </a:prstGeom>
          <a:noFill/>
        </p:spPr>
        <p:txBody>
          <a:bodyPr wrap="square">
            <a:spAutoFit/>
          </a:bodyPr>
          <a:lstStyle/>
          <a:p>
            <a:pPr>
              <a:buFont typeface="+mj-lt"/>
              <a:buAutoNum type="arabicPeriod"/>
            </a:pPr>
            <a:r>
              <a:rPr lang="en-IN" sz="1200" b="1" dirty="0"/>
              <a:t>Network Latency and Bandwidth</a:t>
            </a:r>
            <a:r>
              <a:rPr lang="en-IN" sz="1200" dirty="0"/>
              <a:t>:</a:t>
            </a:r>
          </a:p>
          <a:p>
            <a:pPr marL="742950" lvl="1" indent="-285750">
              <a:buFont typeface="+mj-lt"/>
              <a:buAutoNum type="arabicPeriod"/>
            </a:pPr>
            <a:r>
              <a:rPr lang="en-IN" sz="1200" b="1" dirty="0"/>
              <a:t>Problem</a:t>
            </a:r>
            <a:r>
              <a:rPr lang="en-IN" sz="1200" dirty="0"/>
              <a:t>: Communication between distributed nodes introduces latency and consumes bandwidth, particularly for geographically dispersed systems.</a:t>
            </a:r>
          </a:p>
          <a:p>
            <a:pPr marL="742950" lvl="1" indent="-285750">
              <a:buFont typeface="+mj-lt"/>
              <a:buAutoNum type="arabicPeriod"/>
            </a:pPr>
            <a:r>
              <a:rPr lang="en-IN" sz="1200" b="1" dirty="0"/>
              <a:t>Example</a:t>
            </a:r>
            <a:r>
              <a:rPr lang="en-IN" sz="1200" dirty="0"/>
              <a:t>: In cloud gaming, latency between the user and server can disrupt the gaming experience.</a:t>
            </a:r>
          </a:p>
          <a:p>
            <a:pPr marL="742950" lvl="1" indent="-285750">
              <a:buFont typeface="+mj-lt"/>
              <a:buAutoNum type="arabicPeriod"/>
            </a:pPr>
            <a:r>
              <a:rPr lang="en-IN" sz="1200" b="1" dirty="0"/>
              <a:t>Impact</a:t>
            </a:r>
            <a:r>
              <a:rPr lang="en-IN" sz="1200" dirty="0"/>
              <a:t>: Reduces the system’s responsiveness and scalability.</a:t>
            </a:r>
          </a:p>
          <a:p>
            <a:pPr>
              <a:buFont typeface="+mj-lt"/>
              <a:buAutoNum type="arabicPeriod"/>
            </a:pPr>
            <a:r>
              <a:rPr lang="en-IN" sz="1200" b="1" dirty="0"/>
              <a:t>Fault Tolerance</a:t>
            </a:r>
            <a:r>
              <a:rPr lang="en-IN" sz="1200" dirty="0"/>
              <a:t>:</a:t>
            </a:r>
          </a:p>
          <a:p>
            <a:pPr marL="742950" lvl="1" indent="-285750">
              <a:buFont typeface="+mj-lt"/>
              <a:buAutoNum type="arabicPeriod"/>
            </a:pPr>
            <a:r>
              <a:rPr lang="en-IN" sz="1200" b="1" dirty="0"/>
              <a:t>Problem</a:t>
            </a:r>
            <a:r>
              <a:rPr lang="en-IN" sz="1200" dirty="0"/>
              <a:t>: Ensuring the system continues to function despite node or network failures.</a:t>
            </a:r>
          </a:p>
          <a:p>
            <a:pPr marL="742950" lvl="1" indent="-285750">
              <a:buFont typeface="+mj-lt"/>
              <a:buAutoNum type="arabicPeriod"/>
            </a:pPr>
            <a:r>
              <a:rPr lang="en-IN" sz="1200" b="1" dirty="0"/>
              <a:t>Example</a:t>
            </a:r>
            <a:r>
              <a:rPr lang="en-IN" sz="1200" dirty="0"/>
              <a:t>: In a distributed database, one node going offline must not affect data consistency or availability.</a:t>
            </a:r>
          </a:p>
          <a:p>
            <a:pPr marL="742950" lvl="1" indent="-285750">
              <a:buFont typeface="+mj-lt"/>
              <a:buAutoNum type="arabicPeriod"/>
            </a:pPr>
            <a:r>
              <a:rPr lang="en-IN" sz="1200" b="1" dirty="0"/>
              <a:t>Impact</a:t>
            </a:r>
            <a:r>
              <a:rPr lang="en-IN" sz="1200" dirty="0"/>
              <a:t>: Requires sophisticated redundancy mechanisms like replication or consensus algorithms.</a:t>
            </a:r>
          </a:p>
          <a:p>
            <a:pPr>
              <a:buFont typeface="+mj-lt"/>
              <a:buAutoNum type="arabicPeriod"/>
            </a:pPr>
            <a:r>
              <a:rPr lang="en-IN" sz="1200" b="1" dirty="0"/>
              <a:t>Data Consistency</a:t>
            </a:r>
            <a:r>
              <a:rPr lang="en-IN" sz="1200" dirty="0"/>
              <a:t>:</a:t>
            </a:r>
          </a:p>
          <a:p>
            <a:pPr marL="742950" lvl="1" indent="-285750">
              <a:buFont typeface="+mj-lt"/>
              <a:buAutoNum type="arabicPeriod"/>
            </a:pPr>
            <a:r>
              <a:rPr lang="en-IN" sz="1200" b="1" dirty="0"/>
              <a:t>Problem</a:t>
            </a:r>
            <a:r>
              <a:rPr lang="en-IN" sz="1200" dirty="0"/>
              <a:t>: Maintaining a consistent state across all nodes in the face of concurrent updates.</a:t>
            </a:r>
          </a:p>
          <a:p>
            <a:pPr marL="742950" lvl="1" indent="-285750">
              <a:buFont typeface="+mj-lt"/>
              <a:buAutoNum type="arabicPeriod"/>
            </a:pPr>
            <a:r>
              <a:rPr lang="en-IN" sz="1200" b="1" dirty="0"/>
              <a:t>Example</a:t>
            </a:r>
            <a:r>
              <a:rPr lang="en-IN" sz="1200" dirty="0"/>
              <a:t>: In a distributed e-commerce platform, ensuring inventory updates reflect the correct stock levels despite simultaneous orders.</a:t>
            </a:r>
          </a:p>
          <a:p>
            <a:pPr marL="742950" lvl="1" indent="-285750">
              <a:buFont typeface="+mj-lt"/>
              <a:buAutoNum type="arabicPeriod"/>
            </a:pPr>
            <a:r>
              <a:rPr lang="en-IN" sz="1200" b="1" dirty="0"/>
              <a:t>Impact</a:t>
            </a:r>
            <a:r>
              <a:rPr lang="en-IN" sz="1200" dirty="0"/>
              <a:t>: Often requires trade-offs between consistency, availability, and partition tolerance (CAP theorem).</a:t>
            </a:r>
          </a:p>
          <a:p>
            <a:pPr>
              <a:buFont typeface="+mj-lt"/>
              <a:buAutoNum type="arabicPeriod"/>
            </a:pPr>
            <a:r>
              <a:rPr lang="en-IN" sz="1200" b="1" dirty="0"/>
              <a:t>Heterogeneity of Systems</a:t>
            </a:r>
            <a:r>
              <a:rPr lang="en-IN" sz="1200" dirty="0"/>
              <a:t>:</a:t>
            </a:r>
          </a:p>
          <a:p>
            <a:pPr marL="742950" lvl="1" indent="-285750">
              <a:buFont typeface="+mj-lt"/>
              <a:buAutoNum type="arabicPeriod"/>
            </a:pPr>
            <a:r>
              <a:rPr lang="en-IN" sz="1200" b="1" dirty="0"/>
              <a:t>Problem</a:t>
            </a:r>
            <a:r>
              <a:rPr lang="en-IN" sz="1200" dirty="0"/>
              <a:t>: Distributed systems may involve different hardware, operating systems, and network configurations.</a:t>
            </a:r>
          </a:p>
          <a:p>
            <a:pPr marL="742950" lvl="1" indent="-285750">
              <a:buFont typeface="+mj-lt"/>
              <a:buAutoNum type="arabicPeriod"/>
            </a:pPr>
            <a:r>
              <a:rPr lang="en-IN" sz="1200" b="1" dirty="0"/>
              <a:t>Example</a:t>
            </a:r>
            <a:r>
              <a:rPr lang="en-IN" sz="1200" dirty="0"/>
              <a:t>: Cloud systems where nodes may be a mix of AWS, Azure, and on-premises servers.</a:t>
            </a:r>
          </a:p>
          <a:p>
            <a:pPr marL="742950" lvl="1" indent="-285750">
              <a:buFont typeface="+mj-lt"/>
              <a:buAutoNum type="arabicPeriod"/>
            </a:pPr>
            <a:r>
              <a:rPr lang="en-IN" sz="1200" b="1" dirty="0"/>
              <a:t>Impact</a:t>
            </a:r>
            <a:r>
              <a:rPr lang="en-IN" sz="1200" dirty="0"/>
              <a:t>: Makes integration and performance optimization challenging.</a:t>
            </a:r>
          </a:p>
          <a:p>
            <a:pPr>
              <a:buFont typeface="+mj-lt"/>
              <a:buAutoNum type="arabicPeriod"/>
            </a:pPr>
            <a:r>
              <a:rPr lang="en-IN" sz="1200" b="1" dirty="0"/>
              <a:t>Security</a:t>
            </a:r>
            <a:r>
              <a:rPr lang="en-IN" sz="1200" dirty="0"/>
              <a:t>:</a:t>
            </a:r>
          </a:p>
          <a:p>
            <a:pPr marL="742950" lvl="1" indent="-285750">
              <a:buFont typeface="+mj-lt"/>
              <a:buAutoNum type="arabicPeriod"/>
            </a:pPr>
            <a:r>
              <a:rPr lang="en-IN" sz="1200" b="1" dirty="0"/>
              <a:t>Problem</a:t>
            </a:r>
            <a:r>
              <a:rPr lang="en-IN" sz="1200" dirty="0"/>
              <a:t>: Distributed systems are more vulnerable to cyberattacks due to their multiple entry points.</a:t>
            </a:r>
          </a:p>
          <a:p>
            <a:pPr marL="742950" lvl="1" indent="-285750">
              <a:buFont typeface="+mj-lt"/>
              <a:buAutoNum type="arabicPeriod"/>
            </a:pPr>
            <a:r>
              <a:rPr lang="en-IN" sz="1200" b="1" dirty="0"/>
              <a:t>Example</a:t>
            </a:r>
            <a:r>
              <a:rPr lang="en-IN" sz="1200" dirty="0"/>
              <a:t>: Distributed Denial of Service (DDoS) attacks exploit the decentralized nature of distributed systems.</a:t>
            </a:r>
          </a:p>
          <a:p>
            <a:pPr marL="742950" lvl="1" indent="-285750">
              <a:buFont typeface="+mj-lt"/>
              <a:buAutoNum type="arabicPeriod"/>
            </a:pPr>
            <a:r>
              <a:rPr lang="en-IN" sz="1200" b="1" dirty="0"/>
              <a:t>Impact</a:t>
            </a:r>
            <a:r>
              <a:rPr lang="en-IN" sz="1200" dirty="0"/>
              <a:t>: Requires robust security mechanisms like encryption, access controls, and monitoring.</a:t>
            </a:r>
          </a:p>
          <a:p>
            <a:pPr>
              <a:buFont typeface="+mj-lt"/>
              <a:buAutoNum type="arabicPeriod"/>
            </a:pPr>
            <a:r>
              <a:rPr lang="en-IN" sz="1200" b="1" dirty="0"/>
              <a:t>Scalability Issues</a:t>
            </a:r>
            <a:r>
              <a:rPr lang="en-IN" sz="1200" dirty="0"/>
              <a:t>:</a:t>
            </a:r>
          </a:p>
          <a:p>
            <a:pPr marL="742950" lvl="1" indent="-285750">
              <a:buFont typeface="+mj-lt"/>
              <a:buAutoNum type="arabicPeriod"/>
            </a:pPr>
            <a:r>
              <a:rPr lang="en-IN" sz="1200" b="1" dirty="0"/>
              <a:t>Problem</a:t>
            </a:r>
            <a:r>
              <a:rPr lang="en-IN" sz="1200" dirty="0"/>
              <a:t>: As the number of nodes increases, overhead from communication and coordination also increases.</a:t>
            </a:r>
          </a:p>
          <a:p>
            <a:pPr marL="742950" lvl="1" indent="-285750">
              <a:buFont typeface="+mj-lt"/>
              <a:buAutoNum type="arabicPeriod"/>
            </a:pPr>
            <a:r>
              <a:rPr lang="en-IN" sz="1200" b="1" dirty="0"/>
              <a:t>Example</a:t>
            </a:r>
            <a:r>
              <a:rPr lang="en-IN" sz="1200" dirty="0"/>
              <a:t>: Blockchain networks where transaction times slow as the network grows.</a:t>
            </a:r>
          </a:p>
          <a:p>
            <a:pPr marL="742950" lvl="1" indent="-285750">
              <a:buFont typeface="+mj-lt"/>
              <a:buAutoNum type="arabicPeriod"/>
            </a:pPr>
            <a:r>
              <a:rPr lang="en-IN" sz="1200" b="1" dirty="0"/>
              <a:t>Impact</a:t>
            </a:r>
            <a:r>
              <a:rPr lang="en-IN" sz="1200" dirty="0"/>
              <a:t>: Can limit the system’s ability to scale effectively.</a:t>
            </a:r>
          </a:p>
        </p:txBody>
      </p:sp>
    </p:spTree>
    <p:extLst>
      <p:ext uri="{BB962C8B-B14F-4D97-AF65-F5344CB8AC3E}">
        <p14:creationId xmlns:p14="http://schemas.microsoft.com/office/powerpoint/2010/main" val="3810360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86334-0D30-DCF5-DF3B-27F96B1DE29E}"/>
              </a:ext>
            </a:extLst>
          </p:cNvPr>
          <p:cNvSpPr>
            <a:spLocks noGrp="1"/>
          </p:cNvSpPr>
          <p:nvPr>
            <p:ph type="title"/>
          </p:nvPr>
        </p:nvSpPr>
        <p:spPr>
          <a:xfrm>
            <a:off x="774700" y="133985"/>
            <a:ext cx="10642600" cy="1107996"/>
          </a:xfrm>
        </p:spPr>
        <p:txBody>
          <a:bodyPr/>
          <a:lstStyle/>
          <a:p>
            <a:r>
              <a:rPr lang="en-IN" dirty="0"/>
              <a:t>Common Challenges in Both Parallel and Distributed Computing</a:t>
            </a:r>
          </a:p>
        </p:txBody>
      </p:sp>
      <p:sp>
        <p:nvSpPr>
          <p:cNvPr id="3" name="Text Placeholder 2">
            <a:extLst>
              <a:ext uri="{FF2B5EF4-FFF2-40B4-BE49-F238E27FC236}">
                <a16:creationId xmlns:a16="http://schemas.microsoft.com/office/drawing/2014/main" id="{A70C06A1-0EED-1559-B0CB-C8B18B64CBD4}"/>
              </a:ext>
            </a:extLst>
          </p:cNvPr>
          <p:cNvSpPr>
            <a:spLocks noGrp="1"/>
          </p:cNvSpPr>
          <p:nvPr>
            <p:ph type="body" idx="1"/>
          </p:nvPr>
        </p:nvSpPr>
        <p:spPr/>
        <p:txBody>
          <a:bodyPr/>
          <a:lstStyle/>
          <a:p>
            <a:endParaRPr lang="en-IN"/>
          </a:p>
        </p:txBody>
      </p:sp>
      <p:sp>
        <p:nvSpPr>
          <p:cNvPr id="4" name="Rectangle 1">
            <a:extLst>
              <a:ext uri="{FF2B5EF4-FFF2-40B4-BE49-F238E27FC236}">
                <a16:creationId xmlns:a16="http://schemas.microsoft.com/office/drawing/2014/main" id="{2AC53A54-2B73-E465-027F-84BC74DADE90}"/>
              </a:ext>
            </a:extLst>
          </p:cNvPr>
          <p:cNvSpPr>
            <a:spLocks noChangeArrowheads="1"/>
          </p:cNvSpPr>
          <p:nvPr/>
        </p:nvSpPr>
        <p:spPr bwMode="auto">
          <a:xfrm>
            <a:off x="533400" y="1856363"/>
            <a:ext cx="11184472"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buFont typeface="+mj-lt"/>
              <a:buAutoNum type="arabicPeriod"/>
            </a:pPr>
            <a:r>
              <a:rPr lang="en-IN" sz="1400" b="1" dirty="0"/>
              <a:t>Partitioning and Decomposition</a:t>
            </a:r>
            <a:r>
              <a:rPr lang="en-IN" sz="1400" dirty="0"/>
              <a:t>:</a:t>
            </a:r>
          </a:p>
          <a:p>
            <a:pPr marL="742950" lvl="1" indent="-285750">
              <a:buFont typeface="+mj-lt"/>
              <a:buAutoNum type="arabicPeriod"/>
            </a:pPr>
            <a:r>
              <a:rPr lang="en-IN" sz="1400" b="1" dirty="0"/>
              <a:t>Problem</a:t>
            </a:r>
            <a:r>
              <a:rPr lang="en-IN" sz="1400" dirty="0"/>
              <a:t>: Breaking the problem into tasks that can be efficiently executed in parallel or distributed environments.</a:t>
            </a:r>
          </a:p>
          <a:p>
            <a:pPr marL="742950" lvl="1" indent="-285750">
              <a:buFont typeface="+mj-lt"/>
              <a:buAutoNum type="arabicPeriod"/>
            </a:pPr>
            <a:r>
              <a:rPr lang="en-IN" sz="1400" b="1" dirty="0"/>
              <a:t>Example</a:t>
            </a:r>
            <a:r>
              <a:rPr lang="en-IN" sz="1400" dirty="0"/>
              <a:t>: In weather prediction, dividing the atmospheric model into regions while accounting for interactions between them.</a:t>
            </a:r>
          </a:p>
          <a:p>
            <a:pPr marL="742950" lvl="1" indent="-285750">
              <a:buFont typeface="+mj-lt"/>
              <a:buAutoNum type="arabicPeriod"/>
            </a:pPr>
            <a:r>
              <a:rPr lang="en-IN" sz="1400" b="1" dirty="0"/>
              <a:t>Impact</a:t>
            </a:r>
            <a:r>
              <a:rPr lang="en-IN" sz="1400" dirty="0"/>
              <a:t>: Poor decomposition can lead to inefficiencies and dependencies.</a:t>
            </a:r>
          </a:p>
          <a:p>
            <a:pPr>
              <a:buFont typeface="+mj-lt"/>
              <a:buAutoNum type="arabicPeriod"/>
            </a:pPr>
            <a:r>
              <a:rPr lang="en-IN" sz="1400" b="1" dirty="0"/>
              <a:t>Dependency Management</a:t>
            </a:r>
            <a:r>
              <a:rPr lang="en-IN" sz="1400" dirty="0"/>
              <a:t>:</a:t>
            </a:r>
          </a:p>
          <a:p>
            <a:pPr marL="742950" lvl="1" indent="-285750">
              <a:buFont typeface="+mj-lt"/>
              <a:buAutoNum type="arabicPeriod"/>
            </a:pPr>
            <a:r>
              <a:rPr lang="en-IN" sz="1400" b="1" dirty="0"/>
              <a:t>Problem</a:t>
            </a:r>
            <a:r>
              <a:rPr lang="en-IN" sz="1400" dirty="0"/>
              <a:t>: Tasks often have dependencies that must be carefully managed to avoid delays or bottlenecks.</a:t>
            </a:r>
          </a:p>
          <a:p>
            <a:pPr marL="742950" lvl="1" indent="-285750">
              <a:buFont typeface="+mj-lt"/>
              <a:buAutoNum type="arabicPeriod"/>
            </a:pPr>
            <a:r>
              <a:rPr lang="en-IN" sz="1400" b="1" dirty="0"/>
              <a:t>Example</a:t>
            </a:r>
            <a:r>
              <a:rPr lang="en-IN" sz="1400" dirty="0"/>
              <a:t>: In a parallel rendering system, processing one frame depends on the output of the previous frame.</a:t>
            </a:r>
          </a:p>
          <a:p>
            <a:pPr marL="742950" lvl="1" indent="-285750">
              <a:buFont typeface="+mj-lt"/>
              <a:buAutoNum type="arabicPeriod"/>
            </a:pPr>
            <a:r>
              <a:rPr lang="en-IN" sz="1400" b="1" dirty="0"/>
              <a:t>Impact</a:t>
            </a:r>
            <a:r>
              <a:rPr lang="en-IN" sz="1400" dirty="0"/>
              <a:t>: Reduces parallelism and increases complexity.</a:t>
            </a:r>
          </a:p>
          <a:p>
            <a:pPr>
              <a:buFont typeface="+mj-lt"/>
              <a:buAutoNum type="arabicPeriod"/>
            </a:pPr>
            <a:r>
              <a:rPr lang="en-IN" sz="1400" b="1" dirty="0"/>
              <a:t>Resource Management</a:t>
            </a:r>
            <a:r>
              <a:rPr lang="en-IN" sz="1400" dirty="0"/>
              <a:t>:</a:t>
            </a:r>
          </a:p>
          <a:p>
            <a:pPr marL="742950" lvl="1" indent="-285750">
              <a:buFont typeface="+mj-lt"/>
              <a:buAutoNum type="arabicPeriod"/>
            </a:pPr>
            <a:r>
              <a:rPr lang="en-IN" sz="1400" b="1" dirty="0"/>
              <a:t>Problem</a:t>
            </a:r>
            <a:r>
              <a:rPr lang="en-IN" sz="1400" dirty="0"/>
              <a:t>: Allocating and scheduling resources dynamically to meet demand while minimizing costs.</a:t>
            </a:r>
          </a:p>
          <a:p>
            <a:pPr marL="742950" lvl="1" indent="-285750">
              <a:buFont typeface="+mj-lt"/>
              <a:buAutoNum type="arabicPeriod"/>
            </a:pPr>
            <a:r>
              <a:rPr lang="en-IN" sz="1400" b="1" dirty="0"/>
              <a:t>Example</a:t>
            </a:r>
            <a:r>
              <a:rPr lang="en-IN" sz="1400" dirty="0"/>
              <a:t>: Distributed cloud systems must allocate virtual machines efficiently based on workload spikes.</a:t>
            </a:r>
          </a:p>
          <a:p>
            <a:pPr marL="742950" lvl="1" indent="-285750">
              <a:buFont typeface="+mj-lt"/>
              <a:buAutoNum type="arabicPeriod"/>
            </a:pPr>
            <a:r>
              <a:rPr lang="en-IN" sz="1400" b="1" dirty="0"/>
              <a:t>Impact</a:t>
            </a:r>
            <a:r>
              <a:rPr lang="en-IN" sz="1400" dirty="0"/>
              <a:t>: Leads to suboptimal resource utilization if not managed well.</a:t>
            </a:r>
          </a:p>
          <a:p>
            <a:pPr>
              <a:buFont typeface="+mj-lt"/>
              <a:buAutoNum type="arabicPeriod"/>
            </a:pPr>
            <a:r>
              <a:rPr lang="en-IN" sz="1400" b="1" dirty="0"/>
              <a:t>Energy Consumption</a:t>
            </a:r>
            <a:r>
              <a:rPr lang="en-IN" sz="1400" dirty="0"/>
              <a:t>:</a:t>
            </a:r>
          </a:p>
          <a:p>
            <a:pPr marL="742950" lvl="1" indent="-285750">
              <a:buFont typeface="+mj-lt"/>
              <a:buAutoNum type="arabicPeriod"/>
            </a:pPr>
            <a:r>
              <a:rPr lang="en-IN" sz="1400" b="1" dirty="0"/>
              <a:t>Problem</a:t>
            </a:r>
            <a:r>
              <a:rPr lang="en-IN" sz="1400" dirty="0"/>
              <a:t>: Both parallel and distributed systems can be energy-intensive due to multiple active processors or nodes.</a:t>
            </a:r>
          </a:p>
          <a:p>
            <a:pPr marL="742950" lvl="1" indent="-285750">
              <a:buFont typeface="+mj-lt"/>
              <a:buAutoNum type="arabicPeriod"/>
            </a:pPr>
            <a:r>
              <a:rPr lang="en-IN" sz="1400" b="1" dirty="0"/>
              <a:t>Example</a:t>
            </a:r>
            <a:r>
              <a:rPr lang="en-IN" sz="1400" dirty="0"/>
              <a:t>: A distributed blockchain system running 24/7 consumes significant energy for consensus algorithms like Proof of Work.</a:t>
            </a:r>
          </a:p>
          <a:p>
            <a:pPr marL="742950" lvl="1" indent="-285750">
              <a:buFont typeface="+mj-lt"/>
              <a:buAutoNum type="arabicPeriod"/>
            </a:pPr>
            <a:r>
              <a:rPr lang="en-IN" sz="1400" b="1" dirty="0"/>
              <a:t>Impact</a:t>
            </a:r>
            <a:r>
              <a:rPr lang="en-IN" sz="1400" dirty="0"/>
              <a:t>: Adds operational costs and environmental concerns.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59480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5580" rIns="0" bIns="0" rtlCol="0">
            <a:spAutoFit/>
          </a:bodyPr>
          <a:lstStyle/>
          <a:p>
            <a:pPr marL="12700">
              <a:lnSpc>
                <a:spcPct val="100000"/>
              </a:lnSpc>
              <a:spcBef>
                <a:spcPts val="105"/>
              </a:spcBef>
            </a:pPr>
            <a:r>
              <a:rPr dirty="0"/>
              <a:t>CLOUD</a:t>
            </a:r>
            <a:r>
              <a:rPr spc="-60" dirty="0"/>
              <a:t> </a:t>
            </a:r>
            <a:r>
              <a:rPr spc="-10" dirty="0"/>
              <a:t>COMPUTING</a:t>
            </a:r>
          </a:p>
        </p:txBody>
      </p:sp>
      <p:sp>
        <p:nvSpPr>
          <p:cNvPr id="3" name="object 3"/>
          <p:cNvSpPr txBox="1"/>
          <p:nvPr/>
        </p:nvSpPr>
        <p:spPr>
          <a:xfrm>
            <a:off x="855980" y="1382649"/>
            <a:ext cx="10591165" cy="2712085"/>
          </a:xfrm>
          <a:prstGeom prst="rect">
            <a:avLst/>
          </a:prstGeom>
        </p:spPr>
        <p:txBody>
          <a:bodyPr vert="horz" wrap="square" lIns="0" tIns="13335" rIns="0" bIns="0" rtlCol="0">
            <a:spAutoFit/>
          </a:bodyPr>
          <a:lstStyle/>
          <a:p>
            <a:pPr marL="12700" algn="just">
              <a:lnSpc>
                <a:spcPct val="100000"/>
              </a:lnSpc>
              <a:spcBef>
                <a:spcPts val="105"/>
              </a:spcBef>
            </a:pPr>
            <a:r>
              <a:rPr sz="2400" dirty="0">
                <a:latin typeface="Arial MT"/>
                <a:cs typeface="Arial MT"/>
              </a:rPr>
              <a:t>NIST,</a:t>
            </a:r>
            <a:r>
              <a:rPr sz="2400" spc="-55" dirty="0">
                <a:latin typeface="Arial MT"/>
                <a:cs typeface="Arial MT"/>
              </a:rPr>
              <a:t> </a:t>
            </a:r>
            <a:r>
              <a:rPr sz="2400" dirty="0">
                <a:latin typeface="Arial MT"/>
                <a:cs typeface="Arial MT"/>
              </a:rPr>
              <a:t>the</a:t>
            </a:r>
            <a:r>
              <a:rPr sz="2400" spc="-80" dirty="0">
                <a:latin typeface="Arial MT"/>
                <a:cs typeface="Arial MT"/>
              </a:rPr>
              <a:t> </a:t>
            </a:r>
            <a:r>
              <a:rPr sz="2400" dirty="0">
                <a:latin typeface="Arial MT"/>
                <a:cs typeface="Arial MT"/>
              </a:rPr>
              <a:t>US</a:t>
            </a:r>
            <a:r>
              <a:rPr sz="2400" spc="-100" dirty="0">
                <a:latin typeface="Arial MT"/>
                <a:cs typeface="Arial MT"/>
              </a:rPr>
              <a:t> </a:t>
            </a:r>
            <a:r>
              <a:rPr sz="2400" dirty="0">
                <a:latin typeface="Arial MT"/>
                <a:cs typeface="Arial MT"/>
              </a:rPr>
              <a:t>National</a:t>
            </a:r>
            <a:r>
              <a:rPr sz="2400" spc="-10" dirty="0">
                <a:latin typeface="Arial MT"/>
                <a:cs typeface="Arial MT"/>
              </a:rPr>
              <a:t> </a:t>
            </a:r>
            <a:r>
              <a:rPr sz="2400" dirty="0">
                <a:latin typeface="Arial MT"/>
                <a:cs typeface="Arial MT"/>
              </a:rPr>
              <a:t>Institute</a:t>
            </a:r>
            <a:r>
              <a:rPr sz="2400" spc="65" dirty="0">
                <a:latin typeface="Arial MT"/>
                <a:cs typeface="Arial MT"/>
              </a:rPr>
              <a:t> </a:t>
            </a:r>
            <a:r>
              <a:rPr sz="2400" dirty="0">
                <a:latin typeface="Arial MT"/>
                <a:cs typeface="Arial MT"/>
              </a:rPr>
              <a:t>of</a:t>
            </a:r>
            <a:r>
              <a:rPr sz="2400" spc="-50" dirty="0">
                <a:latin typeface="Arial MT"/>
                <a:cs typeface="Arial MT"/>
              </a:rPr>
              <a:t> </a:t>
            </a:r>
            <a:r>
              <a:rPr sz="2400" dirty="0">
                <a:latin typeface="Arial MT"/>
                <a:cs typeface="Arial MT"/>
              </a:rPr>
              <a:t>Standards</a:t>
            </a:r>
            <a:r>
              <a:rPr sz="2400" spc="-35" dirty="0">
                <a:latin typeface="Arial MT"/>
                <a:cs typeface="Arial MT"/>
              </a:rPr>
              <a:t> </a:t>
            </a:r>
            <a:r>
              <a:rPr sz="2400" dirty="0">
                <a:latin typeface="Arial MT"/>
                <a:cs typeface="Arial MT"/>
              </a:rPr>
              <a:t>and</a:t>
            </a:r>
            <a:r>
              <a:rPr sz="2400" spc="-5" dirty="0">
                <a:latin typeface="Arial MT"/>
                <a:cs typeface="Arial MT"/>
              </a:rPr>
              <a:t> </a:t>
            </a:r>
            <a:r>
              <a:rPr sz="2400" dirty="0">
                <a:latin typeface="Arial MT"/>
                <a:cs typeface="Arial MT"/>
              </a:rPr>
              <a:t>Technology,</a:t>
            </a:r>
            <a:r>
              <a:rPr sz="2400" spc="-125" dirty="0">
                <a:latin typeface="Arial MT"/>
                <a:cs typeface="Arial MT"/>
              </a:rPr>
              <a:t> </a:t>
            </a:r>
            <a:r>
              <a:rPr sz="2400" dirty="0">
                <a:latin typeface="Arial MT"/>
                <a:cs typeface="Arial MT"/>
              </a:rPr>
              <a:t>defined</a:t>
            </a:r>
            <a:r>
              <a:rPr sz="2400" spc="-10" dirty="0">
                <a:latin typeface="Arial MT"/>
                <a:cs typeface="Arial MT"/>
              </a:rPr>
              <a:t> cloud</a:t>
            </a:r>
            <a:endParaRPr sz="2400">
              <a:latin typeface="Arial MT"/>
              <a:cs typeface="Arial MT"/>
            </a:endParaRPr>
          </a:p>
          <a:p>
            <a:pPr marL="12700" algn="just">
              <a:lnSpc>
                <a:spcPct val="100000"/>
              </a:lnSpc>
              <a:spcBef>
                <a:spcPts val="5"/>
              </a:spcBef>
            </a:pPr>
            <a:r>
              <a:rPr sz="2400" dirty="0">
                <a:latin typeface="Arial MT"/>
                <a:cs typeface="Arial MT"/>
              </a:rPr>
              <a:t>computing</a:t>
            </a:r>
            <a:r>
              <a:rPr sz="2400" spc="-120" dirty="0">
                <a:latin typeface="Arial MT"/>
                <a:cs typeface="Arial MT"/>
              </a:rPr>
              <a:t> </a:t>
            </a:r>
            <a:r>
              <a:rPr sz="2400" spc="-25" dirty="0">
                <a:latin typeface="Arial MT"/>
                <a:cs typeface="Arial MT"/>
              </a:rPr>
              <a:t>as</a:t>
            </a:r>
            <a:endParaRPr sz="2400">
              <a:latin typeface="Arial MT"/>
              <a:cs typeface="Arial MT"/>
            </a:endParaRPr>
          </a:p>
          <a:p>
            <a:pPr marL="12700" marR="5080" indent="1748789" algn="just">
              <a:lnSpc>
                <a:spcPct val="100000"/>
              </a:lnSpc>
              <a:spcBef>
                <a:spcPts val="965"/>
              </a:spcBef>
            </a:pPr>
            <a:r>
              <a:rPr sz="2400" dirty="0">
                <a:latin typeface="Arial MT"/>
                <a:cs typeface="Arial MT"/>
              </a:rPr>
              <a:t>“a</a:t>
            </a:r>
            <a:r>
              <a:rPr sz="2400" spc="325" dirty="0">
                <a:latin typeface="Arial MT"/>
                <a:cs typeface="Arial MT"/>
              </a:rPr>
              <a:t>  </a:t>
            </a:r>
            <a:r>
              <a:rPr sz="2400" dirty="0">
                <a:latin typeface="Arial MT"/>
                <a:cs typeface="Arial MT"/>
              </a:rPr>
              <a:t>model</a:t>
            </a:r>
            <a:r>
              <a:rPr sz="2400" spc="365" dirty="0">
                <a:latin typeface="Arial MT"/>
                <a:cs typeface="Arial MT"/>
              </a:rPr>
              <a:t>  </a:t>
            </a:r>
            <a:r>
              <a:rPr sz="2400" dirty="0">
                <a:latin typeface="Arial MT"/>
                <a:cs typeface="Arial MT"/>
              </a:rPr>
              <a:t>for</a:t>
            </a:r>
            <a:r>
              <a:rPr sz="2400" spc="395" dirty="0">
                <a:latin typeface="Arial MT"/>
                <a:cs typeface="Arial MT"/>
              </a:rPr>
              <a:t>  </a:t>
            </a:r>
            <a:r>
              <a:rPr sz="2400" dirty="0">
                <a:latin typeface="Arial MT"/>
                <a:cs typeface="Arial MT"/>
              </a:rPr>
              <a:t>enabling</a:t>
            </a:r>
            <a:r>
              <a:rPr sz="2400" spc="380" dirty="0">
                <a:latin typeface="Arial MT"/>
                <a:cs typeface="Arial MT"/>
              </a:rPr>
              <a:t>  </a:t>
            </a:r>
            <a:r>
              <a:rPr sz="2400" dirty="0">
                <a:latin typeface="Arial MT"/>
                <a:cs typeface="Arial MT"/>
              </a:rPr>
              <a:t>ubiquitous,</a:t>
            </a:r>
            <a:r>
              <a:rPr sz="2400" spc="350" dirty="0">
                <a:latin typeface="Arial MT"/>
                <a:cs typeface="Arial MT"/>
              </a:rPr>
              <a:t>  </a:t>
            </a:r>
            <a:r>
              <a:rPr sz="2400" dirty="0">
                <a:latin typeface="Arial MT"/>
                <a:cs typeface="Arial MT"/>
              </a:rPr>
              <a:t>convenient,</a:t>
            </a:r>
            <a:r>
              <a:rPr sz="2400" spc="380" dirty="0">
                <a:latin typeface="Arial MT"/>
                <a:cs typeface="Arial MT"/>
              </a:rPr>
              <a:t>  </a:t>
            </a:r>
            <a:r>
              <a:rPr sz="2400" spc="-20" dirty="0">
                <a:latin typeface="Arial MT"/>
                <a:cs typeface="Arial MT"/>
              </a:rPr>
              <a:t>on-</a:t>
            </a:r>
            <a:r>
              <a:rPr sz="2400" spc="-10" dirty="0">
                <a:latin typeface="Arial MT"/>
                <a:cs typeface="Arial MT"/>
              </a:rPr>
              <a:t>demand </a:t>
            </a:r>
            <a:r>
              <a:rPr sz="2400" dirty="0">
                <a:latin typeface="Arial MT"/>
                <a:cs typeface="Arial MT"/>
              </a:rPr>
              <a:t>network</a:t>
            </a:r>
            <a:r>
              <a:rPr sz="2400" spc="475" dirty="0">
                <a:latin typeface="Arial MT"/>
                <a:cs typeface="Arial MT"/>
              </a:rPr>
              <a:t> </a:t>
            </a:r>
            <a:r>
              <a:rPr sz="2400" dirty="0">
                <a:latin typeface="Arial MT"/>
                <a:cs typeface="Arial MT"/>
              </a:rPr>
              <a:t>access</a:t>
            </a:r>
            <a:r>
              <a:rPr sz="2400" spc="475" dirty="0">
                <a:latin typeface="Arial MT"/>
                <a:cs typeface="Arial MT"/>
              </a:rPr>
              <a:t> </a:t>
            </a:r>
            <a:r>
              <a:rPr sz="2400" dirty="0">
                <a:latin typeface="Arial MT"/>
                <a:cs typeface="Arial MT"/>
              </a:rPr>
              <a:t>to</a:t>
            </a:r>
            <a:r>
              <a:rPr sz="2400" spc="430" dirty="0">
                <a:latin typeface="Arial MT"/>
                <a:cs typeface="Arial MT"/>
              </a:rPr>
              <a:t> </a:t>
            </a:r>
            <a:r>
              <a:rPr sz="2400" dirty="0">
                <a:latin typeface="Arial MT"/>
                <a:cs typeface="Arial MT"/>
              </a:rPr>
              <a:t>a</a:t>
            </a:r>
            <a:r>
              <a:rPr sz="2400" spc="350" dirty="0">
                <a:latin typeface="Arial MT"/>
                <a:cs typeface="Arial MT"/>
              </a:rPr>
              <a:t> </a:t>
            </a:r>
            <a:r>
              <a:rPr sz="2400" b="1" i="1" dirty="0">
                <a:latin typeface="Arial"/>
                <a:cs typeface="Arial"/>
              </a:rPr>
              <a:t>shared</a:t>
            </a:r>
            <a:r>
              <a:rPr sz="2400" b="1" i="1" spc="455" dirty="0">
                <a:latin typeface="Arial"/>
                <a:cs typeface="Arial"/>
              </a:rPr>
              <a:t> </a:t>
            </a:r>
            <a:r>
              <a:rPr sz="2400" b="1" i="1" dirty="0">
                <a:latin typeface="Arial"/>
                <a:cs typeface="Arial"/>
              </a:rPr>
              <a:t>pool</a:t>
            </a:r>
            <a:r>
              <a:rPr sz="2400" b="1" i="1" spc="375" dirty="0">
                <a:latin typeface="Arial"/>
                <a:cs typeface="Arial"/>
              </a:rPr>
              <a:t> </a:t>
            </a:r>
            <a:r>
              <a:rPr sz="2400" b="1" i="1" dirty="0">
                <a:latin typeface="Arial"/>
                <a:cs typeface="Arial"/>
              </a:rPr>
              <a:t>of</a:t>
            </a:r>
            <a:r>
              <a:rPr sz="2400" b="1" i="1" spc="480" dirty="0">
                <a:latin typeface="Arial"/>
                <a:cs typeface="Arial"/>
              </a:rPr>
              <a:t> </a:t>
            </a:r>
            <a:r>
              <a:rPr sz="2400" b="1" i="1" dirty="0">
                <a:latin typeface="Arial"/>
                <a:cs typeface="Arial"/>
              </a:rPr>
              <a:t>configurable</a:t>
            </a:r>
            <a:r>
              <a:rPr sz="2400" b="1" i="1" spc="450" dirty="0">
                <a:latin typeface="Arial"/>
                <a:cs typeface="Arial"/>
              </a:rPr>
              <a:t> </a:t>
            </a:r>
            <a:r>
              <a:rPr sz="2400" b="1" i="1" dirty="0">
                <a:latin typeface="Arial"/>
                <a:cs typeface="Arial"/>
              </a:rPr>
              <a:t>computing</a:t>
            </a:r>
            <a:r>
              <a:rPr sz="2400" b="1" i="1" spc="470" dirty="0">
                <a:latin typeface="Arial"/>
                <a:cs typeface="Arial"/>
              </a:rPr>
              <a:t> </a:t>
            </a:r>
            <a:r>
              <a:rPr sz="2400" b="1" i="1" spc="-10" dirty="0">
                <a:latin typeface="Arial"/>
                <a:cs typeface="Arial"/>
              </a:rPr>
              <a:t>resources </a:t>
            </a:r>
            <a:r>
              <a:rPr sz="2400" dirty="0">
                <a:latin typeface="Arial MT"/>
                <a:cs typeface="Arial MT"/>
              </a:rPr>
              <a:t>(e.g.,</a:t>
            </a:r>
            <a:r>
              <a:rPr sz="2400" spc="-5" dirty="0">
                <a:latin typeface="Arial MT"/>
                <a:cs typeface="Arial MT"/>
              </a:rPr>
              <a:t>  </a:t>
            </a:r>
            <a:r>
              <a:rPr sz="2400" dirty="0">
                <a:latin typeface="Arial MT"/>
                <a:cs typeface="Arial MT"/>
              </a:rPr>
              <a:t>networks,</a:t>
            </a:r>
            <a:r>
              <a:rPr sz="2400" spc="585" dirty="0">
                <a:latin typeface="Arial MT"/>
                <a:cs typeface="Arial MT"/>
              </a:rPr>
              <a:t> </a:t>
            </a:r>
            <a:r>
              <a:rPr sz="2400" dirty="0">
                <a:latin typeface="Arial MT"/>
                <a:cs typeface="Arial MT"/>
              </a:rPr>
              <a:t>servers,</a:t>
            </a:r>
            <a:r>
              <a:rPr sz="2400" spc="-5" dirty="0">
                <a:latin typeface="Arial MT"/>
                <a:cs typeface="Arial MT"/>
              </a:rPr>
              <a:t>  </a:t>
            </a:r>
            <a:r>
              <a:rPr sz="2400" dirty="0">
                <a:latin typeface="Arial MT"/>
                <a:cs typeface="Arial MT"/>
              </a:rPr>
              <a:t>storage,</a:t>
            </a:r>
            <a:r>
              <a:rPr sz="2400" spc="-5" dirty="0">
                <a:latin typeface="Arial MT"/>
                <a:cs typeface="Arial MT"/>
              </a:rPr>
              <a:t>  </a:t>
            </a:r>
            <a:r>
              <a:rPr sz="2400" dirty="0">
                <a:latin typeface="Arial MT"/>
                <a:cs typeface="Arial MT"/>
              </a:rPr>
              <a:t>applications,</a:t>
            </a:r>
            <a:r>
              <a:rPr sz="2400" spc="40" dirty="0">
                <a:latin typeface="Arial MT"/>
                <a:cs typeface="Arial MT"/>
              </a:rPr>
              <a:t>  </a:t>
            </a:r>
            <a:r>
              <a:rPr sz="2400" dirty="0">
                <a:latin typeface="Arial MT"/>
                <a:cs typeface="Arial MT"/>
              </a:rPr>
              <a:t>and</a:t>
            </a:r>
            <a:r>
              <a:rPr sz="2400" spc="-20" dirty="0">
                <a:latin typeface="Arial MT"/>
                <a:cs typeface="Arial MT"/>
              </a:rPr>
              <a:t>  </a:t>
            </a:r>
            <a:r>
              <a:rPr sz="2400" dirty="0">
                <a:latin typeface="Arial MT"/>
                <a:cs typeface="Arial MT"/>
              </a:rPr>
              <a:t>services)</a:t>
            </a:r>
            <a:r>
              <a:rPr sz="2400" spc="15" dirty="0">
                <a:latin typeface="Arial MT"/>
                <a:cs typeface="Arial MT"/>
              </a:rPr>
              <a:t>  </a:t>
            </a:r>
            <a:r>
              <a:rPr sz="2400" dirty="0">
                <a:latin typeface="Arial MT"/>
                <a:cs typeface="Arial MT"/>
              </a:rPr>
              <a:t>that</a:t>
            </a:r>
            <a:r>
              <a:rPr sz="2400" spc="580" dirty="0">
                <a:latin typeface="Arial MT"/>
                <a:cs typeface="Arial MT"/>
              </a:rPr>
              <a:t> </a:t>
            </a:r>
            <a:r>
              <a:rPr sz="2400" dirty="0">
                <a:latin typeface="Arial MT"/>
                <a:cs typeface="Arial MT"/>
              </a:rPr>
              <a:t>can</a:t>
            </a:r>
            <a:r>
              <a:rPr sz="2400" spc="-20" dirty="0">
                <a:latin typeface="Arial MT"/>
                <a:cs typeface="Arial MT"/>
              </a:rPr>
              <a:t>  </a:t>
            </a:r>
            <a:r>
              <a:rPr sz="2400" spc="65" dirty="0">
                <a:latin typeface="Arial MT"/>
                <a:cs typeface="Arial MT"/>
              </a:rPr>
              <a:t>be </a:t>
            </a:r>
            <a:r>
              <a:rPr sz="2400" dirty="0">
                <a:latin typeface="Arial MT"/>
                <a:cs typeface="Arial MT"/>
              </a:rPr>
              <a:t>rapidly</a:t>
            </a:r>
            <a:r>
              <a:rPr sz="2400" spc="135" dirty="0">
                <a:latin typeface="Arial MT"/>
                <a:cs typeface="Arial MT"/>
              </a:rPr>
              <a:t>  </a:t>
            </a:r>
            <a:r>
              <a:rPr sz="2400" dirty="0">
                <a:latin typeface="Arial MT"/>
                <a:cs typeface="Arial MT"/>
              </a:rPr>
              <a:t>provisioned</a:t>
            </a:r>
            <a:r>
              <a:rPr sz="2400" spc="185" dirty="0">
                <a:latin typeface="Arial MT"/>
                <a:cs typeface="Arial MT"/>
              </a:rPr>
              <a:t>  </a:t>
            </a:r>
            <a:r>
              <a:rPr sz="2400" dirty="0">
                <a:latin typeface="Arial MT"/>
                <a:cs typeface="Arial MT"/>
              </a:rPr>
              <a:t>and</a:t>
            </a:r>
            <a:r>
              <a:rPr sz="2400" spc="145" dirty="0">
                <a:latin typeface="Arial MT"/>
                <a:cs typeface="Arial MT"/>
              </a:rPr>
              <a:t>  </a:t>
            </a:r>
            <a:r>
              <a:rPr sz="2400" dirty="0">
                <a:latin typeface="Arial MT"/>
                <a:cs typeface="Arial MT"/>
              </a:rPr>
              <a:t>released</a:t>
            </a:r>
            <a:r>
              <a:rPr sz="2400" spc="190" dirty="0">
                <a:latin typeface="Arial MT"/>
                <a:cs typeface="Arial MT"/>
              </a:rPr>
              <a:t>  </a:t>
            </a:r>
            <a:r>
              <a:rPr sz="2400" dirty="0">
                <a:latin typeface="Arial MT"/>
                <a:cs typeface="Arial MT"/>
              </a:rPr>
              <a:t>with</a:t>
            </a:r>
            <a:r>
              <a:rPr sz="2400" spc="185" dirty="0">
                <a:latin typeface="Arial MT"/>
                <a:cs typeface="Arial MT"/>
              </a:rPr>
              <a:t>  </a:t>
            </a:r>
            <a:r>
              <a:rPr sz="2400" b="1" i="1" dirty="0">
                <a:latin typeface="Arial"/>
                <a:cs typeface="Arial"/>
              </a:rPr>
              <a:t>minimal</a:t>
            </a:r>
            <a:r>
              <a:rPr sz="2400" b="1" i="1" spc="200" dirty="0">
                <a:latin typeface="Arial"/>
                <a:cs typeface="Arial"/>
              </a:rPr>
              <a:t>  </a:t>
            </a:r>
            <a:r>
              <a:rPr sz="2400" b="1" i="1" dirty="0">
                <a:latin typeface="Arial"/>
                <a:cs typeface="Arial"/>
              </a:rPr>
              <a:t>management</a:t>
            </a:r>
            <a:r>
              <a:rPr sz="2400" b="1" i="1" spc="130" dirty="0">
                <a:latin typeface="Arial"/>
                <a:cs typeface="Arial"/>
              </a:rPr>
              <a:t>  </a:t>
            </a:r>
            <a:r>
              <a:rPr sz="2400" b="1" i="1" dirty="0">
                <a:latin typeface="Arial"/>
                <a:cs typeface="Arial"/>
              </a:rPr>
              <a:t>effort</a:t>
            </a:r>
            <a:r>
              <a:rPr sz="2400" b="1" i="1" spc="175" dirty="0">
                <a:latin typeface="Arial"/>
                <a:cs typeface="Arial"/>
              </a:rPr>
              <a:t>  </a:t>
            </a:r>
            <a:r>
              <a:rPr sz="2400" b="1" i="1" spc="-25" dirty="0">
                <a:latin typeface="Arial"/>
                <a:cs typeface="Arial"/>
              </a:rPr>
              <a:t>or </a:t>
            </a:r>
            <a:r>
              <a:rPr sz="2400" b="1" i="1" dirty="0">
                <a:latin typeface="Arial"/>
                <a:cs typeface="Arial"/>
              </a:rPr>
              <a:t>service</a:t>
            </a:r>
            <a:r>
              <a:rPr sz="2400" b="1" i="1" spc="-120" dirty="0">
                <a:latin typeface="Arial"/>
                <a:cs typeface="Arial"/>
              </a:rPr>
              <a:t> </a:t>
            </a:r>
            <a:r>
              <a:rPr sz="2400" b="1" i="1" dirty="0">
                <a:latin typeface="Arial"/>
                <a:cs typeface="Arial"/>
              </a:rPr>
              <a:t>provider</a:t>
            </a:r>
            <a:r>
              <a:rPr sz="2400" b="1" i="1" spc="-55" dirty="0">
                <a:latin typeface="Arial"/>
                <a:cs typeface="Arial"/>
              </a:rPr>
              <a:t> </a:t>
            </a:r>
            <a:r>
              <a:rPr sz="2400" b="1" i="1" spc="-10" dirty="0">
                <a:latin typeface="Arial"/>
                <a:cs typeface="Arial"/>
              </a:rPr>
              <a:t>interaction</a:t>
            </a:r>
            <a:r>
              <a:rPr sz="2400" spc="-10" dirty="0">
                <a:latin typeface="Arial MT"/>
                <a:cs typeface="Arial MT"/>
              </a:rPr>
              <a:t>.”</a:t>
            </a:r>
            <a:endParaRPr sz="2400">
              <a:latin typeface="Arial MT"/>
              <a:cs typeface="Arial MT"/>
            </a:endParaRPr>
          </a:p>
        </p:txBody>
      </p:sp>
      <p:sp>
        <p:nvSpPr>
          <p:cNvPr id="4" name="object 4"/>
          <p:cNvSpPr txBox="1"/>
          <p:nvPr/>
        </p:nvSpPr>
        <p:spPr>
          <a:xfrm>
            <a:off x="855980" y="5188521"/>
            <a:ext cx="8978265" cy="391795"/>
          </a:xfrm>
          <a:prstGeom prst="rect">
            <a:avLst/>
          </a:prstGeom>
        </p:spPr>
        <p:txBody>
          <a:bodyPr vert="horz" wrap="square" lIns="0" tIns="12700" rIns="0" bIns="0" rtlCol="0">
            <a:spAutoFit/>
          </a:bodyPr>
          <a:lstStyle/>
          <a:p>
            <a:pPr marL="12700">
              <a:lnSpc>
                <a:spcPct val="100000"/>
              </a:lnSpc>
              <a:spcBef>
                <a:spcPts val="100"/>
              </a:spcBef>
            </a:pPr>
            <a:r>
              <a:rPr sz="2400" b="1" i="1" dirty="0">
                <a:latin typeface="Arial"/>
                <a:cs typeface="Arial"/>
              </a:rPr>
              <a:t>Hence,</a:t>
            </a:r>
            <a:r>
              <a:rPr sz="2400" b="1" i="1" spc="-100" dirty="0">
                <a:latin typeface="Arial"/>
                <a:cs typeface="Arial"/>
              </a:rPr>
              <a:t> </a:t>
            </a:r>
            <a:r>
              <a:rPr sz="2400" b="1" i="1" dirty="0">
                <a:latin typeface="Arial"/>
                <a:cs typeface="Arial"/>
              </a:rPr>
              <a:t>a</a:t>
            </a:r>
            <a:r>
              <a:rPr sz="2400" b="1" i="1" spc="-60" dirty="0">
                <a:latin typeface="Arial"/>
                <a:cs typeface="Arial"/>
              </a:rPr>
              <a:t> </a:t>
            </a:r>
            <a:r>
              <a:rPr sz="2400" b="1" i="1" dirty="0">
                <a:latin typeface="Arial"/>
                <a:cs typeface="Arial"/>
              </a:rPr>
              <a:t>Cloud</a:t>
            </a:r>
            <a:r>
              <a:rPr sz="2400" b="1" i="1" spc="50" dirty="0">
                <a:latin typeface="Arial"/>
                <a:cs typeface="Arial"/>
              </a:rPr>
              <a:t> </a:t>
            </a:r>
            <a:r>
              <a:rPr sz="2400" b="1" i="1" dirty="0">
                <a:latin typeface="Arial"/>
                <a:cs typeface="Arial"/>
              </a:rPr>
              <a:t>has</a:t>
            </a:r>
            <a:r>
              <a:rPr sz="2400" b="1" i="1" spc="-55" dirty="0">
                <a:latin typeface="Arial"/>
                <a:cs typeface="Arial"/>
              </a:rPr>
              <a:t> </a:t>
            </a:r>
            <a:r>
              <a:rPr sz="2400" b="1" i="1" dirty="0">
                <a:latin typeface="Arial"/>
                <a:cs typeface="Arial"/>
              </a:rPr>
              <a:t>to</a:t>
            </a:r>
            <a:r>
              <a:rPr sz="2400" b="1" i="1" spc="-100" dirty="0">
                <a:latin typeface="Arial"/>
                <a:cs typeface="Arial"/>
              </a:rPr>
              <a:t> </a:t>
            </a:r>
            <a:r>
              <a:rPr sz="2400" b="1" i="1" spc="-10" dirty="0">
                <a:latin typeface="Arial"/>
                <a:cs typeface="Arial"/>
              </a:rPr>
              <a:t>self-</a:t>
            </a:r>
            <a:r>
              <a:rPr sz="2400" b="1" i="1" dirty="0">
                <a:latin typeface="Arial"/>
                <a:cs typeface="Arial"/>
              </a:rPr>
              <a:t>manage</a:t>
            </a:r>
            <a:r>
              <a:rPr sz="2400" b="1" i="1" spc="30" dirty="0">
                <a:latin typeface="Arial"/>
                <a:cs typeface="Arial"/>
              </a:rPr>
              <a:t> </a:t>
            </a:r>
            <a:r>
              <a:rPr sz="2400" b="1" i="1" dirty="0">
                <a:latin typeface="Arial"/>
                <a:cs typeface="Arial"/>
              </a:rPr>
              <a:t>its</a:t>
            </a:r>
            <a:r>
              <a:rPr sz="2400" b="1" i="1" spc="-55" dirty="0">
                <a:latin typeface="Arial"/>
                <a:cs typeface="Arial"/>
              </a:rPr>
              <a:t> </a:t>
            </a:r>
            <a:r>
              <a:rPr sz="2400" b="1" i="1" dirty="0">
                <a:latin typeface="Arial"/>
                <a:cs typeface="Arial"/>
              </a:rPr>
              <a:t>large</a:t>
            </a:r>
            <a:r>
              <a:rPr sz="2400" b="1" i="1" spc="-45" dirty="0">
                <a:latin typeface="Arial"/>
                <a:cs typeface="Arial"/>
              </a:rPr>
              <a:t> </a:t>
            </a:r>
            <a:r>
              <a:rPr sz="2400" b="1" i="1" dirty="0">
                <a:latin typeface="Arial"/>
                <a:cs typeface="Arial"/>
              </a:rPr>
              <a:t>pool</a:t>
            </a:r>
            <a:r>
              <a:rPr sz="2400" b="1" i="1" spc="35" dirty="0">
                <a:latin typeface="Arial"/>
                <a:cs typeface="Arial"/>
              </a:rPr>
              <a:t> </a:t>
            </a:r>
            <a:r>
              <a:rPr sz="2400" b="1" i="1" dirty="0">
                <a:latin typeface="Arial"/>
                <a:cs typeface="Arial"/>
              </a:rPr>
              <a:t>of</a:t>
            </a:r>
            <a:r>
              <a:rPr sz="2400" b="1" i="1" spc="-80" dirty="0">
                <a:latin typeface="Arial"/>
                <a:cs typeface="Arial"/>
              </a:rPr>
              <a:t> </a:t>
            </a:r>
            <a:r>
              <a:rPr sz="2400" b="1" i="1" spc="-10" dirty="0">
                <a:latin typeface="Arial"/>
                <a:cs typeface="Arial"/>
              </a:rPr>
              <a:t>resources</a:t>
            </a:r>
            <a:endParaRPr sz="2400">
              <a:latin typeface="Arial"/>
              <a:cs typeface="Arial"/>
            </a:endParaRPr>
          </a:p>
        </p:txBody>
      </p:sp>
      <p:grpSp>
        <p:nvGrpSpPr>
          <p:cNvPr id="5" name="object 5"/>
          <p:cNvGrpSpPr/>
          <p:nvPr/>
        </p:nvGrpSpPr>
        <p:grpSpPr>
          <a:xfrm>
            <a:off x="5486400" y="4145279"/>
            <a:ext cx="629920" cy="975360"/>
            <a:chOff x="5486400" y="4145279"/>
            <a:chExt cx="629920" cy="975360"/>
          </a:xfrm>
        </p:grpSpPr>
        <p:sp>
          <p:nvSpPr>
            <p:cNvPr id="6" name="object 6"/>
            <p:cNvSpPr/>
            <p:nvPr/>
          </p:nvSpPr>
          <p:spPr>
            <a:xfrm>
              <a:off x="5501640" y="4160519"/>
              <a:ext cx="599440" cy="944880"/>
            </a:xfrm>
            <a:custGeom>
              <a:avLst/>
              <a:gdLst/>
              <a:ahLst/>
              <a:cxnLst/>
              <a:rect l="l" t="t" r="r" b="b"/>
              <a:pathLst>
                <a:path w="599439" h="944879">
                  <a:moveTo>
                    <a:pt x="449580" y="0"/>
                  </a:moveTo>
                  <a:lnTo>
                    <a:pt x="149860" y="0"/>
                  </a:lnTo>
                  <a:lnTo>
                    <a:pt x="149860" y="645159"/>
                  </a:lnTo>
                  <a:lnTo>
                    <a:pt x="0" y="645159"/>
                  </a:lnTo>
                  <a:lnTo>
                    <a:pt x="299720" y="944879"/>
                  </a:lnTo>
                  <a:lnTo>
                    <a:pt x="599439" y="645159"/>
                  </a:lnTo>
                  <a:lnTo>
                    <a:pt x="449580" y="645159"/>
                  </a:lnTo>
                  <a:lnTo>
                    <a:pt x="449580" y="0"/>
                  </a:lnTo>
                  <a:close/>
                </a:path>
              </a:pathLst>
            </a:custGeom>
            <a:solidFill>
              <a:srgbClr val="4471C4"/>
            </a:solidFill>
          </p:spPr>
          <p:txBody>
            <a:bodyPr wrap="square" lIns="0" tIns="0" rIns="0" bIns="0" rtlCol="0"/>
            <a:lstStyle/>
            <a:p>
              <a:endParaRPr/>
            </a:p>
          </p:txBody>
        </p:sp>
        <p:sp>
          <p:nvSpPr>
            <p:cNvPr id="7" name="object 7"/>
            <p:cNvSpPr/>
            <p:nvPr/>
          </p:nvSpPr>
          <p:spPr>
            <a:xfrm>
              <a:off x="5501640" y="4160519"/>
              <a:ext cx="599440" cy="944880"/>
            </a:xfrm>
            <a:custGeom>
              <a:avLst/>
              <a:gdLst/>
              <a:ahLst/>
              <a:cxnLst/>
              <a:rect l="l" t="t" r="r" b="b"/>
              <a:pathLst>
                <a:path w="599439" h="944879">
                  <a:moveTo>
                    <a:pt x="0" y="645159"/>
                  </a:moveTo>
                  <a:lnTo>
                    <a:pt x="149860" y="645159"/>
                  </a:lnTo>
                  <a:lnTo>
                    <a:pt x="149860" y="0"/>
                  </a:lnTo>
                  <a:lnTo>
                    <a:pt x="449580" y="0"/>
                  </a:lnTo>
                  <a:lnTo>
                    <a:pt x="449580" y="645159"/>
                  </a:lnTo>
                  <a:lnTo>
                    <a:pt x="599439" y="645159"/>
                  </a:lnTo>
                  <a:lnTo>
                    <a:pt x="299720" y="944879"/>
                  </a:lnTo>
                  <a:lnTo>
                    <a:pt x="0" y="645159"/>
                  </a:lnTo>
                  <a:close/>
                </a:path>
              </a:pathLst>
            </a:custGeom>
            <a:ln w="30480">
              <a:solidFill>
                <a:srgbClr val="2E528F"/>
              </a:solidFill>
            </a:ln>
          </p:spPr>
          <p:txBody>
            <a:bodyPr wrap="square" lIns="0" tIns="0" rIns="0" bIns="0" rtlCol="0"/>
            <a:lstStyle/>
            <a:p>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697EC-9D1D-A1B5-0304-D9ED86B8506C}"/>
              </a:ext>
            </a:extLst>
          </p:cNvPr>
          <p:cNvSpPr>
            <a:spLocks noGrp="1"/>
          </p:cNvSpPr>
          <p:nvPr>
            <p:ph type="title"/>
          </p:nvPr>
        </p:nvSpPr>
        <p:spPr>
          <a:xfrm>
            <a:off x="774700" y="133985"/>
            <a:ext cx="10642600" cy="1107996"/>
          </a:xfrm>
        </p:spPr>
        <p:txBody>
          <a:bodyPr/>
          <a:lstStyle/>
          <a:p>
            <a:r>
              <a:rPr lang="en-IN" b="0" i="0" dirty="0">
                <a:solidFill>
                  <a:srgbClr val="333333"/>
                </a:solidFill>
                <a:effectLst/>
                <a:latin typeface="Helvetica Neue"/>
              </a:rPr>
              <a:t>Why to learn parallel computing?</a:t>
            </a:r>
            <a:br>
              <a:rPr lang="en-IN" b="0" i="0" dirty="0">
                <a:solidFill>
                  <a:srgbClr val="333333"/>
                </a:solidFill>
                <a:effectLst/>
                <a:latin typeface="Helvetica Neue"/>
              </a:rPr>
            </a:br>
            <a:endParaRPr lang="en-IN" dirty="0"/>
          </a:p>
        </p:txBody>
      </p:sp>
      <p:sp>
        <p:nvSpPr>
          <p:cNvPr id="3" name="Text Placeholder 2">
            <a:extLst>
              <a:ext uri="{FF2B5EF4-FFF2-40B4-BE49-F238E27FC236}">
                <a16:creationId xmlns:a16="http://schemas.microsoft.com/office/drawing/2014/main" id="{673C248F-4827-DDBC-6084-3CBFAB02602D}"/>
              </a:ext>
            </a:extLst>
          </p:cNvPr>
          <p:cNvSpPr>
            <a:spLocks noGrp="1"/>
          </p:cNvSpPr>
          <p:nvPr>
            <p:ph type="body" idx="1"/>
          </p:nvPr>
        </p:nvSpPr>
        <p:spPr>
          <a:xfrm>
            <a:off x="855980" y="1277048"/>
            <a:ext cx="10480039" cy="2769989"/>
          </a:xfrm>
        </p:spPr>
        <p:txBody>
          <a:bodyPr/>
          <a:lstStyle/>
          <a:p>
            <a:pPr algn="l">
              <a:spcAft>
                <a:spcPts val="750"/>
              </a:spcAft>
              <a:buFont typeface="Arial" panose="020B0604020202020204" pitchFamily="34" charset="0"/>
              <a:buChar char="•"/>
            </a:pPr>
            <a:r>
              <a:rPr lang="en-IN" b="0" i="0" dirty="0">
                <a:solidFill>
                  <a:srgbClr val="333333"/>
                </a:solidFill>
                <a:effectLst/>
                <a:latin typeface="Helvetica Neue"/>
              </a:rPr>
              <a:t>Building faster serial computers became constrained due to both physical and practical reasons.</a:t>
            </a:r>
          </a:p>
          <a:p>
            <a:pPr algn="l">
              <a:spcAft>
                <a:spcPts val="750"/>
              </a:spcAft>
              <a:buFont typeface="Arial" panose="020B0604020202020204" pitchFamily="34" charset="0"/>
              <a:buChar char="•"/>
            </a:pPr>
            <a:r>
              <a:rPr lang="en-IN" b="0" i="0" dirty="0">
                <a:solidFill>
                  <a:srgbClr val="333333"/>
                </a:solidFill>
                <a:effectLst/>
                <a:latin typeface="Helvetica Neue"/>
              </a:rPr>
              <a:t>The increase in serial performance slowed down because processor designs approached limits of miniaturization, clock frequency, power consumption, data transmission speed.</a:t>
            </a:r>
          </a:p>
          <a:p>
            <a:pPr algn="l">
              <a:spcAft>
                <a:spcPts val="750"/>
              </a:spcAft>
              <a:buFont typeface="Arial" panose="020B0604020202020204" pitchFamily="34" charset="0"/>
              <a:buChar char="•"/>
            </a:pPr>
            <a:r>
              <a:rPr lang="en-IN" b="0" i="0" dirty="0">
                <a:solidFill>
                  <a:srgbClr val="333333"/>
                </a:solidFill>
                <a:effectLst/>
                <a:latin typeface="Helvetica Neue"/>
              </a:rPr>
              <a:t>It is increasingly expensive to make a single processor faster. Using a larger number of moderately fast commodity processors to achieve the same (or better) performance is more practical.</a:t>
            </a:r>
          </a:p>
          <a:p>
            <a:endParaRPr lang="en-IN" dirty="0"/>
          </a:p>
        </p:txBody>
      </p:sp>
    </p:spTree>
    <p:extLst>
      <p:ext uri="{BB962C8B-B14F-4D97-AF65-F5344CB8AC3E}">
        <p14:creationId xmlns:p14="http://schemas.microsoft.com/office/powerpoint/2010/main" val="2152177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87039" y="650240"/>
            <a:ext cx="7213600" cy="4978400"/>
          </a:xfrm>
          <a:prstGeom prst="rect">
            <a:avLst/>
          </a:prstGeom>
        </p:spPr>
      </p:pic>
      <p:sp>
        <p:nvSpPr>
          <p:cNvPr id="3" name="object 3"/>
          <p:cNvSpPr txBox="1">
            <a:spLocks noGrp="1"/>
          </p:cNvSpPr>
          <p:nvPr>
            <p:ph type="title"/>
          </p:nvPr>
        </p:nvSpPr>
        <p:spPr>
          <a:prstGeom prst="rect">
            <a:avLst/>
          </a:prstGeom>
        </p:spPr>
        <p:txBody>
          <a:bodyPr vert="horz" wrap="square" lIns="0" tIns="195580" rIns="0" bIns="0" rtlCol="0">
            <a:spAutoFit/>
          </a:bodyPr>
          <a:lstStyle/>
          <a:p>
            <a:pPr marL="12700">
              <a:lnSpc>
                <a:spcPct val="100000"/>
              </a:lnSpc>
              <a:spcBef>
                <a:spcPts val="105"/>
              </a:spcBef>
            </a:pPr>
            <a:r>
              <a:rPr dirty="0"/>
              <a:t>CLOUD</a:t>
            </a:r>
            <a:r>
              <a:rPr spc="-60" dirty="0"/>
              <a:t> </a:t>
            </a:r>
            <a:r>
              <a:rPr spc="-10" dirty="0"/>
              <a:t>COMPUTING</a:t>
            </a:r>
          </a:p>
        </p:txBody>
      </p:sp>
      <p:sp>
        <p:nvSpPr>
          <p:cNvPr id="5" name="object 5"/>
          <p:cNvSpPr txBox="1"/>
          <p:nvPr/>
        </p:nvSpPr>
        <p:spPr>
          <a:xfrm>
            <a:off x="311784" y="6132403"/>
            <a:ext cx="2807970" cy="230504"/>
          </a:xfrm>
          <a:prstGeom prst="rect">
            <a:avLst/>
          </a:prstGeom>
        </p:spPr>
        <p:txBody>
          <a:bodyPr vert="horz" wrap="square" lIns="0" tIns="0" rIns="0" bIns="0" rtlCol="0">
            <a:spAutoFit/>
          </a:bodyPr>
          <a:lstStyle/>
          <a:p>
            <a:pPr marL="12700">
              <a:lnSpc>
                <a:spcPts val="1695"/>
              </a:lnSpc>
            </a:pPr>
            <a:r>
              <a:rPr sz="1450" spc="-25" dirty="0">
                <a:latin typeface="Arial MT"/>
                <a:cs typeface="Arial MT"/>
              </a:rPr>
              <a:t>Technology.</a:t>
            </a:r>
            <a:r>
              <a:rPr sz="1450" spc="-110" dirty="0">
                <a:latin typeface="Arial MT"/>
                <a:cs typeface="Arial MT"/>
              </a:rPr>
              <a:t> </a:t>
            </a:r>
            <a:r>
              <a:rPr sz="1450" spc="-10" dirty="0">
                <a:latin typeface="Arial MT"/>
                <a:cs typeface="Arial MT"/>
              </a:rPr>
              <a:t>18.</a:t>
            </a:r>
            <a:r>
              <a:rPr sz="1450" spc="-110" dirty="0">
                <a:latin typeface="Arial MT"/>
                <a:cs typeface="Arial MT"/>
              </a:rPr>
              <a:t> </a:t>
            </a:r>
            <a:r>
              <a:rPr sz="1450" spc="-10" dirty="0">
                <a:latin typeface="Arial MT"/>
                <a:cs typeface="Arial MT"/>
              </a:rPr>
              <a:t>10.1145/3104028.</a:t>
            </a:r>
            <a:endParaRPr sz="1450">
              <a:latin typeface="Arial MT"/>
              <a:cs typeface="Arial MT"/>
            </a:endParaRPr>
          </a:p>
        </p:txBody>
      </p:sp>
      <p:sp>
        <p:nvSpPr>
          <p:cNvPr id="4" name="object 4"/>
          <p:cNvSpPr txBox="1"/>
          <p:nvPr/>
        </p:nvSpPr>
        <p:spPr>
          <a:xfrm>
            <a:off x="311784" y="5901372"/>
            <a:ext cx="11438890" cy="245745"/>
          </a:xfrm>
          <a:prstGeom prst="rect">
            <a:avLst/>
          </a:prstGeom>
        </p:spPr>
        <p:txBody>
          <a:bodyPr vert="horz" wrap="square" lIns="0" tIns="11430" rIns="0" bIns="0" rtlCol="0">
            <a:spAutoFit/>
          </a:bodyPr>
          <a:lstStyle/>
          <a:p>
            <a:pPr marL="12700">
              <a:lnSpc>
                <a:spcPct val="100000"/>
              </a:lnSpc>
              <a:spcBef>
                <a:spcPts val="90"/>
              </a:spcBef>
            </a:pPr>
            <a:r>
              <a:rPr sz="1450" spc="-10" dirty="0">
                <a:latin typeface="Arial MT"/>
                <a:cs typeface="Arial MT"/>
              </a:rPr>
              <a:t>Source</a:t>
            </a:r>
            <a:r>
              <a:rPr sz="1450" spc="-145" dirty="0">
                <a:latin typeface="Arial MT"/>
                <a:cs typeface="Arial MT"/>
              </a:rPr>
              <a:t> </a:t>
            </a:r>
            <a:r>
              <a:rPr sz="1450" dirty="0">
                <a:latin typeface="Arial MT"/>
                <a:cs typeface="Arial MT"/>
              </a:rPr>
              <a:t>:</a:t>
            </a:r>
            <a:r>
              <a:rPr sz="1450" spc="25" dirty="0">
                <a:latin typeface="Arial MT"/>
                <a:cs typeface="Arial MT"/>
              </a:rPr>
              <a:t> </a:t>
            </a:r>
            <a:r>
              <a:rPr sz="1450" spc="-10" dirty="0">
                <a:latin typeface="Arial MT"/>
                <a:cs typeface="Arial MT"/>
              </a:rPr>
              <a:t>Pahl,</a:t>
            </a:r>
            <a:r>
              <a:rPr sz="1450" spc="-50" dirty="0">
                <a:latin typeface="Arial MT"/>
                <a:cs typeface="Arial MT"/>
              </a:rPr>
              <a:t> </a:t>
            </a:r>
            <a:r>
              <a:rPr sz="1450" spc="-20" dirty="0">
                <a:latin typeface="Arial MT"/>
                <a:cs typeface="Arial MT"/>
              </a:rPr>
              <a:t>Claus</a:t>
            </a:r>
            <a:r>
              <a:rPr sz="1450" spc="-140" dirty="0">
                <a:latin typeface="Arial MT"/>
                <a:cs typeface="Arial MT"/>
              </a:rPr>
              <a:t> </a:t>
            </a:r>
            <a:r>
              <a:rPr sz="1450" dirty="0">
                <a:latin typeface="Arial MT"/>
                <a:cs typeface="Arial MT"/>
              </a:rPr>
              <a:t>&amp;</a:t>
            </a:r>
            <a:r>
              <a:rPr sz="1450" spc="30" dirty="0">
                <a:latin typeface="Arial MT"/>
                <a:cs typeface="Arial MT"/>
              </a:rPr>
              <a:t> </a:t>
            </a:r>
            <a:r>
              <a:rPr sz="1450" spc="-30" dirty="0">
                <a:latin typeface="Arial MT"/>
                <a:cs typeface="Arial MT"/>
              </a:rPr>
              <a:t>Jamshidi,</a:t>
            </a:r>
            <a:r>
              <a:rPr sz="1450" spc="-140" dirty="0">
                <a:latin typeface="Arial MT"/>
                <a:cs typeface="Arial MT"/>
              </a:rPr>
              <a:t> </a:t>
            </a:r>
            <a:r>
              <a:rPr sz="1450" spc="-10" dirty="0">
                <a:latin typeface="Arial MT"/>
                <a:cs typeface="Arial MT"/>
              </a:rPr>
              <a:t>Pooyan</a:t>
            </a:r>
            <a:r>
              <a:rPr sz="1450" spc="-150" dirty="0">
                <a:latin typeface="Arial MT"/>
                <a:cs typeface="Arial MT"/>
              </a:rPr>
              <a:t> </a:t>
            </a:r>
            <a:r>
              <a:rPr sz="1450" dirty="0">
                <a:latin typeface="Arial MT"/>
                <a:cs typeface="Arial MT"/>
              </a:rPr>
              <a:t>&amp;</a:t>
            </a:r>
            <a:r>
              <a:rPr sz="1450" spc="35" dirty="0">
                <a:latin typeface="Arial MT"/>
                <a:cs typeface="Arial MT"/>
              </a:rPr>
              <a:t> </a:t>
            </a:r>
            <a:r>
              <a:rPr sz="1450" spc="-45" dirty="0">
                <a:latin typeface="Arial MT"/>
                <a:cs typeface="Arial MT"/>
              </a:rPr>
              <a:t>Zimmermann,</a:t>
            </a:r>
            <a:r>
              <a:rPr sz="1450" spc="-55" dirty="0">
                <a:latin typeface="Arial MT"/>
                <a:cs typeface="Arial MT"/>
              </a:rPr>
              <a:t> </a:t>
            </a:r>
            <a:r>
              <a:rPr sz="1450" spc="-10" dirty="0">
                <a:latin typeface="Arial MT"/>
                <a:cs typeface="Arial MT"/>
              </a:rPr>
              <a:t>Olaf.</a:t>
            </a:r>
            <a:r>
              <a:rPr sz="1450" spc="-55" dirty="0">
                <a:latin typeface="Arial MT"/>
                <a:cs typeface="Arial MT"/>
              </a:rPr>
              <a:t> </a:t>
            </a:r>
            <a:r>
              <a:rPr sz="1450" spc="-20" dirty="0">
                <a:latin typeface="Arial MT"/>
                <a:cs typeface="Arial MT"/>
              </a:rPr>
              <a:t>(2017).</a:t>
            </a:r>
            <a:r>
              <a:rPr sz="1450" spc="-140" dirty="0">
                <a:latin typeface="Arial MT"/>
                <a:cs typeface="Arial MT"/>
              </a:rPr>
              <a:t> </a:t>
            </a:r>
            <a:r>
              <a:rPr sz="1450" spc="-25" dirty="0">
                <a:latin typeface="Arial MT"/>
                <a:cs typeface="Arial MT"/>
              </a:rPr>
              <a:t>Architectural</a:t>
            </a:r>
            <a:r>
              <a:rPr sz="1450" spc="-145" dirty="0">
                <a:latin typeface="Arial MT"/>
                <a:cs typeface="Arial MT"/>
              </a:rPr>
              <a:t> </a:t>
            </a:r>
            <a:r>
              <a:rPr sz="1450" spc="-20" dirty="0">
                <a:latin typeface="Arial MT"/>
                <a:cs typeface="Arial MT"/>
              </a:rPr>
              <a:t>Principles</a:t>
            </a:r>
            <a:r>
              <a:rPr sz="1450" spc="-145" dirty="0">
                <a:latin typeface="Arial MT"/>
                <a:cs typeface="Arial MT"/>
              </a:rPr>
              <a:t> </a:t>
            </a:r>
            <a:r>
              <a:rPr sz="1450" spc="-10" dirty="0">
                <a:latin typeface="Arial MT"/>
                <a:cs typeface="Arial MT"/>
              </a:rPr>
              <a:t>for</a:t>
            </a:r>
            <a:r>
              <a:rPr sz="1450" spc="-55" dirty="0">
                <a:latin typeface="Arial MT"/>
                <a:cs typeface="Arial MT"/>
              </a:rPr>
              <a:t> </a:t>
            </a:r>
            <a:r>
              <a:rPr sz="1450" spc="-30" dirty="0">
                <a:latin typeface="Arial MT"/>
                <a:cs typeface="Arial MT"/>
              </a:rPr>
              <a:t>Cloud</a:t>
            </a:r>
            <a:r>
              <a:rPr sz="1450" spc="-145" dirty="0">
                <a:latin typeface="Arial MT"/>
                <a:cs typeface="Arial MT"/>
              </a:rPr>
              <a:t> </a:t>
            </a:r>
            <a:r>
              <a:rPr sz="1450" spc="-10" dirty="0">
                <a:latin typeface="Arial MT"/>
                <a:cs typeface="Arial MT"/>
              </a:rPr>
              <a:t>Software.</a:t>
            </a:r>
            <a:r>
              <a:rPr sz="1450" spc="-150" dirty="0">
                <a:latin typeface="Arial MT"/>
                <a:cs typeface="Arial MT"/>
              </a:rPr>
              <a:t> </a:t>
            </a:r>
            <a:r>
              <a:rPr sz="1450" spc="-45" dirty="0">
                <a:latin typeface="Arial MT"/>
                <a:cs typeface="Arial MT"/>
              </a:rPr>
              <a:t>ACM</a:t>
            </a:r>
            <a:r>
              <a:rPr sz="1450" spc="-55" dirty="0">
                <a:latin typeface="Arial MT"/>
                <a:cs typeface="Arial MT"/>
              </a:rPr>
              <a:t> </a:t>
            </a:r>
            <a:r>
              <a:rPr sz="1450" spc="-20" dirty="0">
                <a:latin typeface="Arial MT"/>
                <a:cs typeface="Arial MT"/>
              </a:rPr>
              <a:t>Transactions</a:t>
            </a:r>
            <a:r>
              <a:rPr sz="1450" spc="-140" dirty="0">
                <a:latin typeface="Arial MT"/>
                <a:cs typeface="Arial MT"/>
              </a:rPr>
              <a:t> </a:t>
            </a:r>
            <a:r>
              <a:rPr sz="1450" spc="-25" dirty="0">
                <a:latin typeface="Arial MT"/>
                <a:cs typeface="Arial MT"/>
              </a:rPr>
              <a:t>on</a:t>
            </a:r>
            <a:r>
              <a:rPr sz="1450" spc="-145" dirty="0">
                <a:latin typeface="Arial MT"/>
                <a:cs typeface="Arial MT"/>
              </a:rPr>
              <a:t> </a:t>
            </a:r>
            <a:r>
              <a:rPr sz="1450" spc="-10" dirty="0">
                <a:latin typeface="Arial MT"/>
                <a:cs typeface="Arial MT"/>
              </a:rPr>
              <a:t>Internet</a:t>
            </a:r>
            <a:endParaRPr sz="1450">
              <a:latin typeface="Arial MT"/>
              <a:cs typeface="Arial M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7BBC1-D697-E7E6-341B-4B2A8BFB90F0}"/>
              </a:ext>
            </a:extLst>
          </p:cNvPr>
          <p:cNvSpPr>
            <a:spLocks noGrp="1"/>
          </p:cNvSpPr>
          <p:nvPr>
            <p:ph type="title"/>
          </p:nvPr>
        </p:nvSpPr>
        <p:spPr>
          <a:xfrm>
            <a:off x="774700" y="133985"/>
            <a:ext cx="10642600" cy="1107996"/>
          </a:xfrm>
        </p:spPr>
        <p:txBody>
          <a:bodyPr/>
          <a:lstStyle/>
          <a:p>
            <a:r>
              <a:rPr lang="en-IN" b="1" dirty="0"/>
              <a:t>Practical Example:</a:t>
            </a:r>
            <a:br>
              <a:rPr lang="en-IN" b="1" dirty="0"/>
            </a:br>
            <a:endParaRPr lang="en-IN" dirty="0"/>
          </a:p>
        </p:txBody>
      </p:sp>
      <p:sp>
        <p:nvSpPr>
          <p:cNvPr id="3" name="Text Placeholder 2">
            <a:extLst>
              <a:ext uri="{FF2B5EF4-FFF2-40B4-BE49-F238E27FC236}">
                <a16:creationId xmlns:a16="http://schemas.microsoft.com/office/drawing/2014/main" id="{538EB6FD-D6BC-D8E8-EF1F-1E5B325DA90D}"/>
              </a:ext>
            </a:extLst>
          </p:cNvPr>
          <p:cNvSpPr>
            <a:spLocks noGrp="1"/>
          </p:cNvSpPr>
          <p:nvPr>
            <p:ph type="body" idx="1"/>
          </p:nvPr>
        </p:nvSpPr>
        <p:spPr>
          <a:xfrm>
            <a:off x="855980" y="1277048"/>
            <a:ext cx="10480039" cy="4062651"/>
          </a:xfrm>
        </p:spPr>
        <p:txBody>
          <a:bodyPr/>
          <a:lstStyle/>
          <a:p>
            <a:r>
              <a:rPr lang="en-IN" dirty="0"/>
              <a:t>Imagine </a:t>
            </a:r>
            <a:r>
              <a:rPr lang="en-IN" b="1" dirty="0"/>
              <a:t>Netflix</a:t>
            </a:r>
            <a:r>
              <a:rPr lang="en-IN" dirty="0"/>
              <a:t> during the release of a new blockbuster movie:</a:t>
            </a:r>
          </a:p>
          <a:p>
            <a:pPr>
              <a:buFont typeface="+mj-lt"/>
              <a:buAutoNum type="arabicPeriod"/>
            </a:pPr>
            <a:r>
              <a:rPr lang="en-IN" b="1" dirty="0"/>
              <a:t>Users</a:t>
            </a:r>
            <a:r>
              <a:rPr lang="en-IN" dirty="0"/>
              <a:t>: Millions of users start streaming the movie.</a:t>
            </a:r>
          </a:p>
          <a:p>
            <a:pPr>
              <a:buFont typeface="+mj-lt"/>
              <a:buAutoNum type="arabicPeriod"/>
            </a:pPr>
            <a:r>
              <a:rPr lang="en-IN" b="1" dirty="0"/>
              <a:t>Cloud-Based Software</a:t>
            </a:r>
            <a:r>
              <a:rPr lang="en-IN" dirty="0"/>
              <a:t>:</a:t>
            </a:r>
          </a:p>
          <a:p>
            <a:pPr marL="742950" lvl="1" indent="-285750">
              <a:buFont typeface="+mj-lt"/>
              <a:buAutoNum type="arabicPeriod"/>
            </a:pPr>
            <a:r>
              <a:rPr lang="en-IN" b="1" dirty="0"/>
              <a:t>UI</a:t>
            </a:r>
            <a:r>
              <a:rPr lang="en-IN" dirty="0"/>
              <a:t>: Users navigate Netflix’s homepage.</a:t>
            </a:r>
          </a:p>
          <a:p>
            <a:pPr marL="742950" lvl="1" indent="-285750">
              <a:buFont typeface="+mj-lt"/>
              <a:buAutoNum type="arabicPeriod"/>
            </a:pPr>
            <a:r>
              <a:rPr lang="en-IN" b="1" dirty="0"/>
              <a:t>BL</a:t>
            </a:r>
            <a:r>
              <a:rPr lang="en-IN" dirty="0"/>
              <a:t>: Business logic identifies which users need the movie stream.</a:t>
            </a:r>
          </a:p>
          <a:p>
            <a:pPr marL="742950" lvl="1" indent="-285750">
              <a:buFont typeface="+mj-lt"/>
              <a:buAutoNum type="arabicPeriod"/>
            </a:pPr>
            <a:r>
              <a:rPr lang="en-IN" b="1" dirty="0"/>
              <a:t>DS</a:t>
            </a:r>
            <a:r>
              <a:rPr lang="en-IN" dirty="0"/>
              <a:t>: User accounts and streaming metadata are fetched from the database.</a:t>
            </a:r>
          </a:p>
          <a:p>
            <a:pPr>
              <a:buFont typeface="+mj-lt"/>
              <a:buAutoNum type="arabicPeriod"/>
            </a:pPr>
            <a:r>
              <a:rPr lang="en-IN" b="1" dirty="0"/>
              <a:t>Cloud Platform</a:t>
            </a:r>
            <a:r>
              <a:rPr lang="en-IN" dirty="0"/>
              <a:t>:</a:t>
            </a:r>
          </a:p>
          <a:p>
            <a:pPr marL="742950" lvl="1" indent="-285750">
              <a:buFont typeface="+mj-lt"/>
              <a:buAutoNum type="arabicPeriod"/>
            </a:pPr>
            <a:r>
              <a:rPr lang="en-IN" dirty="0"/>
              <a:t>AWS or another cloud service runs the backend for streaming videos.</a:t>
            </a:r>
          </a:p>
          <a:p>
            <a:pPr>
              <a:buFont typeface="+mj-lt"/>
              <a:buAutoNum type="arabicPeriod"/>
            </a:pPr>
            <a:r>
              <a:rPr lang="en-IN" b="1" dirty="0"/>
              <a:t>Elasticity Controller</a:t>
            </a:r>
            <a:r>
              <a:rPr lang="en-IN" dirty="0"/>
              <a:t>:</a:t>
            </a:r>
          </a:p>
          <a:p>
            <a:pPr marL="742950" lvl="1" indent="-285750">
              <a:buFont typeface="+mj-lt"/>
              <a:buAutoNum type="arabicPeriod"/>
            </a:pPr>
            <a:r>
              <a:rPr lang="en-IN" dirty="0"/>
              <a:t>Monitoring detects high server load.</a:t>
            </a:r>
          </a:p>
          <a:p>
            <a:pPr marL="742950" lvl="1" indent="-285750">
              <a:buFont typeface="+mj-lt"/>
              <a:buAutoNum type="arabicPeriod"/>
            </a:pPr>
            <a:r>
              <a:rPr lang="en-IN" dirty="0"/>
              <a:t>Analysis identifies a potential SLA violation if resources are not scaled.</a:t>
            </a:r>
          </a:p>
          <a:p>
            <a:pPr marL="742950" lvl="1" indent="-285750">
              <a:buFont typeface="+mj-lt"/>
              <a:buAutoNum type="arabicPeriod"/>
            </a:pPr>
            <a:r>
              <a:rPr lang="en-IN" dirty="0"/>
              <a:t>Planning decides to add 50 more VMs in regions with peak traffic.</a:t>
            </a:r>
          </a:p>
          <a:p>
            <a:pPr marL="742950" lvl="1" indent="-285750">
              <a:buFont typeface="+mj-lt"/>
              <a:buAutoNum type="arabicPeriod"/>
            </a:pPr>
            <a:r>
              <a:rPr lang="en-IN" dirty="0"/>
              <a:t>Execution deploys these resources, ensuring smooth streaming for users.</a:t>
            </a:r>
          </a:p>
          <a:p>
            <a:endParaRPr lang="en-IN" dirty="0"/>
          </a:p>
        </p:txBody>
      </p:sp>
    </p:spTree>
    <p:extLst>
      <p:ext uri="{BB962C8B-B14F-4D97-AF65-F5344CB8AC3E}">
        <p14:creationId xmlns:p14="http://schemas.microsoft.com/office/powerpoint/2010/main" val="2477583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5580" rIns="0" bIns="0" rtlCol="0">
            <a:spAutoFit/>
          </a:bodyPr>
          <a:lstStyle/>
          <a:p>
            <a:pPr marL="12700">
              <a:lnSpc>
                <a:spcPct val="100000"/>
              </a:lnSpc>
              <a:spcBef>
                <a:spcPts val="105"/>
              </a:spcBef>
            </a:pPr>
            <a:r>
              <a:rPr dirty="0"/>
              <a:t>Open</a:t>
            </a:r>
            <a:r>
              <a:rPr spc="35" dirty="0"/>
              <a:t> </a:t>
            </a:r>
            <a:r>
              <a:rPr dirty="0"/>
              <a:t>Nebula</a:t>
            </a:r>
            <a:r>
              <a:rPr spc="254" dirty="0"/>
              <a:t> </a:t>
            </a:r>
            <a:r>
              <a:rPr sz="1250" dirty="0"/>
              <a:t>received</a:t>
            </a:r>
            <a:r>
              <a:rPr sz="1250" spc="170" dirty="0"/>
              <a:t> </a:t>
            </a:r>
            <a:r>
              <a:rPr sz="1250" dirty="0"/>
              <a:t>the</a:t>
            </a:r>
            <a:r>
              <a:rPr sz="1250" spc="75" dirty="0"/>
              <a:t> </a:t>
            </a:r>
            <a:r>
              <a:rPr sz="1250" dirty="0"/>
              <a:t>following</a:t>
            </a:r>
            <a:r>
              <a:rPr sz="1250" spc="165" dirty="0"/>
              <a:t> </a:t>
            </a:r>
            <a:r>
              <a:rPr sz="1250" dirty="0"/>
              <a:t>requirements</a:t>
            </a:r>
            <a:r>
              <a:rPr sz="1250" spc="250" dirty="0"/>
              <a:t> </a:t>
            </a:r>
            <a:r>
              <a:rPr sz="1250" dirty="0"/>
              <a:t>from</a:t>
            </a:r>
            <a:r>
              <a:rPr sz="1250" spc="45" dirty="0"/>
              <a:t> </a:t>
            </a:r>
            <a:r>
              <a:rPr sz="1250" dirty="0"/>
              <a:t>many</a:t>
            </a:r>
            <a:r>
              <a:rPr sz="1250" spc="75" dirty="0"/>
              <a:t> </a:t>
            </a:r>
            <a:r>
              <a:rPr sz="1250" dirty="0"/>
              <a:t>leading</a:t>
            </a:r>
            <a:r>
              <a:rPr sz="1250" spc="170" dirty="0"/>
              <a:t> </a:t>
            </a:r>
            <a:r>
              <a:rPr sz="1250" dirty="0"/>
              <a:t>supercomputing</a:t>
            </a:r>
            <a:r>
              <a:rPr sz="1250" spc="165" dirty="0"/>
              <a:t> </a:t>
            </a:r>
            <a:r>
              <a:rPr sz="1250" dirty="0"/>
              <a:t>and</a:t>
            </a:r>
            <a:r>
              <a:rPr sz="1250" spc="85" dirty="0"/>
              <a:t> </a:t>
            </a:r>
            <a:r>
              <a:rPr sz="1250" dirty="0"/>
              <a:t>research</a:t>
            </a:r>
            <a:r>
              <a:rPr sz="1250" spc="85" dirty="0"/>
              <a:t> </a:t>
            </a:r>
            <a:r>
              <a:rPr sz="1250" spc="-10" dirty="0"/>
              <a:t>centers</a:t>
            </a:r>
            <a:endParaRPr sz="1250"/>
          </a:p>
        </p:txBody>
      </p:sp>
      <p:sp>
        <p:nvSpPr>
          <p:cNvPr id="3" name="object 3"/>
          <p:cNvSpPr txBox="1"/>
          <p:nvPr/>
        </p:nvSpPr>
        <p:spPr>
          <a:xfrm>
            <a:off x="855980" y="1352931"/>
            <a:ext cx="10568305" cy="4583430"/>
          </a:xfrm>
          <a:prstGeom prst="rect">
            <a:avLst/>
          </a:prstGeom>
        </p:spPr>
        <p:txBody>
          <a:bodyPr vert="horz" wrap="square" lIns="0" tIns="50165" rIns="0" bIns="0" rtlCol="0">
            <a:spAutoFit/>
          </a:bodyPr>
          <a:lstStyle/>
          <a:p>
            <a:pPr marL="388620" marR="154305" indent="-376555">
              <a:lnSpc>
                <a:spcPct val="78900"/>
              </a:lnSpc>
              <a:spcBef>
                <a:spcPts val="395"/>
              </a:spcBef>
              <a:buSzPct val="218181"/>
              <a:buFont typeface="Arial MT"/>
              <a:buChar char="•"/>
              <a:tabLst>
                <a:tab pos="388620" algn="l"/>
              </a:tabLst>
            </a:pPr>
            <a:r>
              <a:rPr sz="1100" b="1" dirty="0">
                <a:latin typeface="Arial"/>
                <a:cs typeface="Arial"/>
              </a:rPr>
              <a:t>Automatic</a:t>
            </a:r>
            <a:r>
              <a:rPr sz="1100" b="1" spc="-10" dirty="0">
                <a:latin typeface="Arial"/>
                <a:cs typeface="Arial"/>
              </a:rPr>
              <a:t> </a:t>
            </a:r>
            <a:r>
              <a:rPr sz="1100" b="1" dirty="0">
                <a:latin typeface="Arial"/>
                <a:cs typeface="Arial"/>
              </a:rPr>
              <a:t>and</a:t>
            </a:r>
            <a:r>
              <a:rPr sz="1100" b="1" spc="10" dirty="0">
                <a:latin typeface="Arial"/>
                <a:cs typeface="Arial"/>
              </a:rPr>
              <a:t> </a:t>
            </a:r>
            <a:r>
              <a:rPr sz="1100" b="1" dirty="0">
                <a:latin typeface="Arial"/>
                <a:cs typeface="Arial"/>
              </a:rPr>
              <a:t>Elastic</a:t>
            </a:r>
            <a:r>
              <a:rPr sz="1100" b="1" spc="-105" dirty="0">
                <a:latin typeface="Arial"/>
                <a:cs typeface="Arial"/>
              </a:rPr>
              <a:t> </a:t>
            </a:r>
            <a:r>
              <a:rPr sz="1100" b="1" dirty="0">
                <a:latin typeface="Arial"/>
                <a:cs typeface="Arial"/>
              </a:rPr>
              <a:t>Management</a:t>
            </a:r>
            <a:r>
              <a:rPr sz="1100" b="1" spc="-90" dirty="0">
                <a:latin typeface="Arial"/>
                <a:cs typeface="Arial"/>
              </a:rPr>
              <a:t> </a:t>
            </a:r>
            <a:r>
              <a:rPr sz="1100" b="1" dirty="0">
                <a:latin typeface="Arial"/>
                <a:cs typeface="Arial"/>
              </a:rPr>
              <a:t>of the</a:t>
            </a:r>
            <a:r>
              <a:rPr sz="1100" b="1" spc="-15" dirty="0">
                <a:latin typeface="Arial"/>
                <a:cs typeface="Arial"/>
              </a:rPr>
              <a:t> </a:t>
            </a:r>
            <a:r>
              <a:rPr sz="1100" b="1" dirty="0">
                <a:latin typeface="Arial"/>
                <a:cs typeface="Arial"/>
              </a:rPr>
              <a:t>Computing</a:t>
            </a:r>
            <a:r>
              <a:rPr sz="1100" b="1" spc="10" dirty="0">
                <a:latin typeface="Arial"/>
                <a:cs typeface="Arial"/>
              </a:rPr>
              <a:t> </a:t>
            </a:r>
            <a:r>
              <a:rPr sz="1100" b="1" dirty="0">
                <a:latin typeface="Arial"/>
                <a:cs typeface="Arial"/>
              </a:rPr>
              <a:t>Service</a:t>
            </a:r>
            <a:r>
              <a:rPr sz="1100" dirty="0">
                <a:latin typeface="Arial MT"/>
                <a:cs typeface="Arial MT"/>
              </a:rPr>
              <a:t>.</a:t>
            </a:r>
            <a:r>
              <a:rPr sz="1100" spc="-20" dirty="0">
                <a:latin typeface="Arial MT"/>
                <a:cs typeface="Arial MT"/>
              </a:rPr>
              <a:t> </a:t>
            </a:r>
            <a:r>
              <a:rPr sz="1100" dirty="0">
                <a:latin typeface="Arial MT"/>
                <a:cs typeface="Arial MT"/>
              </a:rPr>
              <a:t>The</a:t>
            </a:r>
            <a:r>
              <a:rPr sz="1100" spc="-15" dirty="0">
                <a:latin typeface="Arial MT"/>
                <a:cs typeface="Arial MT"/>
              </a:rPr>
              <a:t> </a:t>
            </a:r>
            <a:r>
              <a:rPr sz="1100" spc="-10" dirty="0">
                <a:latin typeface="Arial MT"/>
                <a:cs typeface="Arial MT"/>
              </a:rPr>
              <a:t>powerful</a:t>
            </a:r>
            <a:r>
              <a:rPr sz="1100" spc="-40" dirty="0">
                <a:latin typeface="Arial MT"/>
                <a:cs typeface="Arial MT"/>
              </a:rPr>
              <a:t> </a:t>
            </a:r>
            <a:r>
              <a:rPr sz="1100" dirty="0">
                <a:latin typeface="Arial MT"/>
                <a:cs typeface="Arial MT"/>
              </a:rPr>
              <a:t>CLI</a:t>
            </a:r>
            <a:r>
              <a:rPr sz="1100" spc="-114" dirty="0">
                <a:latin typeface="Arial MT"/>
                <a:cs typeface="Arial MT"/>
              </a:rPr>
              <a:t> </a:t>
            </a:r>
            <a:r>
              <a:rPr sz="1100" dirty="0">
                <a:latin typeface="Arial MT"/>
                <a:cs typeface="Arial MT"/>
              </a:rPr>
              <a:t>and</a:t>
            </a:r>
            <a:r>
              <a:rPr sz="1100" spc="-15" dirty="0">
                <a:latin typeface="Arial MT"/>
                <a:cs typeface="Arial MT"/>
              </a:rPr>
              <a:t> </a:t>
            </a:r>
            <a:r>
              <a:rPr sz="1100" spc="-10" dirty="0">
                <a:latin typeface="Arial MT"/>
                <a:cs typeface="Arial MT"/>
              </a:rPr>
              <a:t>APIs</a:t>
            </a:r>
            <a:r>
              <a:rPr sz="1100" spc="65" dirty="0">
                <a:latin typeface="Arial MT"/>
                <a:cs typeface="Arial MT"/>
              </a:rPr>
              <a:t> </a:t>
            </a:r>
            <a:r>
              <a:rPr sz="1100" dirty="0">
                <a:latin typeface="Arial MT"/>
                <a:cs typeface="Arial MT"/>
              </a:rPr>
              <a:t>exposed</a:t>
            </a:r>
            <a:r>
              <a:rPr sz="1100" spc="-15" dirty="0">
                <a:latin typeface="Arial MT"/>
                <a:cs typeface="Arial MT"/>
              </a:rPr>
              <a:t> </a:t>
            </a:r>
            <a:r>
              <a:rPr sz="1100" dirty="0">
                <a:latin typeface="Arial MT"/>
                <a:cs typeface="Arial MT"/>
              </a:rPr>
              <a:t>by</a:t>
            </a:r>
            <a:r>
              <a:rPr sz="1100" spc="25" dirty="0">
                <a:latin typeface="Arial MT"/>
                <a:cs typeface="Arial MT"/>
              </a:rPr>
              <a:t> </a:t>
            </a:r>
            <a:r>
              <a:rPr sz="1100" dirty="0">
                <a:latin typeface="Arial MT"/>
                <a:cs typeface="Arial MT"/>
              </a:rPr>
              <a:t>OpenNebula</a:t>
            </a:r>
            <a:r>
              <a:rPr sz="1100" spc="10" dirty="0">
                <a:latin typeface="Arial MT"/>
                <a:cs typeface="Arial MT"/>
              </a:rPr>
              <a:t> </a:t>
            </a:r>
            <a:r>
              <a:rPr sz="1100" dirty="0">
                <a:latin typeface="Arial MT"/>
                <a:cs typeface="Arial MT"/>
              </a:rPr>
              <a:t>enable</a:t>
            </a:r>
            <a:r>
              <a:rPr sz="1100" spc="-15" dirty="0">
                <a:latin typeface="Arial MT"/>
                <a:cs typeface="Arial MT"/>
              </a:rPr>
              <a:t> </a:t>
            </a:r>
            <a:r>
              <a:rPr sz="1100" dirty="0">
                <a:latin typeface="Arial MT"/>
                <a:cs typeface="Arial MT"/>
              </a:rPr>
              <a:t>its</a:t>
            </a:r>
            <a:r>
              <a:rPr sz="1100" spc="-30" dirty="0">
                <a:latin typeface="Arial MT"/>
                <a:cs typeface="Arial MT"/>
              </a:rPr>
              <a:t> </a:t>
            </a:r>
            <a:r>
              <a:rPr sz="1100" dirty="0">
                <a:latin typeface="Arial MT"/>
                <a:cs typeface="Arial MT"/>
              </a:rPr>
              <a:t>easy</a:t>
            </a:r>
            <a:r>
              <a:rPr sz="1100" spc="-30" dirty="0">
                <a:latin typeface="Arial MT"/>
                <a:cs typeface="Arial MT"/>
              </a:rPr>
              <a:t> </a:t>
            </a:r>
            <a:r>
              <a:rPr sz="1100" dirty="0">
                <a:latin typeface="Arial MT"/>
                <a:cs typeface="Arial MT"/>
              </a:rPr>
              <a:t>integration</a:t>
            </a:r>
            <a:r>
              <a:rPr sz="1100" spc="-15" dirty="0">
                <a:latin typeface="Arial MT"/>
                <a:cs typeface="Arial MT"/>
              </a:rPr>
              <a:t> </a:t>
            </a:r>
            <a:r>
              <a:rPr sz="1100" spc="-20" dirty="0">
                <a:latin typeface="Arial MT"/>
                <a:cs typeface="Arial MT"/>
              </a:rPr>
              <a:t>with</a:t>
            </a:r>
            <a:r>
              <a:rPr sz="1100" spc="-15" dirty="0">
                <a:latin typeface="Arial MT"/>
                <a:cs typeface="Arial MT"/>
              </a:rPr>
              <a:t> </a:t>
            </a:r>
            <a:r>
              <a:rPr sz="1100" dirty="0">
                <a:latin typeface="Arial MT"/>
                <a:cs typeface="Arial MT"/>
              </a:rPr>
              <a:t>any</a:t>
            </a:r>
            <a:r>
              <a:rPr sz="1100" spc="-30" dirty="0">
                <a:latin typeface="Arial MT"/>
                <a:cs typeface="Arial MT"/>
              </a:rPr>
              <a:t> </a:t>
            </a:r>
            <a:r>
              <a:rPr sz="1100" dirty="0">
                <a:latin typeface="Arial MT"/>
                <a:cs typeface="Arial MT"/>
              </a:rPr>
              <a:t>of</a:t>
            </a:r>
            <a:r>
              <a:rPr sz="1100" spc="-20" dirty="0">
                <a:latin typeface="Arial MT"/>
                <a:cs typeface="Arial MT"/>
              </a:rPr>
              <a:t> </a:t>
            </a:r>
            <a:r>
              <a:rPr sz="1100" spc="-25" dirty="0">
                <a:latin typeface="Arial MT"/>
                <a:cs typeface="Arial MT"/>
              </a:rPr>
              <a:t>the </a:t>
            </a:r>
            <a:r>
              <a:rPr sz="1100" dirty="0">
                <a:latin typeface="Arial MT"/>
                <a:cs typeface="Arial MT"/>
              </a:rPr>
              <a:t>most</a:t>
            </a:r>
            <a:r>
              <a:rPr sz="1100" spc="-30" dirty="0">
                <a:latin typeface="Arial MT"/>
                <a:cs typeface="Arial MT"/>
              </a:rPr>
              <a:t> </a:t>
            </a:r>
            <a:r>
              <a:rPr sz="1100" dirty="0">
                <a:latin typeface="Arial MT"/>
                <a:cs typeface="Arial MT"/>
              </a:rPr>
              <a:t>common</a:t>
            </a:r>
            <a:r>
              <a:rPr sz="1100" spc="70" dirty="0">
                <a:latin typeface="Arial MT"/>
                <a:cs typeface="Arial MT"/>
              </a:rPr>
              <a:t> </a:t>
            </a:r>
            <a:r>
              <a:rPr sz="1100" dirty="0">
                <a:latin typeface="Arial MT"/>
                <a:cs typeface="Arial MT"/>
              </a:rPr>
              <a:t>job</a:t>
            </a:r>
            <a:r>
              <a:rPr sz="1100" spc="-25" dirty="0">
                <a:latin typeface="Arial MT"/>
                <a:cs typeface="Arial MT"/>
              </a:rPr>
              <a:t> </a:t>
            </a:r>
            <a:r>
              <a:rPr sz="1100" dirty="0">
                <a:latin typeface="Arial MT"/>
                <a:cs typeface="Arial MT"/>
              </a:rPr>
              <a:t>management</a:t>
            </a:r>
            <a:r>
              <a:rPr sz="1100" spc="-25" dirty="0">
                <a:latin typeface="Arial MT"/>
                <a:cs typeface="Arial MT"/>
              </a:rPr>
              <a:t> </a:t>
            </a:r>
            <a:r>
              <a:rPr sz="1100" dirty="0">
                <a:latin typeface="Arial MT"/>
                <a:cs typeface="Arial MT"/>
              </a:rPr>
              <a:t>systems</a:t>
            </a:r>
            <a:r>
              <a:rPr sz="1100" spc="-40" dirty="0">
                <a:latin typeface="Arial MT"/>
                <a:cs typeface="Arial MT"/>
              </a:rPr>
              <a:t> </a:t>
            </a:r>
            <a:r>
              <a:rPr sz="1100" dirty="0">
                <a:latin typeface="Arial MT"/>
                <a:cs typeface="Arial MT"/>
              </a:rPr>
              <a:t>(Torque,</a:t>
            </a:r>
            <a:r>
              <a:rPr sz="1100" spc="-30" dirty="0">
                <a:latin typeface="Arial MT"/>
                <a:cs typeface="Arial MT"/>
              </a:rPr>
              <a:t> </a:t>
            </a:r>
            <a:r>
              <a:rPr sz="1100" dirty="0">
                <a:latin typeface="Arial MT"/>
                <a:cs typeface="Arial MT"/>
              </a:rPr>
              <a:t>Open</a:t>
            </a:r>
            <a:r>
              <a:rPr sz="1100" spc="-105" dirty="0">
                <a:latin typeface="Arial MT"/>
                <a:cs typeface="Arial MT"/>
              </a:rPr>
              <a:t> </a:t>
            </a:r>
            <a:r>
              <a:rPr sz="1100" dirty="0">
                <a:latin typeface="Arial MT"/>
                <a:cs typeface="Arial MT"/>
              </a:rPr>
              <a:t>Grid</a:t>
            </a:r>
            <a:r>
              <a:rPr sz="1100" spc="-25" dirty="0">
                <a:latin typeface="Arial MT"/>
                <a:cs typeface="Arial MT"/>
              </a:rPr>
              <a:t> </a:t>
            </a:r>
            <a:r>
              <a:rPr sz="1100" dirty="0">
                <a:latin typeface="Arial MT"/>
                <a:cs typeface="Arial MT"/>
              </a:rPr>
              <a:t>Engine,</a:t>
            </a:r>
            <a:r>
              <a:rPr sz="1100" spc="-114" dirty="0">
                <a:latin typeface="Arial MT"/>
                <a:cs typeface="Arial MT"/>
              </a:rPr>
              <a:t> </a:t>
            </a:r>
            <a:r>
              <a:rPr sz="1100" dirty="0">
                <a:latin typeface="Arial MT"/>
                <a:cs typeface="Arial MT"/>
              </a:rPr>
              <a:t>Platform</a:t>
            </a:r>
            <a:r>
              <a:rPr sz="1100" spc="-95" dirty="0">
                <a:latin typeface="Arial MT"/>
                <a:cs typeface="Arial MT"/>
              </a:rPr>
              <a:t> </a:t>
            </a:r>
            <a:r>
              <a:rPr sz="1100" dirty="0">
                <a:latin typeface="Arial MT"/>
                <a:cs typeface="Arial MT"/>
              </a:rPr>
              <a:t>LSF…)</a:t>
            </a:r>
            <a:r>
              <a:rPr sz="1100" spc="-15" dirty="0">
                <a:latin typeface="Arial MT"/>
                <a:cs typeface="Arial MT"/>
              </a:rPr>
              <a:t> </a:t>
            </a:r>
            <a:r>
              <a:rPr sz="1100" dirty="0">
                <a:latin typeface="Arial MT"/>
                <a:cs typeface="Arial MT"/>
              </a:rPr>
              <a:t>to</a:t>
            </a:r>
            <a:r>
              <a:rPr sz="1100" spc="45" dirty="0">
                <a:latin typeface="Arial MT"/>
                <a:cs typeface="Arial MT"/>
              </a:rPr>
              <a:t> </a:t>
            </a:r>
            <a:r>
              <a:rPr sz="1100" b="1" spc="-10" dirty="0">
                <a:solidFill>
                  <a:srgbClr val="FF0000"/>
                </a:solidFill>
                <a:latin typeface="Arial"/>
                <a:cs typeface="Arial"/>
              </a:rPr>
              <a:t>automatically</a:t>
            </a:r>
            <a:r>
              <a:rPr sz="1100" b="1" spc="-100" dirty="0">
                <a:solidFill>
                  <a:srgbClr val="FF0000"/>
                </a:solidFill>
                <a:latin typeface="Arial"/>
                <a:cs typeface="Arial"/>
              </a:rPr>
              <a:t> </a:t>
            </a:r>
            <a:r>
              <a:rPr sz="1100" b="1" dirty="0">
                <a:solidFill>
                  <a:srgbClr val="FF0000"/>
                </a:solidFill>
                <a:latin typeface="Arial"/>
                <a:cs typeface="Arial"/>
              </a:rPr>
              <a:t>provision </a:t>
            </a:r>
            <a:r>
              <a:rPr sz="1100" b="1" spc="-10" dirty="0">
                <a:solidFill>
                  <a:srgbClr val="FF0000"/>
                </a:solidFill>
                <a:latin typeface="Arial"/>
                <a:cs typeface="Arial"/>
              </a:rPr>
              <a:t>computing</a:t>
            </a:r>
            <a:r>
              <a:rPr sz="1100" b="1" spc="5" dirty="0">
                <a:solidFill>
                  <a:srgbClr val="FF0000"/>
                </a:solidFill>
                <a:latin typeface="Arial"/>
                <a:cs typeface="Arial"/>
              </a:rPr>
              <a:t> </a:t>
            </a:r>
            <a:r>
              <a:rPr sz="1100" b="1" dirty="0">
                <a:solidFill>
                  <a:srgbClr val="FF0000"/>
                </a:solidFill>
                <a:latin typeface="Arial"/>
                <a:cs typeface="Arial"/>
              </a:rPr>
              <a:t>worker</a:t>
            </a:r>
            <a:r>
              <a:rPr sz="1100" b="1" spc="10" dirty="0">
                <a:solidFill>
                  <a:srgbClr val="FF0000"/>
                </a:solidFill>
                <a:latin typeface="Arial"/>
                <a:cs typeface="Arial"/>
              </a:rPr>
              <a:t> </a:t>
            </a:r>
            <a:r>
              <a:rPr sz="1100" b="1" dirty="0">
                <a:solidFill>
                  <a:srgbClr val="FF0000"/>
                </a:solidFill>
                <a:latin typeface="Arial"/>
                <a:cs typeface="Arial"/>
              </a:rPr>
              <a:t>nodes</a:t>
            </a:r>
            <a:r>
              <a:rPr sz="1100" b="1" spc="25" dirty="0">
                <a:solidFill>
                  <a:srgbClr val="FF0000"/>
                </a:solidFill>
                <a:latin typeface="Arial"/>
                <a:cs typeface="Arial"/>
              </a:rPr>
              <a:t> </a:t>
            </a:r>
            <a:r>
              <a:rPr sz="1100" dirty="0">
                <a:latin typeface="Arial MT"/>
                <a:cs typeface="Arial MT"/>
              </a:rPr>
              <a:t>to</a:t>
            </a:r>
            <a:r>
              <a:rPr sz="1100" spc="-25" dirty="0">
                <a:latin typeface="Arial MT"/>
                <a:cs typeface="Arial MT"/>
              </a:rPr>
              <a:t> </a:t>
            </a:r>
            <a:r>
              <a:rPr sz="1100" dirty="0">
                <a:latin typeface="Arial MT"/>
                <a:cs typeface="Arial MT"/>
              </a:rPr>
              <a:t>meet</a:t>
            </a:r>
            <a:r>
              <a:rPr sz="1100" spc="-25" dirty="0">
                <a:latin typeface="Arial MT"/>
                <a:cs typeface="Arial MT"/>
              </a:rPr>
              <a:t> </a:t>
            </a:r>
            <a:r>
              <a:rPr sz="1100" spc="-10" dirty="0">
                <a:latin typeface="Arial MT"/>
                <a:cs typeface="Arial MT"/>
              </a:rPr>
              <a:t>dynamic </a:t>
            </a:r>
            <a:r>
              <a:rPr sz="1100" dirty="0">
                <a:latin typeface="Arial MT"/>
                <a:cs typeface="Arial MT"/>
              </a:rPr>
              <a:t>demands.</a:t>
            </a:r>
            <a:r>
              <a:rPr sz="1100" spc="-20" dirty="0">
                <a:latin typeface="Arial MT"/>
                <a:cs typeface="Arial MT"/>
              </a:rPr>
              <a:t> </a:t>
            </a:r>
            <a:r>
              <a:rPr sz="1100" dirty="0">
                <a:latin typeface="Arial MT"/>
                <a:cs typeface="Arial MT"/>
              </a:rPr>
              <a:t>The</a:t>
            </a:r>
            <a:r>
              <a:rPr sz="1100" spc="-10" dirty="0">
                <a:latin typeface="Arial MT"/>
                <a:cs typeface="Arial MT"/>
              </a:rPr>
              <a:t> </a:t>
            </a:r>
            <a:r>
              <a:rPr sz="1100" dirty="0">
                <a:latin typeface="Arial MT"/>
                <a:cs typeface="Arial MT"/>
              </a:rPr>
              <a:t>advanced</a:t>
            </a:r>
            <a:r>
              <a:rPr sz="1100" spc="-95" dirty="0">
                <a:latin typeface="Arial MT"/>
                <a:cs typeface="Arial MT"/>
              </a:rPr>
              <a:t> </a:t>
            </a:r>
            <a:r>
              <a:rPr sz="1100" dirty="0">
                <a:latin typeface="Arial MT"/>
                <a:cs typeface="Arial MT"/>
              </a:rPr>
              <a:t>contextualization</a:t>
            </a:r>
            <a:r>
              <a:rPr sz="1100" spc="-100" dirty="0">
                <a:latin typeface="Arial MT"/>
                <a:cs typeface="Arial MT"/>
              </a:rPr>
              <a:t> </a:t>
            </a:r>
            <a:r>
              <a:rPr sz="1100" dirty="0">
                <a:latin typeface="Arial MT"/>
                <a:cs typeface="Arial MT"/>
              </a:rPr>
              <a:t>mechanisms</a:t>
            </a:r>
            <a:r>
              <a:rPr sz="1100" spc="-30" dirty="0">
                <a:latin typeface="Arial MT"/>
                <a:cs typeface="Arial MT"/>
              </a:rPr>
              <a:t> </a:t>
            </a:r>
            <a:r>
              <a:rPr sz="1100" dirty="0">
                <a:latin typeface="Arial MT"/>
                <a:cs typeface="Arial MT"/>
              </a:rPr>
              <a:t>enable</a:t>
            </a:r>
            <a:r>
              <a:rPr sz="1100" spc="-10" dirty="0">
                <a:latin typeface="Arial MT"/>
                <a:cs typeface="Arial MT"/>
              </a:rPr>
              <a:t> </a:t>
            </a:r>
            <a:r>
              <a:rPr sz="1100" dirty="0">
                <a:latin typeface="Arial MT"/>
                <a:cs typeface="Arial MT"/>
              </a:rPr>
              <a:t>the</a:t>
            </a:r>
            <a:r>
              <a:rPr sz="1100" spc="-15" dirty="0">
                <a:latin typeface="Arial MT"/>
                <a:cs typeface="Arial MT"/>
              </a:rPr>
              <a:t> </a:t>
            </a:r>
            <a:r>
              <a:rPr sz="1100" b="1" dirty="0">
                <a:latin typeface="Arial"/>
                <a:cs typeface="Arial"/>
              </a:rPr>
              <a:t>automatic</a:t>
            </a:r>
            <a:r>
              <a:rPr sz="1100" b="1" spc="-10" dirty="0">
                <a:latin typeface="Arial"/>
                <a:cs typeface="Arial"/>
              </a:rPr>
              <a:t> </a:t>
            </a:r>
            <a:r>
              <a:rPr sz="1100" b="1" dirty="0">
                <a:latin typeface="Arial"/>
                <a:cs typeface="Arial"/>
              </a:rPr>
              <a:t>configuration</a:t>
            </a:r>
            <a:r>
              <a:rPr sz="1100" b="1" spc="50" dirty="0">
                <a:latin typeface="Arial"/>
                <a:cs typeface="Arial"/>
              </a:rPr>
              <a:t> </a:t>
            </a:r>
            <a:r>
              <a:rPr sz="1100" dirty="0">
                <a:latin typeface="Arial MT"/>
                <a:cs typeface="Arial MT"/>
              </a:rPr>
              <a:t>of</a:t>
            </a:r>
            <a:r>
              <a:rPr sz="1100" spc="-15" dirty="0">
                <a:latin typeface="Arial MT"/>
                <a:cs typeface="Arial MT"/>
              </a:rPr>
              <a:t> </a:t>
            </a:r>
            <a:r>
              <a:rPr sz="1100" dirty="0">
                <a:latin typeface="Arial MT"/>
                <a:cs typeface="Arial MT"/>
              </a:rPr>
              <a:t>the</a:t>
            </a:r>
            <a:r>
              <a:rPr sz="1100" spc="-10" dirty="0">
                <a:latin typeface="Arial MT"/>
                <a:cs typeface="Arial MT"/>
              </a:rPr>
              <a:t> </a:t>
            </a:r>
            <a:r>
              <a:rPr sz="1100" dirty="0">
                <a:latin typeface="Arial MT"/>
                <a:cs typeface="Arial MT"/>
              </a:rPr>
              <a:t>worker </a:t>
            </a:r>
            <a:r>
              <a:rPr sz="1100" spc="-10" dirty="0">
                <a:latin typeface="Arial MT"/>
                <a:cs typeface="Arial MT"/>
              </a:rPr>
              <a:t>nodes.</a:t>
            </a:r>
            <a:endParaRPr sz="1100">
              <a:latin typeface="Arial MT"/>
              <a:cs typeface="Arial MT"/>
            </a:endParaRPr>
          </a:p>
          <a:p>
            <a:pPr marL="388620" indent="-375920">
              <a:lnSpc>
                <a:spcPts val="1180"/>
              </a:lnSpc>
              <a:spcBef>
                <a:spcPts val="765"/>
              </a:spcBef>
              <a:buSzPct val="218181"/>
              <a:buFont typeface="Arial MT"/>
              <a:buChar char="•"/>
              <a:tabLst>
                <a:tab pos="388620" algn="l"/>
              </a:tabLst>
            </a:pPr>
            <a:r>
              <a:rPr sz="1100" b="1" dirty="0">
                <a:latin typeface="Arial"/>
                <a:cs typeface="Arial"/>
              </a:rPr>
              <a:t>Combination</a:t>
            </a:r>
            <a:r>
              <a:rPr sz="1100" b="1" spc="-85" dirty="0">
                <a:latin typeface="Arial"/>
                <a:cs typeface="Arial"/>
              </a:rPr>
              <a:t> </a:t>
            </a:r>
            <a:r>
              <a:rPr sz="1100" b="1" dirty="0">
                <a:latin typeface="Arial"/>
                <a:cs typeface="Arial"/>
              </a:rPr>
              <a:t>of</a:t>
            </a:r>
            <a:r>
              <a:rPr sz="1100" b="1" spc="-5" dirty="0">
                <a:latin typeface="Arial"/>
                <a:cs typeface="Arial"/>
              </a:rPr>
              <a:t> </a:t>
            </a:r>
            <a:r>
              <a:rPr sz="1100" b="1" dirty="0">
                <a:latin typeface="Arial"/>
                <a:cs typeface="Arial"/>
              </a:rPr>
              <a:t>Physical</a:t>
            </a:r>
            <a:r>
              <a:rPr sz="1100" b="1" spc="-114" dirty="0">
                <a:latin typeface="Arial"/>
                <a:cs typeface="Arial"/>
              </a:rPr>
              <a:t> </a:t>
            </a:r>
            <a:r>
              <a:rPr sz="1100" b="1" dirty="0">
                <a:latin typeface="Arial"/>
                <a:cs typeface="Arial"/>
              </a:rPr>
              <a:t>and</a:t>
            </a:r>
            <a:r>
              <a:rPr sz="1100" b="1" spc="15" dirty="0">
                <a:latin typeface="Arial"/>
                <a:cs typeface="Arial"/>
              </a:rPr>
              <a:t> </a:t>
            </a:r>
            <a:r>
              <a:rPr sz="1100" b="1" dirty="0">
                <a:latin typeface="Arial"/>
                <a:cs typeface="Arial"/>
              </a:rPr>
              <a:t>Virtual</a:t>
            </a:r>
            <a:r>
              <a:rPr sz="1100" b="1" spc="-20" dirty="0">
                <a:latin typeface="Arial"/>
                <a:cs typeface="Arial"/>
              </a:rPr>
              <a:t> </a:t>
            </a:r>
            <a:r>
              <a:rPr sz="1100" b="1" dirty="0">
                <a:latin typeface="Arial"/>
                <a:cs typeface="Arial"/>
              </a:rPr>
              <a:t>Resources</a:t>
            </a:r>
            <a:r>
              <a:rPr sz="1100" dirty="0">
                <a:latin typeface="Arial MT"/>
                <a:cs typeface="Arial MT"/>
              </a:rPr>
              <a:t>.</a:t>
            </a:r>
            <a:r>
              <a:rPr sz="1100" spc="-25" dirty="0">
                <a:latin typeface="Arial MT"/>
                <a:cs typeface="Arial MT"/>
              </a:rPr>
              <a:t> </a:t>
            </a:r>
            <a:r>
              <a:rPr sz="1100" dirty="0">
                <a:latin typeface="Arial MT"/>
                <a:cs typeface="Arial MT"/>
              </a:rPr>
              <a:t>You</a:t>
            </a:r>
            <a:r>
              <a:rPr sz="1100" spc="-15" dirty="0">
                <a:latin typeface="Arial MT"/>
                <a:cs typeface="Arial MT"/>
              </a:rPr>
              <a:t> </a:t>
            </a:r>
            <a:r>
              <a:rPr sz="1100" dirty="0">
                <a:latin typeface="Arial MT"/>
                <a:cs typeface="Arial MT"/>
              </a:rPr>
              <a:t>can</a:t>
            </a:r>
            <a:r>
              <a:rPr sz="1100" spc="-15" dirty="0">
                <a:latin typeface="Arial MT"/>
                <a:cs typeface="Arial MT"/>
              </a:rPr>
              <a:t> </a:t>
            </a:r>
            <a:r>
              <a:rPr sz="1100" dirty="0">
                <a:latin typeface="Arial MT"/>
                <a:cs typeface="Arial MT"/>
              </a:rPr>
              <a:t>use</a:t>
            </a:r>
            <a:r>
              <a:rPr sz="1100" spc="5" dirty="0">
                <a:latin typeface="Arial MT"/>
                <a:cs typeface="Arial MT"/>
              </a:rPr>
              <a:t> </a:t>
            </a:r>
            <a:r>
              <a:rPr sz="1100" spc="-10" dirty="0">
                <a:latin typeface="Arial MT"/>
                <a:cs typeface="Arial MT"/>
              </a:rPr>
              <a:t>OpenNebula</a:t>
            </a:r>
            <a:r>
              <a:rPr sz="1100" dirty="0">
                <a:latin typeface="Arial MT"/>
                <a:cs typeface="Arial MT"/>
              </a:rPr>
              <a:t> for</a:t>
            </a:r>
            <a:r>
              <a:rPr sz="1100" spc="-5" dirty="0">
                <a:latin typeface="Arial MT"/>
                <a:cs typeface="Arial MT"/>
              </a:rPr>
              <a:t> </a:t>
            </a:r>
            <a:r>
              <a:rPr sz="1100" dirty="0">
                <a:latin typeface="Arial MT"/>
                <a:cs typeface="Arial MT"/>
              </a:rPr>
              <a:t>the</a:t>
            </a:r>
            <a:r>
              <a:rPr sz="1100" spc="-15" dirty="0">
                <a:latin typeface="Arial MT"/>
                <a:cs typeface="Arial MT"/>
              </a:rPr>
              <a:t> </a:t>
            </a:r>
            <a:r>
              <a:rPr sz="1100" spc="-10" dirty="0">
                <a:latin typeface="Arial MT"/>
                <a:cs typeface="Arial MT"/>
              </a:rPr>
              <a:t>management</a:t>
            </a:r>
            <a:r>
              <a:rPr sz="1100" spc="-20" dirty="0">
                <a:latin typeface="Arial MT"/>
                <a:cs typeface="Arial MT"/>
              </a:rPr>
              <a:t> </a:t>
            </a:r>
            <a:r>
              <a:rPr sz="1100" dirty="0">
                <a:latin typeface="Arial MT"/>
                <a:cs typeface="Arial MT"/>
              </a:rPr>
              <a:t>of</a:t>
            </a:r>
            <a:r>
              <a:rPr sz="1100" spc="-20" dirty="0">
                <a:latin typeface="Arial MT"/>
                <a:cs typeface="Arial MT"/>
              </a:rPr>
              <a:t> </a:t>
            </a:r>
            <a:r>
              <a:rPr sz="1100" dirty="0">
                <a:latin typeface="Arial MT"/>
                <a:cs typeface="Arial MT"/>
              </a:rPr>
              <a:t>the</a:t>
            </a:r>
            <a:r>
              <a:rPr sz="1100" spc="-15" dirty="0">
                <a:latin typeface="Arial MT"/>
                <a:cs typeface="Arial MT"/>
              </a:rPr>
              <a:t> </a:t>
            </a:r>
            <a:r>
              <a:rPr sz="1100" spc="-10" dirty="0">
                <a:latin typeface="Arial MT"/>
                <a:cs typeface="Arial MT"/>
              </a:rPr>
              <a:t>virtual</a:t>
            </a:r>
            <a:r>
              <a:rPr sz="1100" spc="-40" dirty="0">
                <a:latin typeface="Arial MT"/>
                <a:cs typeface="Arial MT"/>
              </a:rPr>
              <a:t> </a:t>
            </a:r>
            <a:r>
              <a:rPr sz="1100" dirty="0">
                <a:latin typeface="Arial MT"/>
                <a:cs typeface="Arial MT"/>
              </a:rPr>
              <a:t>worker</a:t>
            </a:r>
            <a:r>
              <a:rPr sz="1100" spc="-5" dirty="0">
                <a:latin typeface="Arial MT"/>
                <a:cs typeface="Arial MT"/>
              </a:rPr>
              <a:t> </a:t>
            </a:r>
            <a:r>
              <a:rPr sz="1100" dirty="0">
                <a:latin typeface="Arial MT"/>
                <a:cs typeface="Arial MT"/>
              </a:rPr>
              <a:t>nodes</a:t>
            </a:r>
            <a:r>
              <a:rPr sz="1100" spc="-30" dirty="0">
                <a:latin typeface="Arial MT"/>
                <a:cs typeface="Arial MT"/>
              </a:rPr>
              <a:t> </a:t>
            </a:r>
            <a:r>
              <a:rPr sz="1100" dirty="0">
                <a:latin typeface="Arial MT"/>
                <a:cs typeface="Arial MT"/>
              </a:rPr>
              <a:t>in</a:t>
            </a:r>
            <a:r>
              <a:rPr sz="1100" spc="-15" dirty="0">
                <a:latin typeface="Arial MT"/>
                <a:cs typeface="Arial MT"/>
              </a:rPr>
              <a:t> </a:t>
            </a:r>
            <a:r>
              <a:rPr sz="1100" dirty="0">
                <a:latin typeface="Arial MT"/>
                <a:cs typeface="Arial MT"/>
              </a:rPr>
              <a:t>your</a:t>
            </a:r>
            <a:r>
              <a:rPr sz="1100" spc="-5" dirty="0">
                <a:latin typeface="Arial MT"/>
                <a:cs typeface="Arial MT"/>
              </a:rPr>
              <a:t> </a:t>
            </a:r>
            <a:r>
              <a:rPr sz="1100" dirty="0">
                <a:latin typeface="Arial MT"/>
                <a:cs typeface="Arial MT"/>
              </a:rPr>
              <a:t>computer</a:t>
            </a:r>
            <a:r>
              <a:rPr sz="1100" spc="-90" dirty="0">
                <a:latin typeface="Arial MT"/>
                <a:cs typeface="Arial MT"/>
              </a:rPr>
              <a:t> </a:t>
            </a:r>
            <a:r>
              <a:rPr sz="1100" dirty="0">
                <a:latin typeface="Arial MT"/>
                <a:cs typeface="Arial MT"/>
              </a:rPr>
              <a:t>cluster</a:t>
            </a:r>
            <a:r>
              <a:rPr sz="1100" spc="-90" dirty="0">
                <a:latin typeface="Arial MT"/>
                <a:cs typeface="Arial MT"/>
              </a:rPr>
              <a:t> </a:t>
            </a:r>
            <a:r>
              <a:rPr sz="1100" dirty="0">
                <a:latin typeface="Arial MT"/>
                <a:cs typeface="Arial MT"/>
              </a:rPr>
              <a:t>and</a:t>
            </a:r>
            <a:r>
              <a:rPr sz="1100" spc="85" dirty="0">
                <a:latin typeface="Arial MT"/>
                <a:cs typeface="Arial MT"/>
              </a:rPr>
              <a:t> </a:t>
            </a:r>
            <a:r>
              <a:rPr sz="1100" b="1" spc="-20" dirty="0">
                <a:solidFill>
                  <a:srgbClr val="FF0000"/>
                </a:solidFill>
                <a:latin typeface="Arial"/>
                <a:cs typeface="Arial"/>
              </a:rPr>
              <a:t>keep</a:t>
            </a:r>
            <a:endParaRPr sz="1100">
              <a:latin typeface="Arial"/>
              <a:cs typeface="Arial"/>
            </a:endParaRPr>
          </a:p>
          <a:p>
            <a:pPr marL="388620">
              <a:lnSpc>
                <a:spcPts val="1180"/>
              </a:lnSpc>
            </a:pPr>
            <a:r>
              <a:rPr sz="1100" b="1" dirty="0">
                <a:solidFill>
                  <a:srgbClr val="FF0000"/>
                </a:solidFill>
                <a:latin typeface="Arial"/>
                <a:cs typeface="Arial"/>
              </a:rPr>
              <a:t>physical resources</a:t>
            </a:r>
            <a:r>
              <a:rPr sz="1100" b="1" spc="10" dirty="0">
                <a:solidFill>
                  <a:srgbClr val="FF0000"/>
                </a:solidFill>
                <a:latin typeface="Arial"/>
                <a:cs typeface="Arial"/>
              </a:rPr>
              <a:t> </a:t>
            </a:r>
            <a:r>
              <a:rPr sz="1100" b="1" dirty="0">
                <a:solidFill>
                  <a:srgbClr val="FF0000"/>
                </a:solidFill>
                <a:latin typeface="Arial"/>
                <a:cs typeface="Arial"/>
              </a:rPr>
              <a:t>for</a:t>
            </a:r>
            <a:r>
              <a:rPr sz="1100" b="1" spc="45" dirty="0">
                <a:solidFill>
                  <a:srgbClr val="FF0000"/>
                </a:solidFill>
                <a:latin typeface="Arial"/>
                <a:cs typeface="Arial"/>
              </a:rPr>
              <a:t> </a:t>
            </a:r>
            <a:r>
              <a:rPr sz="1100" b="1" spc="-10" dirty="0">
                <a:solidFill>
                  <a:srgbClr val="FF0000"/>
                </a:solidFill>
                <a:latin typeface="Arial"/>
                <a:cs typeface="Arial"/>
              </a:rPr>
              <a:t>HPC</a:t>
            </a:r>
            <a:r>
              <a:rPr sz="1100" b="1" spc="-15" dirty="0">
                <a:solidFill>
                  <a:srgbClr val="FF0000"/>
                </a:solidFill>
                <a:latin typeface="Arial"/>
                <a:cs typeface="Arial"/>
              </a:rPr>
              <a:t> </a:t>
            </a:r>
            <a:r>
              <a:rPr sz="1100" b="1" dirty="0">
                <a:solidFill>
                  <a:srgbClr val="FF0000"/>
                </a:solidFill>
                <a:latin typeface="Arial"/>
                <a:cs typeface="Arial"/>
              </a:rPr>
              <a:t>performance-</a:t>
            </a:r>
            <a:r>
              <a:rPr sz="1100" b="1" spc="-10" dirty="0">
                <a:solidFill>
                  <a:srgbClr val="FF0000"/>
                </a:solidFill>
                <a:latin typeface="Arial"/>
                <a:cs typeface="Arial"/>
              </a:rPr>
              <a:t>sensitive</a:t>
            </a:r>
            <a:r>
              <a:rPr sz="1100" b="1" spc="10" dirty="0">
                <a:solidFill>
                  <a:srgbClr val="FF0000"/>
                </a:solidFill>
                <a:latin typeface="Arial"/>
                <a:cs typeface="Arial"/>
              </a:rPr>
              <a:t> </a:t>
            </a:r>
            <a:r>
              <a:rPr sz="1100" b="1" dirty="0">
                <a:solidFill>
                  <a:srgbClr val="FF0000"/>
                </a:solidFill>
                <a:latin typeface="Arial"/>
                <a:cs typeface="Arial"/>
              </a:rPr>
              <a:t>applications</a:t>
            </a:r>
            <a:r>
              <a:rPr sz="1100" b="1" spc="50" dirty="0">
                <a:solidFill>
                  <a:srgbClr val="FF0000"/>
                </a:solidFill>
                <a:latin typeface="Arial"/>
                <a:cs typeface="Arial"/>
              </a:rPr>
              <a:t> </a:t>
            </a:r>
            <a:r>
              <a:rPr sz="1100" dirty="0">
                <a:latin typeface="Arial MT"/>
                <a:cs typeface="Arial MT"/>
              </a:rPr>
              <a:t>that</a:t>
            </a:r>
            <a:r>
              <a:rPr sz="1100" spc="-100" dirty="0">
                <a:latin typeface="Arial MT"/>
                <a:cs typeface="Arial MT"/>
              </a:rPr>
              <a:t> </a:t>
            </a:r>
            <a:r>
              <a:rPr sz="1100" dirty="0">
                <a:latin typeface="Arial MT"/>
                <a:cs typeface="Arial MT"/>
              </a:rPr>
              <a:t>require</a:t>
            </a:r>
            <a:r>
              <a:rPr sz="1100" spc="10" dirty="0">
                <a:latin typeface="Arial MT"/>
                <a:cs typeface="Arial MT"/>
              </a:rPr>
              <a:t> </a:t>
            </a:r>
            <a:r>
              <a:rPr sz="1100" dirty="0">
                <a:latin typeface="Arial MT"/>
                <a:cs typeface="Arial MT"/>
              </a:rPr>
              <a:t>high-</a:t>
            </a:r>
            <a:r>
              <a:rPr sz="1100" spc="-10" dirty="0">
                <a:latin typeface="Arial MT"/>
                <a:cs typeface="Arial MT"/>
              </a:rPr>
              <a:t>bandwidth,</a:t>
            </a:r>
            <a:r>
              <a:rPr sz="1100" spc="5" dirty="0">
                <a:latin typeface="Arial MT"/>
                <a:cs typeface="Arial MT"/>
              </a:rPr>
              <a:t> </a:t>
            </a:r>
            <a:r>
              <a:rPr sz="1100" spc="-10" dirty="0">
                <a:latin typeface="Arial MT"/>
                <a:cs typeface="Arial MT"/>
              </a:rPr>
              <a:t>low-</a:t>
            </a:r>
            <a:r>
              <a:rPr sz="1100" dirty="0">
                <a:latin typeface="Arial MT"/>
                <a:cs typeface="Arial MT"/>
              </a:rPr>
              <a:t>latency</a:t>
            </a:r>
            <a:r>
              <a:rPr sz="1100" spc="-110" dirty="0">
                <a:latin typeface="Arial MT"/>
                <a:cs typeface="Arial MT"/>
              </a:rPr>
              <a:t> </a:t>
            </a:r>
            <a:r>
              <a:rPr sz="1100" dirty="0">
                <a:latin typeface="Arial MT"/>
                <a:cs typeface="Arial MT"/>
              </a:rPr>
              <a:t>interconnection</a:t>
            </a:r>
            <a:r>
              <a:rPr sz="1100" spc="-90" dirty="0">
                <a:latin typeface="Arial MT"/>
                <a:cs typeface="Arial MT"/>
              </a:rPr>
              <a:t> </a:t>
            </a:r>
            <a:r>
              <a:rPr sz="1100" spc="-10" dirty="0">
                <a:latin typeface="Arial MT"/>
                <a:cs typeface="Arial MT"/>
              </a:rPr>
              <a:t>networks.</a:t>
            </a:r>
            <a:endParaRPr sz="1100">
              <a:latin typeface="Arial MT"/>
              <a:cs typeface="Arial MT"/>
            </a:endParaRPr>
          </a:p>
          <a:p>
            <a:pPr marL="388620" indent="-375920">
              <a:lnSpc>
                <a:spcPts val="1180"/>
              </a:lnSpc>
              <a:spcBef>
                <a:spcPts val="760"/>
              </a:spcBef>
              <a:buSzPct val="218181"/>
              <a:buFont typeface="Arial MT"/>
              <a:buChar char="•"/>
              <a:tabLst>
                <a:tab pos="388620" algn="l"/>
              </a:tabLst>
            </a:pPr>
            <a:r>
              <a:rPr sz="1100" b="1" dirty="0">
                <a:latin typeface="Arial"/>
                <a:cs typeface="Arial"/>
              </a:rPr>
              <a:t>Management</a:t>
            </a:r>
            <a:r>
              <a:rPr sz="1100" b="1" spc="-90" dirty="0">
                <a:latin typeface="Arial"/>
                <a:cs typeface="Arial"/>
              </a:rPr>
              <a:t> </a:t>
            </a:r>
            <a:r>
              <a:rPr sz="1100" b="1" dirty="0">
                <a:latin typeface="Arial"/>
                <a:cs typeface="Arial"/>
              </a:rPr>
              <a:t>of</a:t>
            </a:r>
            <a:r>
              <a:rPr sz="1100" b="1" spc="5" dirty="0">
                <a:latin typeface="Arial"/>
                <a:cs typeface="Arial"/>
              </a:rPr>
              <a:t> </a:t>
            </a:r>
            <a:r>
              <a:rPr sz="1100" b="1" dirty="0">
                <a:latin typeface="Arial"/>
                <a:cs typeface="Arial"/>
              </a:rPr>
              <a:t>Several</a:t>
            </a:r>
            <a:r>
              <a:rPr sz="1100" b="1" spc="-110" dirty="0">
                <a:latin typeface="Arial"/>
                <a:cs typeface="Arial"/>
              </a:rPr>
              <a:t> </a:t>
            </a:r>
            <a:r>
              <a:rPr sz="1100" b="1" dirty="0">
                <a:latin typeface="Arial"/>
                <a:cs typeface="Arial"/>
              </a:rPr>
              <a:t>Physical</a:t>
            </a:r>
            <a:r>
              <a:rPr sz="1100" b="1" spc="-15" dirty="0">
                <a:latin typeface="Arial"/>
                <a:cs typeface="Arial"/>
              </a:rPr>
              <a:t> </a:t>
            </a:r>
            <a:r>
              <a:rPr sz="1100" b="1" dirty="0">
                <a:latin typeface="Arial"/>
                <a:cs typeface="Arial"/>
              </a:rPr>
              <a:t>Clusters</a:t>
            </a:r>
            <a:r>
              <a:rPr sz="1100" b="1" spc="-5" dirty="0">
                <a:latin typeface="Arial"/>
                <a:cs typeface="Arial"/>
              </a:rPr>
              <a:t> </a:t>
            </a:r>
            <a:r>
              <a:rPr sz="1100" b="1" dirty="0">
                <a:latin typeface="Arial"/>
                <a:cs typeface="Arial"/>
              </a:rPr>
              <a:t>with</a:t>
            </a:r>
            <a:r>
              <a:rPr sz="1100" b="1" spc="20" dirty="0">
                <a:latin typeface="Arial"/>
                <a:cs typeface="Arial"/>
              </a:rPr>
              <a:t> </a:t>
            </a:r>
            <a:r>
              <a:rPr sz="1100" b="1" dirty="0">
                <a:latin typeface="Arial"/>
                <a:cs typeface="Arial"/>
              </a:rPr>
              <a:t>Different</a:t>
            </a:r>
            <a:r>
              <a:rPr sz="1100" b="1" spc="5" dirty="0">
                <a:latin typeface="Arial"/>
                <a:cs typeface="Arial"/>
              </a:rPr>
              <a:t> </a:t>
            </a:r>
            <a:r>
              <a:rPr sz="1100" b="1" dirty="0">
                <a:latin typeface="Arial"/>
                <a:cs typeface="Arial"/>
              </a:rPr>
              <a:t>Configurations.</a:t>
            </a:r>
            <a:r>
              <a:rPr sz="1100" b="1" spc="-60" dirty="0">
                <a:latin typeface="Arial"/>
                <a:cs typeface="Arial"/>
              </a:rPr>
              <a:t> </a:t>
            </a:r>
            <a:r>
              <a:rPr sz="1100" dirty="0">
                <a:latin typeface="Arial MT"/>
                <a:cs typeface="Arial MT"/>
              </a:rPr>
              <a:t>The</a:t>
            </a:r>
            <a:r>
              <a:rPr sz="1100" spc="-5" dirty="0">
                <a:latin typeface="Arial MT"/>
                <a:cs typeface="Arial MT"/>
              </a:rPr>
              <a:t> </a:t>
            </a:r>
            <a:r>
              <a:rPr sz="1100" dirty="0">
                <a:latin typeface="Arial MT"/>
                <a:cs typeface="Arial MT"/>
              </a:rPr>
              <a:t>multiple-</a:t>
            </a:r>
            <a:r>
              <a:rPr sz="1100" spc="-10" dirty="0">
                <a:latin typeface="Arial MT"/>
                <a:cs typeface="Arial MT"/>
              </a:rPr>
              <a:t>zone</a:t>
            </a:r>
            <a:r>
              <a:rPr sz="1100" spc="-100" dirty="0">
                <a:latin typeface="Arial MT"/>
                <a:cs typeface="Arial MT"/>
              </a:rPr>
              <a:t> </a:t>
            </a:r>
            <a:r>
              <a:rPr sz="1100" dirty="0">
                <a:latin typeface="Arial MT"/>
                <a:cs typeface="Arial MT"/>
              </a:rPr>
              <a:t>functionality</a:t>
            </a:r>
            <a:r>
              <a:rPr sz="1100" spc="-25" dirty="0">
                <a:latin typeface="Arial MT"/>
                <a:cs typeface="Arial MT"/>
              </a:rPr>
              <a:t> </a:t>
            </a:r>
            <a:r>
              <a:rPr sz="1100" dirty="0">
                <a:latin typeface="Arial MT"/>
                <a:cs typeface="Arial MT"/>
              </a:rPr>
              <a:t>enables</a:t>
            </a:r>
            <a:r>
              <a:rPr sz="1100" spc="-25" dirty="0">
                <a:latin typeface="Arial MT"/>
                <a:cs typeface="Arial MT"/>
              </a:rPr>
              <a:t> </a:t>
            </a:r>
            <a:r>
              <a:rPr sz="1100" dirty="0">
                <a:latin typeface="Arial MT"/>
                <a:cs typeface="Arial MT"/>
              </a:rPr>
              <a:t>the</a:t>
            </a:r>
            <a:r>
              <a:rPr sz="1100" spc="-10" dirty="0">
                <a:latin typeface="Arial MT"/>
                <a:cs typeface="Arial MT"/>
              </a:rPr>
              <a:t> </a:t>
            </a:r>
            <a:r>
              <a:rPr sz="1100" dirty="0">
                <a:latin typeface="Arial MT"/>
                <a:cs typeface="Arial MT"/>
              </a:rPr>
              <a:t>management</a:t>
            </a:r>
            <a:r>
              <a:rPr sz="1100" spc="-15" dirty="0">
                <a:latin typeface="Arial MT"/>
                <a:cs typeface="Arial MT"/>
              </a:rPr>
              <a:t> </a:t>
            </a:r>
            <a:r>
              <a:rPr sz="1100" dirty="0">
                <a:latin typeface="Arial MT"/>
                <a:cs typeface="Arial MT"/>
              </a:rPr>
              <a:t>of</a:t>
            </a:r>
            <a:r>
              <a:rPr sz="1100" spc="-15" dirty="0">
                <a:latin typeface="Arial MT"/>
                <a:cs typeface="Arial MT"/>
              </a:rPr>
              <a:t> </a:t>
            </a:r>
            <a:r>
              <a:rPr sz="1100" dirty="0">
                <a:latin typeface="Arial MT"/>
                <a:cs typeface="Arial MT"/>
              </a:rPr>
              <a:t>multiple</a:t>
            </a:r>
            <a:r>
              <a:rPr sz="1100" spc="-5" dirty="0">
                <a:latin typeface="Arial MT"/>
                <a:cs typeface="Arial MT"/>
              </a:rPr>
              <a:t> </a:t>
            </a:r>
            <a:r>
              <a:rPr sz="1100" spc="-10" dirty="0">
                <a:latin typeface="Arial MT"/>
                <a:cs typeface="Arial MT"/>
              </a:rPr>
              <a:t>physical</a:t>
            </a:r>
            <a:r>
              <a:rPr sz="1100" spc="-40" dirty="0">
                <a:latin typeface="Arial MT"/>
                <a:cs typeface="Arial MT"/>
              </a:rPr>
              <a:t> </a:t>
            </a:r>
            <a:r>
              <a:rPr sz="1100" spc="-10" dirty="0">
                <a:latin typeface="Arial MT"/>
                <a:cs typeface="Arial MT"/>
              </a:rPr>
              <a:t>clusters</a:t>
            </a:r>
            <a:endParaRPr sz="1100">
              <a:latin typeface="Arial MT"/>
              <a:cs typeface="Arial MT"/>
            </a:endParaRPr>
          </a:p>
          <a:p>
            <a:pPr marL="388620">
              <a:lnSpc>
                <a:spcPts val="1180"/>
              </a:lnSpc>
            </a:pPr>
            <a:r>
              <a:rPr sz="1100" dirty="0">
                <a:latin typeface="Arial MT"/>
                <a:cs typeface="Arial MT"/>
              </a:rPr>
              <a:t>with</a:t>
            </a:r>
            <a:r>
              <a:rPr sz="1100" spc="75" dirty="0">
                <a:latin typeface="Arial MT"/>
                <a:cs typeface="Arial MT"/>
              </a:rPr>
              <a:t> </a:t>
            </a:r>
            <a:r>
              <a:rPr sz="1100" dirty="0">
                <a:latin typeface="Arial MT"/>
                <a:cs typeface="Arial MT"/>
              </a:rPr>
              <a:t>specific</a:t>
            </a:r>
            <a:r>
              <a:rPr sz="1100" spc="-35" dirty="0">
                <a:latin typeface="Arial MT"/>
                <a:cs typeface="Arial MT"/>
              </a:rPr>
              <a:t> </a:t>
            </a:r>
            <a:r>
              <a:rPr sz="1100" dirty="0">
                <a:latin typeface="Arial MT"/>
                <a:cs typeface="Arial MT"/>
              </a:rPr>
              <a:t>architecture</a:t>
            </a:r>
            <a:r>
              <a:rPr sz="1100" spc="-15" dirty="0">
                <a:latin typeface="Arial MT"/>
                <a:cs typeface="Arial MT"/>
              </a:rPr>
              <a:t> </a:t>
            </a:r>
            <a:r>
              <a:rPr sz="1100" dirty="0">
                <a:latin typeface="Arial MT"/>
                <a:cs typeface="Arial MT"/>
              </a:rPr>
              <a:t>and</a:t>
            </a:r>
            <a:r>
              <a:rPr sz="1100" spc="-105" dirty="0">
                <a:latin typeface="Arial MT"/>
                <a:cs typeface="Arial MT"/>
              </a:rPr>
              <a:t> </a:t>
            </a:r>
            <a:r>
              <a:rPr sz="1100" spc="-10" dirty="0">
                <a:latin typeface="Arial MT"/>
                <a:cs typeface="Arial MT"/>
              </a:rPr>
              <a:t>software/hardware</a:t>
            </a:r>
            <a:r>
              <a:rPr sz="1100" spc="-20" dirty="0">
                <a:latin typeface="Arial MT"/>
                <a:cs typeface="Arial MT"/>
              </a:rPr>
              <a:t> </a:t>
            </a:r>
            <a:r>
              <a:rPr sz="1100" dirty="0">
                <a:latin typeface="Arial MT"/>
                <a:cs typeface="Arial MT"/>
              </a:rPr>
              <a:t>execution</a:t>
            </a:r>
            <a:r>
              <a:rPr sz="1100" spc="-15" dirty="0">
                <a:latin typeface="Arial MT"/>
                <a:cs typeface="Arial MT"/>
              </a:rPr>
              <a:t> </a:t>
            </a:r>
            <a:r>
              <a:rPr sz="1100" spc="-10" dirty="0">
                <a:latin typeface="Arial MT"/>
                <a:cs typeface="Arial MT"/>
              </a:rPr>
              <a:t>environments</a:t>
            </a:r>
            <a:r>
              <a:rPr sz="1100" spc="-35" dirty="0">
                <a:latin typeface="Arial MT"/>
                <a:cs typeface="Arial MT"/>
              </a:rPr>
              <a:t> </a:t>
            </a:r>
            <a:r>
              <a:rPr sz="1100" dirty="0">
                <a:latin typeface="Arial MT"/>
                <a:cs typeface="Arial MT"/>
              </a:rPr>
              <a:t>to</a:t>
            </a:r>
            <a:r>
              <a:rPr sz="1100" spc="-15" dirty="0">
                <a:latin typeface="Arial MT"/>
                <a:cs typeface="Arial MT"/>
              </a:rPr>
              <a:t> </a:t>
            </a:r>
            <a:r>
              <a:rPr sz="1100" dirty="0">
                <a:latin typeface="Arial MT"/>
                <a:cs typeface="Arial MT"/>
              </a:rPr>
              <a:t>fulfill</a:t>
            </a:r>
            <a:r>
              <a:rPr sz="1100" spc="-40" dirty="0">
                <a:latin typeface="Arial MT"/>
                <a:cs typeface="Arial MT"/>
              </a:rPr>
              <a:t> </a:t>
            </a:r>
            <a:r>
              <a:rPr sz="1100" dirty="0">
                <a:latin typeface="Arial MT"/>
                <a:cs typeface="Arial MT"/>
              </a:rPr>
              <a:t>the</a:t>
            </a:r>
            <a:r>
              <a:rPr sz="1100" spc="-15" dirty="0">
                <a:latin typeface="Arial MT"/>
                <a:cs typeface="Arial MT"/>
              </a:rPr>
              <a:t> </a:t>
            </a:r>
            <a:r>
              <a:rPr sz="1100" dirty="0">
                <a:latin typeface="Arial MT"/>
                <a:cs typeface="Arial MT"/>
              </a:rPr>
              <a:t>needs</a:t>
            </a:r>
            <a:r>
              <a:rPr sz="1100" spc="-35" dirty="0">
                <a:latin typeface="Arial MT"/>
                <a:cs typeface="Arial MT"/>
              </a:rPr>
              <a:t> </a:t>
            </a:r>
            <a:r>
              <a:rPr sz="1100" dirty="0">
                <a:latin typeface="Arial MT"/>
                <a:cs typeface="Arial MT"/>
              </a:rPr>
              <a:t>from</a:t>
            </a:r>
            <a:r>
              <a:rPr sz="1100" spc="-90" dirty="0">
                <a:latin typeface="Arial MT"/>
                <a:cs typeface="Arial MT"/>
              </a:rPr>
              <a:t> </a:t>
            </a:r>
            <a:r>
              <a:rPr sz="1100" dirty="0">
                <a:latin typeface="Arial MT"/>
                <a:cs typeface="Arial MT"/>
              </a:rPr>
              <a:t>different</a:t>
            </a:r>
            <a:r>
              <a:rPr sz="1100" spc="-25" dirty="0">
                <a:latin typeface="Arial MT"/>
                <a:cs typeface="Arial MT"/>
              </a:rPr>
              <a:t> </a:t>
            </a:r>
            <a:r>
              <a:rPr sz="1100" dirty="0">
                <a:latin typeface="Arial MT"/>
                <a:cs typeface="Arial MT"/>
              </a:rPr>
              <a:t>workload</a:t>
            </a:r>
            <a:r>
              <a:rPr sz="1100" spc="-15" dirty="0">
                <a:latin typeface="Arial MT"/>
                <a:cs typeface="Arial MT"/>
              </a:rPr>
              <a:t> </a:t>
            </a:r>
            <a:r>
              <a:rPr sz="1100" spc="-10" dirty="0">
                <a:latin typeface="Arial MT"/>
                <a:cs typeface="Arial MT"/>
              </a:rPr>
              <a:t>profiles.</a:t>
            </a:r>
            <a:endParaRPr sz="1100">
              <a:latin typeface="Arial MT"/>
              <a:cs typeface="Arial MT"/>
            </a:endParaRPr>
          </a:p>
          <a:p>
            <a:pPr marL="388620" indent="-375920">
              <a:lnSpc>
                <a:spcPts val="1220"/>
              </a:lnSpc>
              <a:spcBef>
                <a:spcPts val="685"/>
              </a:spcBef>
              <a:buSzPct val="218181"/>
              <a:buFont typeface="Arial MT"/>
              <a:buChar char="•"/>
              <a:tabLst>
                <a:tab pos="388620" algn="l"/>
              </a:tabLst>
            </a:pPr>
            <a:r>
              <a:rPr sz="1100" b="1" dirty="0">
                <a:latin typeface="Arial"/>
                <a:cs typeface="Arial"/>
              </a:rPr>
              <a:t>Support</a:t>
            </a:r>
            <a:r>
              <a:rPr sz="1100" b="1" spc="15" dirty="0">
                <a:latin typeface="Arial"/>
                <a:cs typeface="Arial"/>
              </a:rPr>
              <a:t> </a:t>
            </a:r>
            <a:r>
              <a:rPr sz="1100" b="1" dirty="0">
                <a:latin typeface="Arial"/>
                <a:cs typeface="Arial"/>
              </a:rPr>
              <a:t>for</a:t>
            </a:r>
            <a:r>
              <a:rPr sz="1100" b="1" spc="-60" dirty="0">
                <a:latin typeface="Arial"/>
                <a:cs typeface="Arial"/>
              </a:rPr>
              <a:t> </a:t>
            </a:r>
            <a:r>
              <a:rPr sz="1100" b="1" dirty="0">
                <a:latin typeface="Arial"/>
                <a:cs typeface="Arial"/>
              </a:rPr>
              <a:t>Several</a:t>
            </a:r>
            <a:r>
              <a:rPr sz="1100" b="1" spc="-100" dirty="0">
                <a:latin typeface="Arial"/>
                <a:cs typeface="Arial"/>
              </a:rPr>
              <a:t> </a:t>
            </a:r>
            <a:r>
              <a:rPr sz="1100" b="1" dirty="0">
                <a:latin typeface="Arial"/>
                <a:cs typeface="Arial"/>
              </a:rPr>
              <a:t>VOs</a:t>
            </a:r>
            <a:r>
              <a:rPr sz="1100" dirty="0">
                <a:latin typeface="Arial MT"/>
                <a:cs typeface="Arial MT"/>
              </a:rPr>
              <a:t>.</a:t>
            </a:r>
            <a:r>
              <a:rPr sz="1100" spc="-5" dirty="0">
                <a:latin typeface="Arial MT"/>
                <a:cs typeface="Arial MT"/>
              </a:rPr>
              <a:t> </a:t>
            </a:r>
            <a:r>
              <a:rPr sz="1100" dirty="0">
                <a:latin typeface="Arial MT"/>
                <a:cs typeface="Arial MT"/>
              </a:rPr>
              <a:t>The</a:t>
            </a:r>
            <a:r>
              <a:rPr sz="1100" spc="5" dirty="0">
                <a:latin typeface="Arial MT"/>
                <a:cs typeface="Arial MT"/>
              </a:rPr>
              <a:t> </a:t>
            </a:r>
            <a:r>
              <a:rPr sz="1100" dirty="0">
                <a:latin typeface="Arial MT"/>
                <a:cs typeface="Arial MT"/>
              </a:rPr>
              <a:t>new</a:t>
            </a:r>
            <a:r>
              <a:rPr sz="1100" spc="-120" dirty="0">
                <a:latin typeface="Arial MT"/>
                <a:cs typeface="Arial MT"/>
              </a:rPr>
              <a:t> </a:t>
            </a:r>
            <a:r>
              <a:rPr sz="1100" dirty="0">
                <a:latin typeface="Arial MT"/>
                <a:cs typeface="Arial MT"/>
              </a:rPr>
              <a:t>functionality</a:t>
            </a:r>
            <a:r>
              <a:rPr sz="1100" spc="-114" dirty="0">
                <a:latin typeface="Arial MT"/>
                <a:cs typeface="Arial MT"/>
              </a:rPr>
              <a:t> </a:t>
            </a:r>
            <a:r>
              <a:rPr sz="1100" dirty="0">
                <a:latin typeface="Arial MT"/>
                <a:cs typeface="Arial MT"/>
              </a:rPr>
              <a:t>to</a:t>
            </a:r>
            <a:r>
              <a:rPr sz="1100" spc="5" dirty="0">
                <a:latin typeface="Arial MT"/>
                <a:cs typeface="Arial MT"/>
              </a:rPr>
              <a:t> </a:t>
            </a:r>
            <a:r>
              <a:rPr sz="1100" dirty="0">
                <a:latin typeface="Arial MT"/>
                <a:cs typeface="Arial MT"/>
              </a:rPr>
              <a:t>on-</a:t>
            </a:r>
            <a:r>
              <a:rPr sz="1100" spc="-10" dirty="0">
                <a:latin typeface="Arial MT"/>
                <a:cs typeface="Arial MT"/>
              </a:rPr>
              <a:t>demand</a:t>
            </a:r>
            <a:r>
              <a:rPr sz="1100" dirty="0">
                <a:latin typeface="Arial MT"/>
                <a:cs typeface="Arial MT"/>
              </a:rPr>
              <a:t> provision</a:t>
            </a:r>
            <a:r>
              <a:rPr sz="1100" spc="5" dirty="0">
                <a:latin typeface="Arial MT"/>
                <a:cs typeface="Arial MT"/>
              </a:rPr>
              <a:t> </a:t>
            </a:r>
            <a:r>
              <a:rPr sz="1100" dirty="0">
                <a:latin typeface="Arial MT"/>
                <a:cs typeface="Arial MT"/>
              </a:rPr>
              <a:t>of Virtual</a:t>
            </a:r>
            <a:r>
              <a:rPr sz="1100" spc="-30" dirty="0">
                <a:latin typeface="Arial MT"/>
                <a:cs typeface="Arial MT"/>
              </a:rPr>
              <a:t> </a:t>
            </a:r>
            <a:r>
              <a:rPr sz="1100" dirty="0">
                <a:latin typeface="Arial MT"/>
                <a:cs typeface="Arial MT"/>
              </a:rPr>
              <a:t>Data</a:t>
            </a:r>
            <a:r>
              <a:rPr sz="1100" spc="5" dirty="0">
                <a:latin typeface="Arial MT"/>
                <a:cs typeface="Arial MT"/>
              </a:rPr>
              <a:t> </a:t>
            </a:r>
            <a:r>
              <a:rPr sz="1100" dirty="0">
                <a:latin typeface="Arial MT"/>
                <a:cs typeface="Arial MT"/>
              </a:rPr>
              <a:t>Centers</a:t>
            </a:r>
            <a:r>
              <a:rPr sz="1100" spc="-114" dirty="0">
                <a:latin typeface="Arial MT"/>
                <a:cs typeface="Arial MT"/>
              </a:rPr>
              <a:t> </a:t>
            </a:r>
            <a:r>
              <a:rPr sz="1100" dirty="0">
                <a:latin typeface="Arial MT"/>
                <a:cs typeface="Arial MT"/>
              </a:rPr>
              <a:t>can</a:t>
            </a:r>
            <a:r>
              <a:rPr sz="1100" spc="5" dirty="0">
                <a:latin typeface="Arial MT"/>
                <a:cs typeface="Arial MT"/>
              </a:rPr>
              <a:t> </a:t>
            </a:r>
            <a:r>
              <a:rPr sz="1100" dirty="0">
                <a:latin typeface="Arial MT"/>
                <a:cs typeface="Arial MT"/>
              </a:rPr>
              <a:t>be</a:t>
            </a:r>
            <a:r>
              <a:rPr sz="1100" spc="5" dirty="0">
                <a:latin typeface="Arial MT"/>
                <a:cs typeface="Arial MT"/>
              </a:rPr>
              <a:t> </a:t>
            </a:r>
            <a:r>
              <a:rPr sz="1100" dirty="0">
                <a:latin typeface="Arial MT"/>
                <a:cs typeface="Arial MT"/>
              </a:rPr>
              <a:t>used to</a:t>
            </a:r>
            <a:r>
              <a:rPr sz="1100" spc="5" dirty="0">
                <a:latin typeface="Arial MT"/>
                <a:cs typeface="Arial MT"/>
              </a:rPr>
              <a:t> </a:t>
            </a:r>
            <a:r>
              <a:rPr sz="1100" dirty="0">
                <a:latin typeface="Arial MT"/>
                <a:cs typeface="Arial MT"/>
              </a:rPr>
              <a:t>provide</a:t>
            </a:r>
            <a:r>
              <a:rPr sz="1100" spc="5" dirty="0">
                <a:latin typeface="Arial MT"/>
                <a:cs typeface="Arial MT"/>
              </a:rPr>
              <a:t> </a:t>
            </a:r>
            <a:r>
              <a:rPr sz="1100" dirty="0">
                <a:latin typeface="Arial MT"/>
                <a:cs typeface="Arial MT"/>
              </a:rPr>
              <a:t>different</a:t>
            </a:r>
            <a:r>
              <a:rPr sz="1100" spc="-105" dirty="0">
                <a:latin typeface="Arial MT"/>
                <a:cs typeface="Arial MT"/>
              </a:rPr>
              <a:t> </a:t>
            </a:r>
            <a:r>
              <a:rPr sz="1100" dirty="0">
                <a:latin typeface="Arial MT"/>
                <a:cs typeface="Arial MT"/>
              </a:rPr>
              <a:t>VOs</a:t>
            </a:r>
            <a:r>
              <a:rPr sz="1100" spc="-15" dirty="0">
                <a:latin typeface="Arial MT"/>
                <a:cs typeface="Arial MT"/>
              </a:rPr>
              <a:t> </a:t>
            </a:r>
            <a:r>
              <a:rPr sz="1100" spc="-20" dirty="0">
                <a:latin typeface="Arial MT"/>
                <a:cs typeface="Arial MT"/>
              </a:rPr>
              <a:t>with</a:t>
            </a:r>
            <a:r>
              <a:rPr sz="1100" spc="5" dirty="0">
                <a:latin typeface="Arial MT"/>
                <a:cs typeface="Arial MT"/>
              </a:rPr>
              <a:t> </a:t>
            </a:r>
            <a:r>
              <a:rPr sz="1100" dirty="0">
                <a:latin typeface="Arial MT"/>
                <a:cs typeface="Arial MT"/>
              </a:rPr>
              <a:t>isolated</a:t>
            </a:r>
            <a:r>
              <a:rPr sz="1100" spc="5" dirty="0">
                <a:latin typeface="Arial MT"/>
                <a:cs typeface="Arial MT"/>
              </a:rPr>
              <a:t> </a:t>
            </a:r>
            <a:r>
              <a:rPr sz="1100" dirty="0">
                <a:latin typeface="Arial MT"/>
                <a:cs typeface="Arial MT"/>
              </a:rPr>
              <a:t>compar</a:t>
            </a:r>
            <a:r>
              <a:rPr sz="1100" spc="-145" dirty="0">
                <a:latin typeface="Arial MT"/>
                <a:cs typeface="Arial MT"/>
              </a:rPr>
              <a:t> </a:t>
            </a:r>
            <a:r>
              <a:rPr sz="1100" dirty="0">
                <a:latin typeface="Arial MT"/>
                <a:cs typeface="Arial MT"/>
              </a:rPr>
              <a:t>tments</a:t>
            </a:r>
            <a:r>
              <a:rPr sz="1100" spc="-15" dirty="0">
                <a:latin typeface="Arial MT"/>
                <a:cs typeface="Arial MT"/>
              </a:rPr>
              <a:t> </a:t>
            </a:r>
            <a:r>
              <a:rPr sz="1100" spc="-25" dirty="0">
                <a:latin typeface="Arial MT"/>
                <a:cs typeface="Arial MT"/>
              </a:rPr>
              <a:t>of</a:t>
            </a:r>
            <a:endParaRPr sz="1100">
              <a:latin typeface="Arial MT"/>
              <a:cs typeface="Arial MT"/>
            </a:endParaRPr>
          </a:p>
          <a:p>
            <a:pPr marL="388620">
              <a:lnSpc>
                <a:spcPts val="1220"/>
              </a:lnSpc>
            </a:pPr>
            <a:r>
              <a:rPr sz="1100" dirty="0">
                <a:latin typeface="Arial MT"/>
                <a:cs typeface="Arial MT"/>
              </a:rPr>
              <a:t>the</a:t>
            </a:r>
            <a:r>
              <a:rPr sz="1100" spc="-25" dirty="0">
                <a:latin typeface="Arial MT"/>
                <a:cs typeface="Arial MT"/>
              </a:rPr>
              <a:t> </a:t>
            </a:r>
            <a:r>
              <a:rPr sz="1100" dirty="0">
                <a:latin typeface="Arial MT"/>
                <a:cs typeface="Arial MT"/>
              </a:rPr>
              <a:t>cloud</a:t>
            </a:r>
            <a:r>
              <a:rPr sz="1100" spc="-25" dirty="0">
                <a:latin typeface="Arial MT"/>
                <a:cs typeface="Arial MT"/>
              </a:rPr>
              <a:t> </a:t>
            </a:r>
            <a:r>
              <a:rPr sz="1100" spc="-10" dirty="0">
                <a:latin typeface="Arial MT"/>
                <a:cs typeface="Arial MT"/>
              </a:rPr>
              <a:t>infrastructure.</a:t>
            </a:r>
            <a:endParaRPr sz="1100">
              <a:latin typeface="Arial MT"/>
              <a:cs typeface="Arial MT"/>
            </a:endParaRPr>
          </a:p>
          <a:p>
            <a:pPr marL="388620" marR="196850" indent="-376555">
              <a:lnSpc>
                <a:spcPct val="82000"/>
              </a:lnSpc>
              <a:spcBef>
                <a:spcPts val="919"/>
              </a:spcBef>
              <a:buSzPct val="218181"/>
              <a:buFont typeface="Arial MT"/>
              <a:buChar char="•"/>
              <a:tabLst>
                <a:tab pos="388620" algn="l"/>
              </a:tabLst>
            </a:pPr>
            <a:r>
              <a:rPr sz="1100" b="1" dirty="0">
                <a:latin typeface="Arial"/>
                <a:cs typeface="Arial"/>
              </a:rPr>
              <a:t>Support</a:t>
            </a:r>
            <a:r>
              <a:rPr sz="1100" b="1" spc="25" dirty="0">
                <a:latin typeface="Arial"/>
                <a:cs typeface="Arial"/>
              </a:rPr>
              <a:t> </a:t>
            </a:r>
            <a:r>
              <a:rPr sz="1100" b="1" dirty="0">
                <a:latin typeface="Arial"/>
                <a:cs typeface="Arial"/>
              </a:rPr>
              <a:t>for</a:t>
            </a:r>
            <a:r>
              <a:rPr sz="1100" b="1" spc="-45" dirty="0">
                <a:latin typeface="Arial"/>
                <a:cs typeface="Arial"/>
              </a:rPr>
              <a:t> </a:t>
            </a:r>
            <a:r>
              <a:rPr sz="1100" b="1" spc="-10" dirty="0">
                <a:latin typeface="Arial"/>
                <a:cs typeface="Arial"/>
              </a:rPr>
              <a:t>Heterogeneous</a:t>
            </a:r>
            <a:r>
              <a:rPr sz="1100" b="1" spc="15" dirty="0">
                <a:latin typeface="Arial"/>
                <a:cs typeface="Arial"/>
              </a:rPr>
              <a:t> </a:t>
            </a:r>
            <a:r>
              <a:rPr sz="1100" b="1" spc="-10" dirty="0">
                <a:latin typeface="Arial"/>
                <a:cs typeface="Arial"/>
              </a:rPr>
              <a:t>Execution</a:t>
            </a:r>
            <a:r>
              <a:rPr sz="1100" b="1" spc="-60" dirty="0">
                <a:latin typeface="Arial"/>
                <a:cs typeface="Arial"/>
              </a:rPr>
              <a:t> </a:t>
            </a:r>
            <a:r>
              <a:rPr sz="1100" b="1" dirty="0">
                <a:latin typeface="Arial"/>
                <a:cs typeface="Arial"/>
              </a:rPr>
              <a:t>Environments</a:t>
            </a:r>
            <a:r>
              <a:rPr sz="1100" dirty="0">
                <a:latin typeface="Arial MT"/>
                <a:cs typeface="Arial MT"/>
              </a:rPr>
              <a:t>.</a:t>
            </a:r>
            <a:r>
              <a:rPr sz="1100" spc="5" dirty="0">
                <a:latin typeface="Arial MT"/>
                <a:cs typeface="Arial MT"/>
              </a:rPr>
              <a:t> </a:t>
            </a:r>
            <a:r>
              <a:rPr sz="1100" dirty="0">
                <a:latin typeface="Arial MT"/>
                <a:cs typeface="Arial MT"/>
              </a:rPr>
              <a:t>The</a:t>
            </a:r>
            <a:r>
              <a:rPr sz="1100" spc="20" dirty="0">
                <a:latin typeface="Arial MT"/>
                <a:cs typeface="Arial MT"/>
              </a:rPr>
              <a:t> </a:t>
            </a:r>
            <a:r>
              <a:rPr sz="1100" dirty="0">
                <a:latin typeface="Arial MT"/>
                <a:cs typeface="Arial MT"/>
              </a:rPr>
              <a:t>new</a:t>
            </a:r>
            <a:r>
              <a:rPr sz="1100" spc="-120" dirty="0">
                <a:latin typeface="Arial MT"/>
                <a:cs typeface="Arial MT"/>
              </a:rPr>
              <a:t> </a:t>
            </a:r>
            <a:r>
              <a:rPr sz="1100" dirty="0">
                <a:latin typeface="Arial MT"/>
                <a:cs typeface="Arial MT"/>
              </a:rPr>
              <a:t>repositories</a:t>
            </a:r>
            <a:r>
              <a:rPr sz="1100" spc="-5" dirty="0">
                <a:latin typeface="Arial MT"/>
                <a:cs typeface="Arial MT"/>
              </a:rPr>
              <a:t> </a:t>
            </a:r>
            <a:r>
              <a:rPr sz="1100" dirty="0">
                <a:latin typeface="Arial MT"/>
                <a:cs typeface="Arial MT"/>
              </a:rPr>
              <a:t>for</a:t>
            </a:r>
            <a:r>
              <a:rPr sz="1100" spc="30" dirty="0">
                <a:latin typeface="Arial MT"/>
                <a:cs typeface="Arial MT"/>
              </a:rPr>
              <a:t> </a:t>
            </a:r>
            <a:r>
              <a:rPr sz="1100" spc="-10" dirty="0">
                <a:latin typeface="Arial MT"/>
                <a:cs typeface="Arial MT"/>
              </a:rPr>
              <a:t>VM</a:t>
            </a:r>
            <a:r>
              <a:rPr sz="1100" spc="-75" dirty="0">
                <a:latin typeface="Arial MT"/>
                <a:cs typeface="Arial MT"/>
              </a:rPr>
              <a:t> </a:t>
            </a:r>
            <a:r>
              <a:rPr sz="1100" dirty="0">
                <a:latin typeface="Arial MT"/>
                <a:cs typeface="Arial MT"/>
              </a:rPr>
              <a:t>appliances</a:t>
            </a:r>
            <a:r>
              <a:rPr sz="1100" spc="-5" dirty="0">
                <a:latin typeface="Arial MT"/>
                <a:cs typeface="Arial MT"/>
              </a:rPr>
              <a:t> </a:t>
            </a:r>
            <a:r>
              <a:rPr sz="1100" dirty="0">
                <a:latin typeface="Arial MT"/>
                <a:cs typeface="Arial MT"/>
              </a:rPr>
              <a:t>and</a:t>
            </a:r>
            <a:r>
              <a:rPr sz="1100" spc="20" dirty="0">
                <a:latin typeface="Arial MT"/>
                <a:cs typeface="Arial MT"/>
              </a:rPr>
              <a:t> </a:t>
            </a:r>
            <a:r>
              <a:rPr sz="1100" spc="-10" dirty="0">
                <a:latin typeface="Arial MT"/>
                <a:cs typeface="Arial MT"/>
              </a:rPr>
              <a:t>templates</a:t>
            </a:r>
            <a:r>
              <a:rPr sz="1100" spc="-5" dirty="0">
                <a:latin typeface="Arial MT"/>
                <a:cs typeface="Arial MT"/>
              </a:rPr>
              <a:t> </a:t>
            </a:r>
            <a:r>
              <a:rPr sz="1100" dirty="0">
                <a:latin typeface="Arial MT"/>
                <a:cs typeface="Arial MT"/>
              </a:rPr>
              <a:t>can</a:t>
            </a:r>
            <a:r>
              <a:rPr sz="1100" spc="15" dirty="0">
                <a:latin typeface="Arial MT"/>
                <a:cs typeface="Arial MT"/>
              </a:rPr>
              <a:t> </a:t>
            </a:r>
            <a:r>
              <a:rPr sz="1100" dirty="0">
                <a:latin typeface="Arial MT"/>
                <a:cs typeface="Arial MT"/>
              </a:rPr>
              <a:t>be</a:t>
            </a:r>
            <a:r>
              <a:rPr sz="1100" spc="15" dirty="0">
                <a:latin typeface="Arial MT"/>
                <a:cs typeface="Arial MT"/>
              </a:rPr>
              <a:t> </a:t>
            </a:r>
            <a:r>
              <a:rPr sz="1100" dirty="0">
                <a:latin typeface="Arial MT"/>
                <a:cs typeface="Arial MT"/>
              </a:rPr>
              <a:t>used</a:t>
            </a:r>
            <a:r>
              <a:rPr sz="1100" spc="-80" dirty="0">
                <a:latin typeface="Arial MT"/>
                <a:cs typeface="Arial MT"/>
              </a:rPr>
              <a:t> </a:t>
            </a:r>
            <a:r>
              <a:rPr sz="1100" dirty="0">
                <a:latin typeface="Arial MT"/>
                <a:cs typeface="Arial MT"/>
              </a:rPr>
              <a:t>to</a:t>
            </a:r>
            <a:r>
              <a:rPr sz="1100" spc="15" dirty="0">
                <a:latin typeface="Arial MT"/>
                <a:cs typeface="Arial MT"/>
              </a:rPr>
              <a:t> </a:t>
            </a:r>
            <a:r>
              <a:rPr sz="1100" dirty="0">
                <a:latin typeface="Arial MT"/>
                <a:cs typeface="Arial MT"/>
              </a:rPr>
              <a:t>provide</a:t>
            </a:r>
            <a:r>
              <a:rPr sz="1100" spc="-80" dirty="0">
                <a:latin typeface="Arial MT"/>
                <a:cs typeface="Arial MT"/>
              </a:rPr>
              <a:t> </a:t>
            </a:r>
            <a:r>
              <a:rPr sz="1100" dirty="0">
                <a:latin typeface="Arial MT"/>
                <a:cs typeface="Arial MT"/>
              </a:rPr>
              <a:t>users </a:t>
            </a:r>
            <a:r>
              <a:rPr sz="1100" spc="-20" dirty="0">
                <a:latin typeface="Arial MT"/>
                <a:cs typeface="Arial MT"/>
              </a:rPr>
              <a:t>with</a:t>
            </a:r>
            <a:r>
              <a:rPr sz="1100" spc="15" dirty="0">
                <a:latin typeface="Arial MT"/>
                <a:cs typeface="Arial MT"/>
              </a:rPr>
              <a:t> </a:t>
            </a:r>
            <a:r>
              <a:rPr sz="1100" dirty="0">
                <a:latin typeface="Arial MT"/>
                <a:cs typeface="Arial MT"/>
              </a:rPr>
              <a:t>pre-</a:t>
            </a:r>
            <a:r>
              <a:rPr sz="1100" spc="-10" dirty="0">
                <a:latin typeface="Arial MT"/>
                <a:cs typeface="Arial MT"/>
              </a:rPr>
              <a:t>defined </a:t>
            </a:r>
            <a:r>
              <a:rPr sz="1100" dirty="0">
                <a:latin typeface="Arial MT"/>
                <a:cs typeface="Arial MT"/>
              </a:rPr>
              <a:t>application</a:t>
            </a:r>
            <a:r>
              <a:rPr sz="1100" spc="-10" dirty="0">
                <a:latin typeface="Arial MT"/>
                <a:cs typeface="Arial MT"/>
              </a:rPr>
              <a:t> </a:t>
            </a:r>
            <a:r>
              <a:rPr sz="1100" dirty="0">
                <a:latin typeface="Arial MT"/>
                <a:cs typeface="Arial MT"/>
              </a:rPr>
              <a:t>environments.</a:t>
            </a:r>
            <a:r>
              <a:rPr sz="1100" spc="-10" dirty="0">
                <a:latin typeface="Arial MT"/>
                <a:cs typeface="Arial MT"/>
              </a:rPr>
              <a:t> </a:t>
            </a:r>
            <a:r>
              <a:rPr sz="1100" dirty="0">
                <a:latin typeface="Arial MT"/>
                <a:cs typeface="Arial MT"/>
              </a:rPr>
              <a:t>The</a:t>
            </a:r>
            <a:r>
              <a:rPr sz="1100" spc="-95" dirty="0">
                <a:latin typeface="Arial MT"/>
                <a:cs typeface="Arial MT"/>
              </a:rPr>
              <a:t> </a:t>
            </a:r>
            <a:r>
              <a:rPr sz="1100" dirty="0">
                <a:latin typeface="Arial MT"/>
                <a:cs typeface="Arial MT"/>
              </a:rPr>
              <a:t>fined-</a:t>
            </a:r>
            <a:r>
              <a:rPr sz="1100" spc="-20" dirty="0">
                <a:latin typeface="Arial MT"/>
                <a:cs typeface="Arial MT"/>
              </a:rPr>
              <a:t>grain</a:t>
            </a:r>
            <a:r>
              <a:rPr sz="1100" spc="-5" dirty="0">
                <a:latin typeface="Arial MT"/>
                <a:cs typeface="Arial MT"/>
              </a:rPr>
              <a:t> </a:t>
            </a:r>
            <a:r>
              <a:rPr sz="1100" dirty="0">
                <a:latin typeface="Arial MT"/>
                <a:cs typeface="Arial MT"/>
              </a:rPr>
              <a:t>access</a:t>
            </a:r>
            <a:r>
              <a:rPr sz="1100" spc="-25" dirty="0">
                <a:latin typeface="Arial MT"/>
                <a:cs typeface="Arial MT"/>
              </a:rPr>
              <a:t> </a:t>
            </a:r>
            <a:r>
              <a:rPr sz="1100" dirty="0">
                <a:latin typeface="Arial MT"/>
                <a:cs typeface="Arial MT"/>
              </a:rPr>
              <a:t>control</a:t>
            </a:r>
            <a:r>
              <a:rPr sz="1100" spc="-30" dirty="0">
                <a:latin typeface="Arial MT"/>
                <a:cs typeface="Arial MT"/>
              </a:rPr>
              <a:t> </a:t>
            </a:r>
            <a:r>
              <a:rPr sz="1100" spc="-10" dirty="0">
                <a:latin typeface="Arial MT"/>
                <a:cs typeface="Arial MT"/>
              </a:rPr>
              <a:t>supports</a:t>
            </a:r>
            <a:r>
              <a:rPr sz="1100" spc="-25" dirty="0">
                <a:latin typeface="Arial MT"/>
                <a:cs typeface="Arial MT"/>
              </a:rPr>
              <a:t> </a:t>
            </a:r>
            <a:r>
              <a:rPr sz="1100" dirty="0">
                <a:latin typeface="Arial MT"/>
                <a:cs typeface="Arial MT"/>
              </a:rPr>
              <a:t>the</a:t>
            </a:r>
            <a:r>
              <a:rPr sz="1100" spc="-5" dirty="0">
                <a:latin typeface="Arial MT"/>
                <a:cs typeface="Arial MT"/>
              </a:rPr>
              <a:t> </a:t>
            </a:r>
            <a:r>
              <a:rPr sz="1100" dirty="0">
                <a:latin typeface="Arial MT"/>
                <a:cs typeface="Arial MT"/>
              </a:rPr>
              <a:t>creation</a:t>
            </a:r>
            <a:r>
              <a:rPr sz="1100" spc="-5" dirty="0">
                <a:latin typeface="Arial MT"/>
                <a:cs typeface="Arial MT"/>
              </a:rPr>
              <a:t> </a:t>
            </a:r>
            <a:r>
              <a:rPr sz="1100" dirty="0">
                <a:latin typeface="Arial MT"/>
                <a:cs typeface="Arial MT"/>
              </a:rPr>
              <a:t>and</a:t>
            </a:r>
            <a:r>
              <a:rPr sz="1100" spc="-95" dirty="0">
                <a:latin typeface="Arial MT"/>
                <a:cs typeface="Arial MT"/>
              </a:rPr>
              <a:t> </a:t>
            </a:r>
            <a:r>
              <a:rPr sz="1100" dirty="0">
                <a:latin typeface="Arial MT"/>
                <a:cs typeface="Arial MT"/>
              </a:rPr>
              <a:t>easy</a:t>
            </a:r>
            <a:r>
              <a:rPr sz="1100" spc="-25" dirty="0">
                <a:latin typeface="Arial MT"/>
                <a:cs typeface="Arial MT"/>
              </a:rPr>
              <a:t> </a:t>
            </a:r>
            <a:r>
              <a:rPr sz="1100" dirty="0">
                <a:latin typeface="Arial MT"/>
                <a:cs typeface="Arial MT"/>
              </a:rPr>
              <a:t>maintenance</a:t>
            </a:r>
            <a:r>
              <a:rPr sz="1100" spc="-5" dirty="0">
                <a:latin typeface="Arial MT"/>
                <a:cs typeface="Arial MT"/>
              </a:rPr>
              <a:t> </a:t>
            </a:r>
            <a:r>
              <a:rPr sz="1100" dirty="0">
                <a:latin typeface="Arial MT"/>
                <a:cs typeface="Arial MT"/>
              </a:rPr>
              <a:t>of</a:t>
            </a:r>
            <a:r>
              <a:rPr sz="1100" spc="-10" dirty="0">
                <a:latin typeface="Arial MT"/>
                <a:cs typeface="Arial MT"/>
              </a:rPr>
              <a:t> </a:t>
            </a:r>
            <a:r>
              <a:rPr sz="1100" dirty="0">
                <a:latin typeface="Arial MT"/>
                <a:cs typeface="Arial MT"/>
              </a:rPr>
              <a:t>the</a:t>
            </a:r>
            <a:r>
              <a:rPr sz="1100" spc="-5" dirty="0">
                <a:latin typeface="Arial MT"/>
                <a:cs typeface="Arial MT"/>
              </a:rPr>
              <a:t> </a:t>
            </a:r>
            <a:r>
              <a:rPr sz="1100" spc="-10" dirty="0">
                <a:latin typeface="Arial MT"/>
                <a:cs typeface="Arial MT"/>
              </a:rPr>
              <a:t>appliance</a:t>
            </a:r>
            <a:r>
              <a:rPr sz="1100" spc="-105" dirty="0">
                <a:latin typeface="Arial MT"/>
                <a:cs typeface="Arial MT"/>
              </a:rPr>
              <a:t> </a:t>
            </a:r>
            <a:r>
              <a:rPr sz="1100" dirty="0">
                <a:latin typeface="Arial MT"/>
                <a:cs typeface="Arial MT"/>
              </a:rPr>
              <a:t>repositories,</a:t>
            </a:r>
            <a:r>
              <a:rPr sz="1100" spc="-10" dirty="0">
                <a:latin typeface="Arial MT"/>
                <a:cs typeface="Arial MT"/>
              </a:rPr>
              <a:t> </a:t>
            </a:r>
            <a:r>
              <a:rPr sz="1100" dirty="0">
                <a:latin typeface="Arial MT"/>
                <a:cs typeface="Arial MT"/>
              </a:rPr>
              <a:t>that</a:t>
            </a:r>
            <a:r>
              <a:rPr sz="1100" spc="-10" dirty="0">
                <a:latin typeface="Arial MT"/>
                <a:cs typeface="Arial MT"/>
              </a:rPr>
              <a:t> </a:t>
            </a:r>
            <a:r>
              <a:rPr sz="1100" dirty="0">
                <a:latin typeface="Arial MT"/>
                <a:cs typeface="Arial MT"/>
              </a:rPr>
              <a:t>could</a:t>
            </a:r>
            <a:r>
              <a:rPr sz="1100" spc="-95" dirty="0">
                <a:latin typeface="Arial MT"/>
                <a:cs typeface="Arial MT"/>
              </a:rPr>
              <a:t> </a:t>
            </a:r>
            <a:r>
              <a:rPr sz="1100" dirty="0">
                <a:latin typeface="Arial MT"/>
                <a:cs typeface="Arial MT"/>
              </a:rPr>
              <a:t>be even private </a:t>
            </a:r>
            <a:r>
              <a:rPr sz="1100" spc="-25" dirty="0">
                <a:latin typeface="Arial MT"/>
                <a:cs typeface="Arial MT"/>
              </a:rPr>
              <a:t>for </a:t>
            </a:r>
            <a:r>
              <a:rPr sz="1100" dirty="0">
                <a:latin typeface="Arial MT"/>
                <a:cs typeface="Arial MT"/>
              </a:rPr>
              <a:t>different</a:t>
            </a:r>
            <a:r>
              <a:rPr sz="1100" spc="5" dirty="0">
                <a:latin typeface="Arial MT"/>
                <a:cs typeface="Arial MT"/>
              </a:rPr>
              <a:t> </a:t>
            </a:r>
            <a:r>
              <a:rPr sz="1100" dirty="0">
                <a:latin typeface="Arial MT"/>
                <a:cs typeface="Arial MT"/>
              </a:rPr>
              <a:t>Virtual</a:t>
            </a:r>
            <a:r>
              <a:rPr sz="1100" spc="-15" dirty="0">
                <a:latin typeface="Arial MT"/>
                <a:cs typeface="Arial MT"/>
              </a:rPr>
              <a:t> </a:t>
            </a:r>
            <a:r>
              <a:rPr sz="1100" dirty="0">
                <a:latin typeface="Arial MT"/>
                <a:cs typeface="Arial MT"/>
              </a:rPr>
              <a:t>Data</a:t>
            </a:r>
            <a:r>
              <a:rPr sz="1100" spc="15" dirty="0">
                <a:latin typeface="Arial MT"/>
                <a:cs typeface="Arial MT"/>
              </a:rPr>
              <a:t> </a:t>
            </a:r>
            <a:r>
              <a:rPr sz="1100" dirty="0">
                <a:latin typeface="Arial MT"/>
                <a:cs typeface="Arial MT"/>
              </a:rPr>
              <a:t>Centers</a:t>
            </a:r>
            <a:r>
              <a:rPr sz="1100" spc="-5" dirty="0">
                <a:latin typeface="Arial MT"/>
                <a:cs typeface="Arial MT"/>
              </a:rPr>
              <a:t> </a:t>
            </a:r>
            <a:r>
              <a:rPr sz="1100" spc="-10" dirty="0">
                <a:latin typeface="Arial MT"/>
                <a:cs typeface="Arial MT"/>
              </a:rPr>
              <a:t>(VOs).</a:t>
            </a:r>
            <a:endParaRPr sz="1100">
              <a:latin typeface="Arial MT"/>
              <a:cs typeface="Arial MT"/>
            </a:endParaRPr>
          </a:p>
          <a:p>
            <a:pPr marL="388620" marR="104139" indent="-376555">
              <a:lnSpc>
                <a:spcPct val="81900"/>
              </a:lnSpc>
              <a:spcBef>
                <a:spcPts val="925"/>
              </a:spcBef>
              <a:buSzPct val="218181"/>
              <a:buFont typeface="Arial MT"/>
              <a:buChar char="•"/>
              <a:tabLst>
                <a:tab pos="388620" algn="l"/>
              </a:tabLst>
            </a:pPr>
            <a:r>
              <a:rPr sz="1100" b="1" dirty="0">
                <a:latin typeface="Arial"/>
                <a:cs typeface="Arial"/>
              </a:rPr>
              <a:t>Full</a:t>
            </a:r>
            <a:r>
              <a:rPr sz="1100" b="1" spc="-5" dirty="0">
                <a:latin typeface="Arial"/>
                <a:cs typeface="Arial"/>
              </a:rPr>
              <a:t> </a:t>
            </a:r>
            <a:r>
              <a:rPr sz="1100" b="1" dirty="0">
                <a:latin typeface="Arial"/>
                <a:cs typeface="Arial"/>
              </a:rPr>
              <a:t>Isolation</a:t>
            </a:r>
            <a:r>
              <a:rPr sz="1100" b="1" spc="30" dirty="0">
                <a:latin typeface="Arial"/>
                <a:cs typeface="Arial"/>
              </a:rPr>
              <a:t> </a:t>
            </a:r>
            <a:r>
              <a:rPr sz="1100" b="1" dirty="0">
                <a:latin typeface="Arial"/>
                <a:cs typeface="Arial"/>
              </a:rPr>
              <a:t>of</a:t>
            </a:r>
            <a:r>
              <a:rPr sz="1100" b="1" spc="-75" dirty="0">
                <a:latin typeface="Arial"/>
                <a:cs typeface="Arial"/>
              </a:rPr>
              <a:t> </a:t>
            </a:r>
            <a:r>
              <a:rPr sz="1100" b="1" dirty="0">
                <a:latin typeface="Arial"/>
                <a:cs typeface="Arial"/>
              </a:rPr>
              <a:t>Execution</a:t>
            </a:r>
            <a:r>
              <a:rPr sz="1100" b="1" spc="30" dirty="0">
                <a:latin typeface="Arial"/>
                <a:cs typeface="Arial"/>
              </a:rPr>
              <a:t> </a:t>
            </a:r>
            <a:r>
              <a:rPr sz="1100" b="1" dirty="0">
                <a:latin typeface="Arial"/>
                <a:cs typeface="Arial"/>
              </a:rPr>
              <a:t>for</a:t>
            </a:r>
            <a:r>
              <a:rPr sz="1100" b="1" spc="40" dirty="0">
                <a:latin typeface="Arial"/>
                <a:cs typeface="Arial"/>
              </a:rPr>
              <a:t> </a:t>
            </a:r>
            <a:r>
              <a:rPr sz="1100" b="1" spc="-10" dirty="0">
                <a:latin typeface="Arial"/>
                <a:cs typeface="Arial"/>
              </a:rPr>
              <a:t>Performance-sensitive</a:t>
            </a:r>
            <a:r>
              <a:rPr sz="1100" b="1" dirty="0">
                <a:latin typeface="Arial"/>
                <a:cs typeface="Arial"/>
              </a:rPr>
              <a:t> Applications</a:t>
            </a:r>
            <a:r>
              <a:rPr sz="1100" dirty="0">
                <a:latin typeface="Arial MT"/>
                <a:cs typeface="Arial MT"/>
              </a:rPr>
              <a:t>:</a:t>
            </a:r>
            <a:r>
              <a:rPr sz="1100" spc="-5" dirty="0">
                <a:latin typeface="Arial MT"/>
                <a:cs typeface="Arial MT"/>
              </a:rPr>
              <a:t> </a:t>
            </a:r>
            <a:r>
              <a:rPr sz="1100" dirty="0">
                <a:latin typeface="Arial MT"/>
                <a:cs typeface="Arial MT"/>
              </a:rPr>
              <a:t>The</a:t>
            </a:r>
            <a:r>
              <a:rPr sz="1100" spc="-90" dirty="0">
                <a:latin typeface="Arial MT"/>
                <a:cs typeface="Arial MT"/>
              </a:rPr>
              <a:t> </a:t>
            </a:r>
            <a:r>
              <a:rPr sz="1100" dirty="0">
                <a:latin typeface="Arial MT"/>
                <a:cs typeface="Arial MT"/>
              </a:rPr>
              <a:t>functionality</a:t>
            </a:r>
            <a:r>
              <a:rPr sz="1100" spc="-15" dirty="0">
                <a:latin typeface="Arial MT"/>
                <a:cs typeface="Arial MT"/>
              </a:rPr>
              <a:t> </a:t>
            </a:r>
            <a:r>
              <a:rPr sz="1100" dirty="0">
                <a:latin typeface="Arial MT"/>
                <a:cs typeface="Arial MT"/>
              </a:rPr>
              <a:t>for</a:t>
            </a:r>
            <a:r>
              <a:rPr sz="1100" spc="-50" dirty="0">
                <a:latin typeface="Arial MT"/>
                <a:cs typeface="Arial MT"/>
              </a:rPr>
              <a:t> </a:t>
            </a:r>
            <a:r>
              <a:rPr sz="1100" b="1" dirty="0">
                <a:solidFill>
                  <a:srgbClr val="FF0000"/>
                </a:solidFill>
                <a:latin typeface="Arial"/>
                <a:cs typeface="Arial"/>
              </a:rPr>
              <a:t>automatic</a:t>
            </a:r>
            <a:r>
              <a:rPr sz="1100" b="1" spc="10" dirty="0">
                <a:solidFill>
                  <a:srgbClr val="FF0000"/>
                </a:solidFill>
                <a:latin typeface="Arial"/>
                <a:cs typeface="Arial"/>
              </a:rPr>
              <a:t> </a:t>
            </a:r>
            <a:r>
              <a:rPr sz="1100" b="1" dirty="0">
                <a:solidFill>
                  <a:srgbClr val="FF0000"/>
                </a:solidFill>
                <a:latin typeface="Arial"/>
                <a:cs typeface="Arial"/>
              </a:rPr>
              <a:t>placement</a:t>
            </a:r>
            <a:r>
              <a:rPr sz="1100" b="1" spc="10" dirty="0">
                <a:solidFill>
                  <a:srgbClr val="FF0000"/>
                </a:solidFill>
                <a:latin typeface="Arial"/>
                <a:cs typeface="Arial"/>
              </a:rPr>
              <a:t> </a:t>
            </a:r>
            <a:r>
              <a:rPr sz="1100" dirty="0">
                <a:latin typeface="Arial MT"/>
                <a:cs typeface="Arial MT"/>
              </a:rPr>
              <a:t>of</a:t>
            </a:r>
            <a:r>
              <a:rPr sz="1100" spc="-5" dirty="0">
                <a:latin typeface="Arial MT"/>
                <a:cs typeface="Arial MT"/>
              </a:rPr>
              <a:t> </a:t>
            </a:r>
            <a:r>
              <a:rPr sz="1100" spc="-25" dirty="0">
                <a:latin typeface="Arial MT"/>
                <a:cs typeface="Arial MT"/>
              </a:rPr>
              <a:t>VMs</a:t>
            </a:r>
            <a:r>
              <a:rPr sz="1100" spc="-20" dirty="0">
                <a:latin typeface="Arial MT"/>
                <a:cs typeface="Arial MT"/>
              </a:rPr>
              <a:t> </a:t>
            </a:r>
            <a:r>
              <a:rPr sz="1100" dirty="0">
                <a:latin typeface="Arial MT"/>
                <a:cs typeface="Arial MT"/>
              </a:rPr>
              <a:t>and</a:t>
            </a:r>
            <a:r>
              <a:rPr sz="1100" spc="5" dirty="0">
                <a:latin typeface="Arial MT"/>
                <a:cs typeface="Arial MT"/>
              </a:rPr>
              <a:t> </a:t>
            </a:r>
            <a:r>
              <a:rPr sz="1100" dirty="0">
                <a:latin typeface="Arial MT"/>
                <a:cs typeface="Arial MT"/>
              </a:rPr>
              <a:t>the configurable</a:t>
            </a:r>
            <a:r>
              <a:rPr sz="1100" spc="-90" dirty="0">
                <a:latin typeface="Arial MT"/>
                <a:cs typeface="Arial MT"/>
              </a:rPr>
              <a:t> </a:t>
            </a:r>
            <a:r>
              <a:rPr sz="1100" dirty="0">
                <a:latin typeface="Arial MT"/>
                <a:cs typeface="Arial MT"/>
              </a:rPr>
              <a:t>monitoring</a:t>
            </a:r>
            <a:r>
              <a:rPr sz="1100" spc="-90" dirty="0">
                <a:latin typeface="Arial MT"/>
                <a:cs typeface="Arial MT"/>
              </a:rPr>
              <a:t> </a:t>
            </a:r>
            <a:r>
              <a:rPr sz="1100" spc="-10" dirty="0">
                <a:latin typeface="Arial MT"/>
                <a:cs typeface="Arial MT"/>
              </a:rPr>
              <a:t>system </a:t>
            </a:r>
            <a:r>
              <a:rPr sz="1100" dirty="0">
                <a:latin typeface="Arial MT"/>
                <a:cs typeface="Arial MT"/>
              </a:rPr>
              <a:t>enable</a:t>
            </a:r>
            <a:r>
              <a:rPr sz="1100" spc="-15" dirty="0">
                <a:latin typeface="Arial MT"/>
                <a:cs typeface="Arial MT"/>
              </a:rPr>
              <a:t> </a:t>
            </a:r>
            <a:r>
              <a:rPr sz="1100" dirty="0">
                <a:latin typeface="Arial MT"/>
                <a:cs typeface="Arial MT"/>
              </a:rPr>
              <a:t>the</a:t>
            </a:r>
            <a:r>
              <a:rPr sz="1100" spc="-10" dirty="0">
                <a:latin typeface="Arial MT"/>
                <a:cs typeface="Arial MT"/>
              </a:rPr>
              <a:t> </a:t>
            </a:r>
            <a:r>
              <a:rPr sz="1100" dirty="0">
                <a:latin typeface="Arial MT"/>
                <a:cs typeface="Arial MT"/>
              </a:rPr>
              <a:t>ability</a:t>
            </a:r>
            <a:r>
              <a:rPr sz="1100" spc="-35" dirty="0">
                <a:latin typeface="Arial MT"/>
                <a:cs typeface="Arial MT"/>
              </a:rPr>
              <a:t> </a:t>
            </a:r>
            <a:r>
              <a:rPr sz="1100" dirty="0">
                <a:latin typeface="Arial MT"/>
                <a:cs typeface="Arial MT"/>
              </a:rPr>
              <a:t>to</a:t>
            </a:r>
            <a:r>
              <a:rPr sz="1100" spc="-10" dirty="0">
                <a:latin typeface="Arial MT"/>
                <a:cs typeface="Arial MT"/>
              </a:rPr>
              <a:t> </a:t>
            </a:r>
            <a:r>
              <a:rPr sz="1100" dirty="0">
                <a:latin typeface="Arial MT"/>
                <a:cs typeface="Arial MT"/>
              </a:rPr>
              <a:t>define</a:t>
            </a:r>
            <a:r>
              <a:rPr sz="1100" spc="-10" dirty="0">
                <a:latin typeface="Arial MT"/>
                <a:cs typeface="Arial MT"/>
              </a:rPr>
              <a:t> </a:t>
            </a:r>
            <a:r>
              <a:rPr sz="1100" dirty="0">
                <a:latin typeface="Arial MT"/>
                <a:cs typeface="Arial MT"/>
              </a:rPr>
              <a:t>isolation</a:t>
            </a:r>
            <a:r>
              <a:rPr sz="1100" spc="-15" dirty="0">
                <a:latin typeface="Arial MT"/>
                <a:cs typeface="Arial MT"/>
              </a:rPr>
              <a:t> </a:t>
            </a:r>
            <a:r>
              <a:rPr sz="1100" dirty="0">
                <a:latin typeface="Arial MT"/>
                <a:cs typeface="Arial MT"/>
              </a:rPr>
              <a:t>levels</a:t>
            </a:r>
            <a:r>
              <a:rPr sz="1100" spc="-30" dirty="0">
                <a:latin typeface="Arial MT"/>
                <a:cs typeface="Arial MT"/>
              </a:rPr>
              <a:t> </a:t>
            </a:r>
            <a:r>
              <a:rPr sz="1100" dirty="0">
                <a:latin typeface="Arial MT"/>
                <a:cs typeface="Arial MT"/>
              </a:rPr>
              <a:t>for the</a:t>
            </a:r>
            <a:r>
              <a:rPr sz="1100" spc="-15" dirty="0">
                <a:latin typeface="Arial MT"/>
                <a:cs typeface="Arial MT"/>
              </a:rPr>
              <a:t> </a:t>
            </a:r>
            <a:r>
              <a:rPr sz="1100" spc="-10" dirty="0">
                <a:latin typeface="Arial MT"/>
                <a:cs typeface="Arial MT"/>
              </a:rPr>
              <a:t>computing </a:t>
            </a:r>
            <a:r>
              <a:rPr sz="1100" dirty="0">
                <a:latin typeface="Arial MT"/>
                <a:cs typeface="Arial MT"/>
              </a:rPr>
              <a:t>services.</a:t>
            </a:r>
            <a:r>
              <a:rPr sz="1100" spc="-20" dirty="0">
                <a:latin typeface="Arial MT"/>
                <a:cs typeface="Arial MT"/>
              </a:rPr>
              <a:t> </a:t>
            </a:r>
            <a:r>
              <a:rPr sz="1100" dirty="0">
                <a:latin typeface="Arial MT"/>
                <a:cs typeface="Arial MT"/>
              </a:rPr>
              <a:t>The</a:t>
            </a:r>
            <a:r>
              <a:rPr sz="1100" spc="-100" dirty="0">
                <a:latin typeface="Arial MT"/>
                <a:cs typeface="Arial MT"/>
              </a:rPr>
              <a:t> </a:t>
            </a:r>
            <a:r>
              <a:rPr sz="1100" dirty="0">
                <a:latin typeface="Arial MT"/>
                <a:cs typeface="Arial MT"/>
              </a:rPr>
              <a:t>new</a:t>
            </a:r>
            <a:r>
              <a:rPr sz="1100" spc="-130" dirty="0">
                <a:latin typeface="Arial MT"/>
                <a:cs typeface="Arial MT"/>
              </a:rPr>
              <a:t> </a:t>
            </a:r>
            <a:r>
              <a:rPr sz="1100" dirty="0">
                <a:latin typeface="Arial MT"/>
                <a:cs typeface="Arial MT"/>
              </a:rPr>
              <a:t>multiple-</a:t>
            </a:r>
            <a:r>
              <a:rPr sz="1100" spc="-10" dirty="0">
                <a:latin typeface="Arial MT"/>
                <a:cs typeface="Arial MT"/>
              </a:rPr>
              <a:t>zone </a:t>
            </a:r>
            <a:r>
              <a:rPr sz="1100" dirty="0">
                <a:latin typeface="Arial MT"/>
                <a:cs typeface="Arial MT"/>
              </a:rPr>
              <a:t>support</a:t>
            </a:r>
            <a:r>
              <a:rPr sz="1100" spc="-114" dirty="0">
                <a:latin typeface="Arial MT"/>
                <a:cs typeface="Arial MT"/>
              </a:rPr>
              <a:t> </a:t>
            </a:r>
            <a:r>
              <a:rPr sz="1100" dirty="0">
                <a:latin typeface="Arial MT"/>
                <a:cs typeface="Arial MT"/>
              </a:rPr>
              <a:t>extends</a:t>
            </a:r>
            <a:r>
              <a:rPr sz="1100" spc="-30" dirty="0">
                <a:latin typeface="Arial MT"/>
                <a:cs typeface="Arial MT"/>
              </a:rPr>
              <a:t> </a:t>
            </a:r>
            <a:r>
              <a:rPr sz="1100" dirty="0">
                <a:latin typeface="Arial MT"/>
                <a:cs typeface="Arial MT"/>
              </a:rPr>
              <a:t>this</a:t>
            </a:r>
            <a:r>
              <a:rPr sz="1100" spc="-30" dirty="0">
                <a:latin typeface="Arial MT"/>
                <a:cs typeface="Arial MT"/>
              </a:rPr>
              <a:t> </a:t>
            </a:r>
            <a:r>
              <a:rPr sz="1100" dirty="0">
                <a:latin typeface="Arial MT"/>
                <a:cs typeface="Arial MT"/>
              </a:rPr>
              <a:t>functionality</a:t>
            </a:r>
            <a:r>
              <a:rPr sz="1100" spc="-30" dirty="0">
                <a:latin typeface="Arial MT"/>
                <a:cs typeface="Arial MT"/>
              </a:rPr>
              <a:t> </a:t>
            </a:r>
            <a:r>
              <a:rPr sz="1100" dirty="0">
                <a:latin typeface="Arial MT"/>
                <a:cs typeface="Arial MT"/>
              </a:rPr>
              <a:t>to</a:t>
            </a:r>
            <a:r>
              <a:rPr sz="1100" spc="-10" dirty="0">
                <a:latin typeface="Arial MT"/>
                <a:cs typeface="Arial MT"/>
              </a:rPr>
              <a:t> </a:t>
            </a:r>
            <a:r>
              <a:rPr sz="1100" dirty="0">
                <a:latin typeface="Arial MT"/>
                <a:cs typeface="Arial MT"/>
              </a:rPr>
              <a:t>easily</a:t>
            </a:r>
            <a:r>
              <a:rPr sz="1100" spc="-30" dirty="0">
                <a:latin typeface="Arial MT"/>
                <a:cs typeface="Arial MT"/>
              </a:rPr>
              <a:t> </a:t>
            </a:r>
            <a:r>
              <a:rPr sz="1100" dirty="0">
                <a:latin typeface="Arial MT"/>
                <a:cs typeface="Arial MT"/>
              </a:rPr>
              <a:t>manage</a:t>
            </a:r>
            <a:r>
              <a:rPr sz="1100" spc="-15" dirty="0">
                <a:latin typeface="Arial MT"/>
                <a:cs typeface="Arial MT"/>
              </a:rPr>
              <a:t> </a:t>
            </a:r>
            <a:r>
              <a:rPr sz="1100" dirty="0">
                <a:latin typeface="Arial MT"/>
                <a:cs typeface="Arial MT"/>
              </a:rPr>
              <a:t>fully</a:t>
            </a:r>
            <a:r>
              <a:rPr sz="1100" spc="-30" dirty="0">
                <a:latin typeface="Arial MT"/>
                <a:cs typeface="Arial MT"/>
              </a:rPr>
              <a:t> </a:t>
            </a:r>
            <a:r>
              <a:rPr sz="1100" spc="-10" dirty="0">
                <a:latin typeface="Arial MT"/>
                <a:cs typeface="Arial MT"/>
              </a:rPr>
              <a:t>isolated </a:t>
            </a:r>
            <a:r>
              <a:rPr sz="1100" dirty="0">
                <a:latin typeface="Arial MT"/>
                <a:cs typeface="Arial MT"/>
              </a:rPr>
              <a:t>physical</a:t>
            </a:r>
            <a:r>
              <a:rPr sz="1100" spc="-45" dirty="0">
                <a:latin typeface="Arial MT"/>
                <a:cs typeface="Arial MT"/>
              </a:rPr>
              <a:t> </a:t>
            </a:r>
            <a:r>
              <a:rPr sz="1100" spc="-10" dirty="0">
                <a:latin typeface="Arial MT"/>
                <a:cs typeface="Arial MT"/>
              </a:rPr>
              <a:t>clusters.</a:t>
            </a:r>
            <a:endParaRPr sz="1100">
              <a:latin typeface="Arial MT"/>
              <a:cs typeface="Arial MT"/>
            </a:endParaRPr>
          </a:p>
          <a:p>
            <a:pPr marL="388620" indent="-375920">
              <a:lnSpc>
                <a:spcPts val="1180"/>
              </a:lnSpc>
              <a:spcBef>
                <a:spcPts val="760"/>
              </a:spcBef>
              <a:buSzPct val="218181"/>
              <a:buFont typeface="Arial MT"/>
              <a:buChar char="•"/>
              <a:tabLst>
                <a:tab pos="388620" algn="l"/>
              </a:tabLst>
            </a:pPr>
            <a:r>
              <a:rPr sz="1100" b="1" dirty="0">
                <a:latin typeface="Arial"/>
                <a:cs typeface="Arial"/>
              </a:rPr>
              <a:t>Execution</a:t>
            </a:r>
            <a:r>
              <a:rPr sz="1100" b="1" spc="30" dirty="0">
                <a:latin typeface="Arial"/>
                <a:cs typeface="Arial"/>
              </a:rPr>
              <a:t> </a:t>
            </a:r>
            <a:r>
              <a:rPr sz="1100" b="1" dirty="0">
                <a:latin typeface="Arial"/>
                <a:cs typeface="Arial"/>
              </a:rPr>
              <a:t>of</a:t>
            </a:r>
            <a:r>
              <a:rPr sz="1100" b="1" spc="-75" dirty="0">
                <a:latin typeface="Arial"/>
                <a:cs typeface="Arial"/>
              </a:rPr>
              <a:t> </a:t>
            </a:r>
            <a:r>
              <a:rPr sz="1100" b="1" dirty="0">
                <a:latin typeface="Arial"/>
                <a:cs typeface="Arial"/>
              </a:rPr>
              <a:t>Complete Computing</a:t>
            </a:r>
            <a:r>
              <a:rPr sz="1100" b="1" spc="-70" dirty="0">
                <a:latin typeface="Arial"/>
                <a:cs typeface="Arial"/>
              </a:rPr>
              <a:t> </a:t>
            </a:r>
            <a:r>
              <a:rPr sz="1100" b="1" dirty="0">
                <a:latin typeface="Arial"/>
                <a:cs typeface="Arial"/>
              </a:rPr>
              <a:t>Clusters</a:t>
            </a:r>
            <a:r>
              <a:rPr sz="1100" dirty="0">
                <a:latin typeface="Arial MT"/>
                <a:cs typeface="Arial MT"/>
              </a:rPr>
              <a:t>:</a:t>
            </a:r>
            <a:r>
              <a:rPr sz="1100" spc="-5" dirty="0">
                <a:latin typeface="Arial MT"/>
                <a:cs typeface="Arial MT"/>
              </a:rPr>
              <a:t> </a:t>
            </a:r>
            <a:r>
              <a:rPr sz="1100" dirty="0">
                <a:latin typeface="Arial MT"/>
                <a:cs typeface="Arial MT"/>
              </a:rPr>
              <a:t>Can</a:t>
            </a:r>
            <a:r>
              <a:rPr sz="1100" spc="10" dirty="0">
                <a:latin typeface="Arial MT"/>
                <a:cs typeface="Arial MT"/>
              </a:rPr>
              <a:t> </a:t>
            </a:r>
            <a:r>
              <a:rPr sz="1100" spc="-10" dirty="0">
                <a:latin typeface="Arial MT"/>
                <a:cs typeface="Arial MT"/>
              </a:rPr>
              <a:t>deploy</a:t>
            </a:r>
            <a:r>
              <a:rPr sz="1100" spc="-20" dirty="0">
                <a:latin typeface="Arial MT"/>
                <a:cs typeface="Arial MT"/>
              </a:rPr>
              <a:t> </a:t>
            </a:r>
            <a:r>
              <a:rPr sz="1100" dirty="0">
                <a:latin typeface="Arial MT"/>
                <a:cs typeface="Arial MT"/>
              </a:rPr>
              <a:t>multi-tier</a:t>
            </a:r>
            <a:r>
              <a:rPr sz="1100" spc="15" dirty="0">
                <a:latin typeface="Arial MT"/>
                <a:cs typeface="Arial MT"/>
              </a:rPr>
              <a:t> </a:t>
            </a:r>
            <a:r>
              <a:rPr sz="1100" spc="-10" dirty="0">
                <a:latin typeface="Arial MT"/>
                <a:cs typeface="Arial MT"/>
              </a:rPr>
              <a:t>services</a:t>
            </a:r>
            <a:r>
              <a:rPr sz="1100" spc="-15" dirty="0">
                <a:latin typeface="Arial MT"/>
                <a:cs typeface="Arial MT"/>
              </a:rPr>
              <a:t> </a:t>
            </a:r>
            <a:r>
              <a:rPr sz="1100" spc="-10" dirty="0">
                <a:latin typeface="Arial MT"/>
                <a:cs typeface="Arial MT"/>
              </a:rPr>
              <a:t>consisting</a:t>
            </a:r>
            <a:r>
              <a:rPr sz="1100" dirty="0">
                <a:latin typeface="Arial MT"/>
                <a:cs typeface="Arial MT"/>
              </a:rPr>
              <a:t> of groups</a:t>
            </a:r>
            <a:r>
              <a:rPr sz="1100" spc="-20" dirty="0">
                <a:latin typeface="Arial MT"/>
                <a:cs typeface="Arial MT"/>
              </a:rPr>
              <a:t> </a:t>
            </a:r>
            <a:r>
              <a:rPr sz="1100" dirty="0">
                <a:latin typeface="Arial MT"/>
                <a:cs typeface="Arial MT"/>
              </a:rPr>
              <a:t>of inter-</a:t>
            </a:r>
            <a:r>
              <a:rPr sz="1100" spc="-10" dirty="0">
                <a:latin typeface="Arial MT"/>
                <a:cs typeface="Arial MT"/>
              </a:rPr>
              <a:t>connected</a:t>
            </a:r>
            <a:r>
              <a:rPr sz="1100" spc="-95" dirty="0">
                <a:latin typeface="Arial MT"/>
                <a:cs typeface="Arial MT"/>
              </a:rPr>
              <a:t> </a:t>
            </a:r>
            <a:r>
              <a:rPr sz="1100" spc="-20" dirty="0">
                <a:latin typeface="Arial MT"/>
                <a:cs typeface="Arial MT"/>
              </a:rPr>
              <a:t>VMs</a:t>
            </a:r>
            <a:r>
              <a:rPr sz="1100" spc="-15" dirty="0">
                <a:latin typeface="Arial MT"/>
                <a:cs typeface="Arial MT"/>
              </a:rPr>
              <a:t> </a:t>
            </a:r>
            <a:r>
              <a:rPr sz="1100" dirty="0">
                <a:latin typeface="Arial MT"/>
                <a:cs typeface="Arial MT"/>
              </a:rPr>
              <a:t>and</a:t>
            </a:r>
            <a:r>
              <a:rPr sz="1100" spc="5" dirty="0">
                <a:latin typeface="Arial MT"/>
                <a:cs typeface="Arial MT"/>
              </a:rPr>
              <a:t> </a:t>
            </a:r>
            <a:r>
              <a:rPr sz="1100" dirty="0">
                <a:latin typeface="Arial MT"/>
                <a:cs typeface="Arial MT"/>
              </a:rPr>
              <a:t>define their</a:t>
            </a:r>
            <a:r>
              <a:rPr sz="1100" spc="60" dirty="0">
                <a:latin typeface="Arial MT"/>
                <a:cs typeface="Arial MT"/>
              </a:rPr>
              <a:t> </a:t>
            </a:r>
            <a:r>
              <a:rPr sz="1100" b="1" dirty="0">
                <a:solidFill>
                  <a:srgbClr val="FF0000"/>
                </a:solidFill>
                <a:latin typeface="Arial"/>
                <a:cs typeface="Arial"/>
              </a:rPr>
              <a:t>auto-</a:t>
            </a:r>
            <a:r>
              <a:rPr sz="1100" b="1" spc="-10" dirty="0">
                <a:solidFill>
                  <a:srgbClr val="FF0000"/>
                </a:solidFill>
                <a:latin typeface="Arial"/>
                <a:cs typeface="Arial"/>
              </a:rPr>
              <a:t>configuration</a:t>
            </a:r>
            <a:r>
              <a:rPr sz="1100" b="1" spc="-55" dirty="0">
                <a:solidFill>
                  <a:srgbClr val="FF0000"/>
                </a:solidFill>
                <a:latin typeface="Arial"/>
                <a:cs typeface="Arial"/>
              </a:rPr>
              <a:t> </a:t>
            </a:r>
            <a:r>
              <a:rPr sz="1100" spc="-25" dirty="0">
                <a:latin typeface="Arial MT"/>
                <a:cs typeface="Arial MT"/>
              </a:rPr>
              <a:t>at</a:t>
            </a:r>
            <a:endParaRPr sz="1100">
              <a:latin typeface="Arial MT"/>
              <a:cs typeface="Arial MT"/>
            </a:endParaRPr>
          </a:p>
          <a:p>
            <a:pPr marL="388620">
              <a:lnSpc>
                <a:spcPts val="1180"/>
              </a:lnSpc>
            </a:pPr>
            <a:r>
              <a:rPr sz="1100" dirty="0">
                <a:latin typeface="Arial MT"/>
                <a:cs typeface="Arial MT"/>
              </a:rPr>
              <a:t>boot</a:t>
            </a:r>
            <a:r>
              <a:rPr sz="1100" spc="10" dirty="0">
                <a:latin typeface="Arial MT"/>
                <a:cs typeface="Arial MT"/>
              </a:rPr>
              <a:t> </a:t>
            </a:r>
            <a:r>
              <a:rPr sz="1100" spc="-10" dirty="0">
                <a:latin typeface="Arial MT"/>
                <a:cs typeface="Arial MT"/>
              </a:rPr>
              <a:t>time.</a:t>
            </a:r>
            <a:endParaRPr sz="1100">
              <a:latin typeface="Arial MT"/>
              <a:cs typeface="Arial MT"/>
            </a:endParaRPr>
          </a:p>
          <a:p>
            <a:pPr marL="388620" indent="-375920">
              <a:lnSpc>
                <a:spcPts val="1220"/>
              </a:lnSpc>
              <a:spcBef>
                <a:spcPts val="685"/>
              </a:spcBef>
              <a:buSzPct val="218181"/>
              <a:buFont typeface="Arial MT"/>
              <a:buChar char="•"/>
              <a:tabLst>
                <a:tab pos="388620" algn="l"/>
              </a:tabLst>
            </a:pPr>
            <a:r>
              <a:rPr sz="1100" b="1" dirty="0">
                <a:latin typeface="Arial"/>
                <a:cs typeface="Arial"/>
              </a:rPr>
              <a:t>Cloudbursting</a:t>
            </a:r>
            <a:r>
              <a:rPr sz="1100" b="1" spc="-85" dirty="0">
                <a:latin typeface="Arial"/>
                <a:cs typeface="Arial"/>
              </a:rPr>
              <a:t> </a:t>
            </a:r>
            <a:r>
              <a:rPr sz="1100" b="1" dirty="0">
                <a:latin typeface="Arial"/>
                <a:cs typeface="Arial"/>
              </a:rPr>
              <a:t>to</a:t>
            </a:r>
            <a:r>
              <a:rPr sz="1100" b="1" spc="10" dirty="0">
                <a:latin typeface="Arial"/>
                <a:cs typeface="Arial"/>
              </a:rPr>
              <a:t> </a:t>
            </a:r>
            <a:r>
              <a:rPr sz="1100" b="1" dirty="0">
                <a:latin typeface="Arial"/>
                <a:cs typeface="Arial"/>
              </a:rPr>
              <a:t>Meet Peak</a:t>
            </a:r>
            <a:r>
              <a:rPr sz="1100" b="1" spc="-10" dirty="0">
                <a:latin typeface="Arial"/>
                <a:cs typeface="Arial"/>
              </a:rPr>
              <a:t> Demands</a:t>
            </a:r>
            <a:r>
              <a:rPr sz="1100" spc="-10" dirty="0">
                <a:latin typeface="Arial MT"/>
                <a:cs typeface="Arial MT"/>
              </a:rPr>
              <a:t>:</a:t>
            </a:r>
            <a:r>
              <a:rPr sz="1100" spc="-20" dirty="0">
                <a:latin typeface="Arial MT"/>
                <a:cs typeface="Arial MT"/>
              </a:rPr>
              <a:t> </a:t>
            </a:r>
            <a:r>
              <a:rPr sz="1100" dirty="0">
                <a:latin typeface="Arial MT"/>
                <a:cs typeface="Arial MT"/>
              </a:rPr>
              <a:t>The</a:t>
            </a:r>
            <a:r>
              <a:rPr sz="1100" spc="-10" dirty="0">
                <a:latin typeface="Arial MT"/>
                <a:cs typeface="Arial MT"/>
              </a:rPr>
              <a:t> </a:t>
            </a:r>
            <a:r>
              <a:rPr sz="1100" dirty="0">
                <a:latin typeface="Arial MT"/>
                <a:cs typeface="Arial MT"/>
              </a:rPr>
              <a:t>hybrid</a:t>
            </a:r>
            <a:r>
              <a:rPr sz="1100" spc="-15" dirty="0">
                <a:latin typeface="Arial MT"/>
                <a:cs typeface="Arial MT"/>
              </a:rPr>
              <a:t> </a:t>
            </a:r>
            <a:r>
              <a:rPr sz="1100" dirty="0">
                <a:latin typeface="Arial MT"/>
                <a:cs typeface="Arial MT"/>
              </a:rPr>
              <a:t>cloud</a:t>
            </a:r>
            <a:r>
              <a:rPr sz="1100" spc="-10" dirty="0">
                <a:latin typeface="Arial MT"/>
                <a:cs typeface="Arial MT"/>
              </a:rPr>
              <a:t> functionality</a:t>
            </a:r>
            <a:r>
              <a:rPr sz="1100" spc="-30" dirty="0">
                <a:latin typeface="Arial MT"/>
                <a:cs typeface="Arial MT"/>
              </a:rPr>
              <a:t> </a:t>
            </a:r>
            <a:r>
              <a:rPr sz="1100" dirty="0">
                <a:latin typeface="Arial MT"/>
                <a:cs typeface="Arial MT"/>
              </a:rPr>
              <a:t>enables</a:t>
            </a:r>
            <a:r>
              <a:rPr sz="1100" spc="-30" dirty="0">
                <a:latin typeface="Arial MT"/>
                <a:cs typeface="Arial MT"/>
              </a:rPr>
              <a:t> </a:t>
            </a:r>
            <a:r>
              <a:rPr sz="1100" dirty="0">
                <a:latin typeface="Arial MT"/>
                <a:cs typeface="Arial MT"/>
              </a:rPr>
              <a:t>the</a:t>
            </a:r>
            <a:r>
              <a:rPr sz="1100" spc="-10" dirty="0">
                <a:latin typeface="Arial MT"/>
                <a:cs typeface="Arial MT"/>
              </a:rPr>
              <a:t> </a:t>
            </a:r>
            <a:r>
              <a:rPr sz="1100" dirty="0">
                <a:latin typeface="Arial MT"/>
                <a:cs typeface="Arial MT"/>
              </a:rPr>
              <a:t>deployment</a:t>
            </a:r>
            <a:r>
              <a:rPr sz="1100" spc="-20" dirty="0">
                <a:latin typeface="Arial MT"/>
                <a:cs typeface="Arial MT"/>
              </a:rPr>
              <a:t> </a:t>
            </a:r>
            <a:r>
              <a:rPr sz="1100" dirty="0">
                <a:latin typeface="Arial MT"/>
                <a:cs typeface="Arial MT"/>
              </a:rPr>
              <a:t>of</a:t>
            </a:r>
            <a:r>
              <a:rPr sz="1100" spc="-15" dirty="0">
                <a:latin typeface="Arial MT"/>
                <a:cs typeface="Arial MT"/>
              </a:rPr>
              <a:t> </a:t>
            </a:r>
            <a:r>
              <a:rPr sz="1100" spc="-10" dirty="0">
                <a:latin typeface="Arial MT"/>
                <a:cs typeface="Arial MT"/>
              </a:rPr>
              <a:t>architectures</a:t>
            </a:r>
            <a:r>
              <a:rPr sz="1100" spc="-30" dirty="0">
                <a:latin typeface="Arial MT"/>
                <a:cs typeface="Arial MT"/>
              </a:rPr>
              <a:t> </a:t>
            </a:r>
            <a:r>
              <a:rPr sz="1100" dirty="0">
                <a:latin typeface="Arial MT"/>
                <a:cs typeface="Arial MT"/>
              </a:rPr>
              <a:t>for</a:t>
            </a:r>
            <a:r>
              <a:rPr sz="1100" spc="90" dirty="0">
                <a:latin typeface="Arial MT"/>
                <a:cs typeface="Arial MT"/>
              </a:rPr>
              <a:t> </a:t>
            </a:r>
            <a:r>
              <a:rPr sz="1100" b="1" dirty="0">
                <a:solidFill>
                  <a:srgbClr val="FF0000"/>
                </a:solidFill>
                <a:latin typeface="Arial"/>
                <a:cs typeface="Arial"/>
              </a:rPr>
              <a:t>cloud-bursting</a:t>
            </a:r>
            <a:r>
              <a:rPr sz="1100" b="1" spc="-75" dirty="0">
                <a:solidFill>
                  <a:srgbClr val="FF0000"/>
                </a:solidFill>
                <a:latin typeface="Arial"/>
                <a:cs typeface="Arial"/>
              </a:rPr>
              <a:t> </a:t>
            </a:r>
            <a:r>
              <a:rPr sz="1100" dirty="0">
                <a:latin typeface="Arial MT"/>
                <a:cs typeface="Arial MT"/>
              </a:rPr>
              <a:t>to</a:t>
            </a:r>
            <a:r>
              <a:rPr sz="1100" spc="-10" dirty="0">
                <a:latin typeface="Arial MT"/>
                <a:cs typeface="Arial MT"/>
              </a:rPr>
              <a:t> </a:t>
            </a:r>
            <a:r>
              <a:rPr sz="1100" dirty="0">
                <a:latin typeface="Arial MT"/>
                <a:cs typeface="Arial MT"/>
              </a:rPr>
              <a:t>address</a:t>
            </a:r>
            <a:r>
              <a:rPr sz="1100" spc="-30" dirty="0">
                <a:latin typeface="Arial MT"/>
                <a:cs typeface="Arial MT"/>
              </a:rPr>
              <a:t> </a:t>
            </a:r>
            <a:r>
              <a:rPr sz="1100" dirty="0">
                <a:latin typeface="Arial MT"/>
                <a:cs typeface="Arial MT"/>
              </a:rPr>
              <a:t>peak</a:t>
            </a:r>
            <a:r>
              <a:rPr sz="1100" spc="-125" dirty="0">
                <a:latin typeface="Arial MT"/>
                <a:cs typeface="Arial MT"/>
              </a:rPr>
              <a:t> </a:t>
            </a:r>
            <a:r>
              <a:rPr sz="1100" dirty="0">
                <a:latin typeface="Arial MT"/>
                <a:cs typeface="Arial MT"/>
              </a:rPr>
              <a:t>or </a:t>
            </a:r>
            <a:r>
              <a:rPr sz="1100" spc="-10" dirty="0">
                <a:latin typeface="Arial MT"/>
                <a:cs typeface="Arial MT"/>
              </a:rPr>
              <a:t>fluctuating</a:t>
            </a:r>
            <a:endParaRPr sz="1100">
              <a:latin typeface="Arial MT"/>
              <a:cs typeface="Arial MT"/>
            </a:endParaRPr>
          </a:p>
          <a:p>
            <a:pPr marL="388620">
              <a:lnSpc>
                <a:spcPts val="1220"/>
              </a:lnSpc>
            </a:pPr>
            <a:r>
              <a:rPr sz="1100" dirty="0">
                <a:latin typeface="Arial MT"/>
                <a:cs typeface="Arial MT"/>
              </a:rPr>
              <a:t>demands</a:t>
            </a:r>
            <a:r>
              <a:rPr sz="1100" spc="-25" dirty="0">
                <a:latin typeface="Arial MT"/>
                <a:cs typeface="Arial MT"/>
              </a:rPr>
              <a:t> </a:t>
            </a:r>
            <a:r>
              <a:rPr sz="1100" dirty="0">
                <a:latin typeface="Arial MT"/>
                <a:cs typeface="Arial MT"/>
              </a:rPr>
              <a:t>of</a:t>
            </a:r>
            <a:r>
              <a:rPr sz="1100" spc="-10" dirty="0">
                <a:latin typeface="Arial MT"/>
                <a:cs typeface="Arial MT"/>
              </a:rPr>
              <a:t> </a:t>
            </a:r>
            <a:r>
              <a:rPr sz="1100" dirty="0">
                <a:latin typeface="Arial MT"/>
                <a:cs typeface="Arial MT"/>
              </a:rPr>
              <a:t>HTC</a:t>
            </a:r>
            <a:r>
              <a:rPr sz="1100" spc="70" dirty="0">
                <a:latin typeface="Arial MT"/>
                <a:cs typeface="Arial MT"/>
              </a:rPr>
              <a:t> </a:t>
            </a:r>
            <a:r>
              <a:rPr sz="1100" spc="-10" dirty="0">
                <a:latin typeface="Arial MT"/>
                <a:cs typeface="Arial MT"/>
              </a:rPr>
              <a:t>(High</a:t>
            </a:r>
            <a:r>
              <a:rPr sz="1100" spc="-5" dirty="0">
                <a:latin typeface="Arial MT"/>
                <a:cs typeface="Arial MT"/>
              </a:rPr>
              <a:t> </a:t>
            </a:r>
            <a:r>
              <a:rPr sz="1100" dirty="0">
                <a:latin typeface="Arial MT"/>
                <a:cs typeface="Arial MT"/>
              </a:rPr>
              <a:t>Throughput</a:t>
            </a:r>
            <a:r>
              <a:rPr sz="1100" spc="-10" dirty="0">
                <a:latin typeface="Arial MT"/>
                <a:cs typeface="Arial MT"/>
              </a:rPr>
              <a:t> </a:t>
            </a:r>
            <a:r>
              <a:rPr sz="1100" dirty="0">
                <a:latin typeface="Arial MT"/>
                <a:cs typeface="Arial MT"/>
              </a:rPr>
              <a:t>Computing)</a:t>
            </a:r>
            <a:r>
              <a:rPr sz="1100" spc="5" dirty="0">
                <a:latin typeface="Arial MT"/>
                <a:cs typeface="Arial MT"/>
              </a:rPr>
              <a:t> </a:t>
            </a:r>
            <a:r>
              <a:rPr sz="1100" spc="-10" dirty="0">
                <a:latin typeface="Arial MT"/>
                <a:cs typeface="Arial MT"/>
              </a:rPr>
              <a:t>workloads.</a:t>
            </a:r>
            <a:endParaRPr sz="1100">
              <a:latin typeface="Arial MT"/>
              <a:cs typeface="Arial MT"/>
            </a:endParaRPr>
          </a:p>
          <a:p>
            <a:pPr marL="388620" marR="62230" indent="-376555">
              <a:lnSpc>
                <a:spcPts val="1120"/>
              </a:lnSpc>
              <a:spcBef>
                <a:spcPts val="885"/>
              </a:spcBef>
              <a:buSzPct val="218181"/>
              <a:buFont typeface="Arial MT"/>
              <a:buChar char="•"/>
              <a:tabLst>
                <a:tab pos="388620" algn="l"/>
              </a:tabLst>
            </a:pPr>
            <a:r>
              <a:rPr sz="1100" b="1" dirty="0">
                <a:latin typeface="Arial"/>
                <a:cs typeface="Arial"/>
              </a:rPr>
              <a:t>Management</a:t>
            </a:r>
            <a:r>
              <a:rPr sz="1100" b="1" spc="-90" dirty="0">
                <a:latin typeface="Arial"/>
                <a:cs typeface="Arial"/>
              </a:rPr>
              <a:t> </a:t>
            </a:r>
            <a:r>
              <a:rPr sz="1100" b="1" dirty="0">
                <a:latin typeface="Arial"/>
                <a:cs typeface="Arial"/>
              </a:rPr>
              <a:t>of</a:t>
            </a:r>
            <a:r>
              <a:rPr sz="1100" b="1" spc="5" dirty="0">
                <a:latin typeface="Arial"/>
                <a:cs typeface="Arial"/>
              </a:rPr>
              <a:t> </a:t>
            </a:r>
            <a:r>
              <a:rPr sz="1100" b="1" dirty="0">
                <a:latin typeface="Arial"/>
                <a:cs typeface="Arial"/>
              </a:rPr>
              <a:t>Persistent Scientific</a:t>
            </a:r>
            <a:r>
              <a:rPr sz="1100" b="1" spc="-10" dirty="0">
                <a:latin typeface="Arial"/>
                <a:cs typeface="Arial"/>
              </a:rPr>
              <a:t> </a:t>
            </a:r>
            <a:r>
              <a:rPr sz="1100" b="1" dirty="0">
                <a:latin typeface="Arial"/>
                <a:cs typeface="Arial"/>
              </a:rPr>
              <a:t>Data</a:t>
            </a:r>
            <a:r>
              <a:rPr sz="1100" dirty="0">
                <a:latin typeface="Arial MT"/>
                <a:cs typeface="Arial MT"/>
              </a:rPr>
              <a:t>:</a:t>
            </a:r>
            <a:r>
              <a:rPr sz="1100" spc="-15" dirty="0">
                <a:latin typeface="Arial MT"/>
                <a:cs typeface="Arial MT"/>
              </a:rPr>
              <a:t> </a:t>
            </a:r>
            <a:r>
              <a:rPr sz="1100" dirty="0">
                <a:latin typeface="Arial MT"/>
                <a:cs typeface="Arial MT"/>
              </a:rPr>
              <a:t>Can</a:t>
            </a:r>
            <a:r>
              <a:rPr sz="1100" spc="-5" dirty="0">
                <a:latin typeface="Arial MT"/>
                <a:cs typeface="Arial MT"/>
              </a:rPr>
              <a:t> </a:t>
            </a:r>
            <a:r>
              <a:rPr sz="1100" dirty="0">
                <a:latin typeface="Arial MT"/>
                <a:cs typeface="Arial MT"/>
              </a:rPr>
              <a:t>make</a:t>
            </a:r>
            <a:r>
              <a:rPr sz="1100" spc="-10" dirty="0">
                <a:latin typeface="Arial MT"/>
                <a:cs typeface="Arial MT"/>
              </a:rPr>
              <a:t> </a:t>
            </a:r>
            <a:r>
              <a:rPr sz="1100" dirty="0">
                <a:latin typeface="Arial MT"/>
                <a:cs typeface="Arial MT"/>
              </a:rPr>
              <a:t>disks</a:t>
            </a:r>
            <a:r>
              <a:rPr sz="1100" spc="-25" dirty="0">
                <a:latin typeface="Arial MT"/>
                <a:cs typeface="Arial MT"/>
              </a:rPr>
              <a:t> </a:t>
            </a:r>
            <a:r>
              <a:rPr sz="1100" dirty="0">
                <a:latin typeface="Arial MT"/>
                <a:cs typeface="Arial MT"/>
              </a:rPr>
              <a:t>persistent,</a:t>
            </a:r>
            <a:r>
              <a:rPr sz="1100" spc="-15" dirty="0">
                <a:latin typeface="Arial MT"/>
                <a:cs typeface="Arial MT"/>
              </a:rPr>
              <a:t> </a:t>
            </a:r>
            <a:r>
              <a:rPr sz="1100" dirty="0">
                <a:latin typeface="Arial MT"/>
                <a:cs typeface="Arial MT"/>
              </a:rPr>
              <a:t>save</a:t>
            </a:r>
            <a:r>
              <a:rPr sz="1100" spc="-100" dirty="0">
                <a:latin typeface="Arial MT"/>
                <a:cs typeface="Arial MT"/>
              </a:rPr>
              <a:t> </a:t>
            </a:r>
            <a:r>
              <a:rPr sz="1100" dirty="0">
                <a:latin typeface="Arial MT"/>
                <a:cs typeface="Arial MT"/>
              </a:rPr>
              <a:t>changes</a:t>
            </a:r>
            <a:r>
              <a:rPr sz="1100" spc="-25" dirty="0">
                <a:latin typeface="Arial MT"/>
                <a:cs typeface="Arial MT"/>
              </a:rPr>
              <a:t> </a:t>
            </a:r>
            <a:r>
              <a:rPr sz="1100" dirty="0">
                <a:latin typeface="Arial MT"/>
                <a:cs typeface="Arial MT"/>
              </a:rPr>
              <a:t>for subsequent</a:t>
            </a:r>
            <a:r>
              <a:rPr sz="1100" spc="-15" dirty="0">
                <a:latin typeface="Arial MT"/>
                <a:cs typeface="Arial MT"/>
              </a:rPr>
              <a:t> </a:t>
            </a:r>
            <a:r>
              <a:rPr sz="1100" dirty="0">
                <a:latin typeface="Arial MT"/>
                <a:cs typeface="Arial MT"/>
              </a:rPr>
              <a:t>new</a:t>
            </a:r>
            <a:r>
              <a:rPr sz="1100" spc="-130" dirty="0">
                <a:latin typeface="Arial MT"/>
                <a:cs typeface="Arial MT"/>
              </a:rPr>
              <a:t> </a:t>
            </a:r>
            <a:r>
              <a:rPr sz="1100" dirty="0">
                <a:latin typeface="Arial MT"/>
                <a:cs typeface="Arial MT"/>
              </a:rPr>
              <a:t>executions,</a:t>
            </a:r>
            <a:r>
              <a:rPr sz="1100" spc="-15" dirty="0">
                <a:latin typeface="Arial MT"/>
                <a:cs typeface="Arial MT"/>
              </a:rPr>
              <a:t> </a:t>
            </a:r>
            <a:r>
              <a:rPr sz="1100" dirty="0">
                <a:latin typeface="Arial MT"/>
                <a:cs typeface="Arial MT"/>
              </a:rPr>
              <a:t>and</a:t>
            </a:r>
            <a:r>
              <a:rPr sz="1100" spc="-10" dirty="0">
                <a:latin typeface="Arial MT"/>
                <a:cs typeface="Arial MT"/>
              </a:rPr>
              <a:t> </a:t>
            </a:r>
            <a:r>
              <a:rPr sz="1100" dirty="0">
                <a:latin typeface="Arial MT"/>
                <a:cs typeface="Arial MT"/>
              </a:rPr>
              <a:t>share</a:t>
            </a:r>
            <a:r>
              <a:rPr sz="1100" spc="-10" dirty="0">
                <a:latin typeface="Arial MT"/>
                <a:cs typeface="Arial MT"/>
              </a:rPr>
              <a:t> </a:t>
            </a:r>
            <a:r>
              <a:rPr sz="1100" dirty="0">
                <a:latin typeface="Arial MT"/>
                <a:cs typeface="Arial MT"/>
              </a:rPr>
              <a:t>the</a:t>
            </a:r>
            <a:r>
              <a:rPr sz="1100" spc="-10" dirty="0">
                <a:latin typeface="Arial MT"/>
                <a:cs typeface="Arial MT"/>
              </a:rPr>
              <a:t> </a:t>
            </a:r>
            <a:r>
              <a:rPr sz="1100" dirty="0">
                <a:latin typeface="Arial MT"/>
                <a:cs typeface="Arial MT"/>
              </a:rPr>
              <a:t>new</a:t>
            </a:r>
            <a:r>
              <a:rPr sz="1100" spc="-125" dirty="0">
                <a:latin typeface="Arial MT"/>
                <a:cs typeface="Arial MT"/>
              </a:rPr>
              <a:t> </a:t>
            </a:r>
            <a:r>
              <a:rPr sz="1100" dirty="0">
                <a:latin typeface="Arial MT"/>
                <a:cs typeface="Arial MT"/>
              </a:rPr>
              <a:t>disks</a:t>
            </a:r>
            <a:r>
              <a:rPr sz="1100" spc="-30" dirty="0">
                <a:latin typeface="Arial MT"/>
                <a:cs typeface="Arial MT"/>
              </a:rPr>
              <a:t> </a:t>
            </a:r>
            <a:r>
              <a:rPr sz="1100" spc="-20" dirty="0">
                <a:latin typeface="Arial MT"/>
                <a:cs typeface="Arial MT"/>
              </a:rPr>
              <a:t>with</a:t>
            </a:r>
            <a:r>
              <a:rPr sz="1100" spc="-10" dirty="0">
                <a:latin typeface="Arial MT"/>
                <a:cs typeface="Arial MT"/>
              </a:rPr>
              <a:t> </a:t>
            </a:r>
            <a:r>
              <a:rPr sz="1100" dirty="0">
                <a:latin typeface="Arial MT"/>
                <a:cs typeface="Arial MT"/>
              </a:rPr>
              <a:t>other</a:t>
            </a:r>
            <a:r>
              <a:rPr sz="1100" spc="5" dirty="0">
                <a:latin typeface="Arial MT"/>
                <a:cs typeface="Arial MT"/>
              </a:rPr>
              <a:t> </a:t>
            </a:r>
            <a:r>
              <a:rPr sz="1100" dirty="0">
                <a:latin typeface="Arial MT"/>
                <a:cs typeface="Arial MT"/>
              </a:rPr>
              <a:t>users</a:t>
            </a:r>
            <a:r>
              <a:rPr sz="1100" spc="-30" dirty="0">
                <a:latin typeface="Arial MT"/>
                <a:cs typeface="Arial MT"/>
              </a:rPr>
              <a:t> </a:t>
            </a:r>
            <a:r>
              <a:rPr sz="1100" spc="-25" dirty="0">
                <a:latin typeface="Arial MT"/>
                <a:cs typeface="Arial MT"/>
              </a:rPr>
              <a:t>in </a:t>
            </a:r>
            <a:r>
              <a:rPr sz="1100" dirty="0">
                <a:latin typeface="Arial MT"/>
                <a:cs typeface="Arial MT"/>
              </a:rPr>
              <a:t>your</a:t>
            </a:r>
            <a:r>
              <a:rPr sz="1100" spc="10" dirty="0">
                <a:latin typeface="Arial MT"/>
                <a:cs typeface="Arial MT"/>
              </a:rPr>
              <a:t> </a:t>
            </a:r>
            <a:r>
              <a:rPr sz="1100" dirty="0">
                <a:latin typeface="Arial MT"/>
                <a:cs typeface="Arial MT"/>
              </a:rPr>
              <a:t>Virtual</a:t>
            </a:r>
            <a:r>
              <a:rPr sz="1100" spc="-25" dirty="0">
                <a:latin typeface="Arial MT"/>
                <a:cs typeface="Arial MT"/>
              </a:rPr>
              <a:t> </a:t>
            </a:r>
            <a:r>
              <a:rPr sz="1100" dirty="0">
                <a:latin typeface="Arial MT"/>
                <a:cs typeface="Arial MT"/>
              </a:rPr>
              <a:t>Data Center</a:t>
            </a:r>
            <a:r>
              <a:rPr sz="1100" spc="15" dirty="0">
                <a:latin typeface="Arial MT"/>
                <a:cs typeface="Arial MT"/>
              </a:rPr>
              <a:t> </a:t>
            </a:r>
            <a:r>
              <a:rPr sz="1100" spc="-10" dirty="0">
                <a:latin typeface="Arial MT"/>
                <a:cs typeface="Arial MT"/>
              </a:rPr>
              <a:t>(VO).</a:t>
            </a:r>
            <a:endParaRPr sz="1100">
              <a:latin typeface="Arial MT"/>
              <a:cs typeface="Arial MT"/>
            </a:endParaRPr>
          </a:p>
          <a:p>
            <a:pPr marL="388620" indent="-375920">
              <a:lnSpc>
                <a:spcPts val="1180"/>
              </a:lnSpc>
              <a:spcBef>
                <a:spcPts val="680"/>
              </a:spcBef>
              <a:buSzPct val="218181"/>
              <a:buFont typeface="Arial MT"/>
              <a:buChar char="•"/>
              <a:tabLst>
                <a:tab pos="388620" algn="l"/>
              </a:tabLst>
            </a:pPr>
            <a:r>
              <a:rPr sz="1100" b="1" dirty="0">
                <a:latin typeface="Arial"/>
                <a:cs typeface="Arial"/>
              </a:rPr>
              <a:t>Placement</a:t>
            </a:r>
            <a:r>
              <a:rPr sz="1100" b="1" spc="10" dirty="0">
                <a:latin typeface="Arial"/>
                <a:cs typeface="Arial"/>
              </a:rPr>
              <a:t> </a:t>
            </a:r>
            <a:r>
              <a:rPr sz="1100" b="1" dirty="0">
                <a:latin typeface="Arial"/>
                <a:cs typeface="Arial"/>
              </a:rPr>
              <a:t>of</a:t>
            </a:r>
            <a:r>
              <a:rPr sz="1100" b="1" spc="-85" dirty="0">
                <a:latin typeface="Arial"/>
                <a:cs typeface="Arial"/>
              </a:rPr>
              <a:t> </a:t>
            </a:r>
            <a:r>
              <a:rPr sz="1100" b="1" dirty="0">
                <a:latin typeface="Arial"/>
                <a:cs typeface="Arial"/>
              </a:rPr>
              <a:t>VMs</a:t>
            </a:r>
            <a:r>
              <a:rPr sz="1100" b="1" spc="-90" dirty="0">
                <a:latin typeface="Arial"/>
                <a:cs typeface="Arial"/>
              </a:rPr>
              <a:t> </a:t>
            </a:r>
            <a:r>
              <a:rPr sz="1100" b="1" dirty="0">
                <a:latin typeface="Arial"/>
                <a:cs typeface="Arial"/>
              </a:rPr>
              <a:t>Near</a:t>
            </a:r>
            <a:r>
              <a:rPr sz="1100" b="1" spc="-65" dirty="0">
                <a:latin typeface="Arial"/>
                <a:cs typeface="Arial"/>
              </a:rPr>
              <a:t> </a:t>
            </a:r>
            <a:r>
              <a:rPr sz="1100" b="1" dirty="0">
                <a:latin typeface="Arial"/>
                <a:cs typeface="Arial"/>
              </a:rPr>
              <a:t>the Input</a:t>
            </a:r>
            <a:r>
              <a:rPr sz="1100" b="1" spc="10" dirty="0">
                <a:latin typeface="Arial"/>
                <a:cs typeface="Arial"/>
              </a:rPr>
              <a:t> </a:t>
            </a:r>
            <a:r>
              <a:rPr sz="1100" b="1" dirty="0">
                <a:latin typeface="Arial"/>
                <a:cs typeface="Arial"/>
              </a:rPr>
              <a:t>Data</a:t>
            </a:r>
            <a:r>
              <a:rPr sz="1100" dirty="0">
                <a:latin typeface="Arial MT"/>
                <a:cs typeface="Arial MT"/>
              </a:rPr>
              <a:t>:</a:t>
            </a:r>
            <a:r>
              <a:rPr sz="1100" spc="-10" dirty="0">
                <a:latin typeface="Arial MT"/>
                <a:cs typeface="Arial MT"/>
              </a:rPr>
              <a:t> </a:t>
            </a:r>
            <a:r>
              <a:rPr sz="1100" dirty="0">
                <a:latin typeface="Arial MT"/>
                <a:cs typeface="Arial MT"/>
              </a:rPr>
              <a:t>OpenNebula’s</a:t>
            </a:r>
            <a:r>
              <a:rPr sz="1100" spc="5" dirty="0">
                <a:latin typeface="Arial MT"/>
                <a:cs typeface="Arial MT"/>
              </a:rPr>
              <a:t> </a:t>
            </a:r>
            <a:r>
              <a:rPr sz="1100" dirty="0">
                <a:latin typeface="Arial MT"/>
                <a:cs typeface="Arial MT"/>
              </a:rPr>
              <a:t>scheduler</a:t>
            </a:r>
            <a:r>
              <a:rPr sz="1100" spc="-80" dirty="0">
                <a:latin typeface="Arial MT"/>
                <a:cs typeface="Arial MT"/>
              </a:rPr>
              <a:t> </a:t>
            </a:r>
            <a:r>
              <a:rPr sz="1100" dirty="0">
                <a:latin typeface="Arial MT"/>
                <a:cs typeface="Arial MT"/>
              </a:rPr>
              <a:t>provides</a:t>
            </a:r>
            <a:r>
              <a:rPr sz="1100" spc="10" dirty="0">
                <a:latin typeface="Arial MT"/>
                <a:cs typeface="Arial MT"/>
              </a:rPr>
              <a:t> </a:t>
            </a:r>
            <a:r>
              <a:rPr sz="1100" b="1" dirty="0">
                <a:solidFill>
                  <a:srgbClr val="FF0000"/>
                </a:solidFill>
                <a:latin typeface="Arial"/>
                <a:cs typeface="Arial"/>
              </a:rPr>
              <a:t>automatic</a:t>
            </a:r>
            <a:r>
              <a:rPr sz="1100" b="1" spc="-5" dirty="0">
                <a:solidFill>
                  <a:srgbClr val="FF0000"/>
                </a:solidFill>
                <a:latin typeface="Arial"/>
                <a:cs typeface="Arial"/>
              </a:rPr>
              <a:t> </a:t>
            </a:r>
            <a:r>
              <a:rPr sz="1100" b="1" dirty="0">
                <a:solidFill>
                  <a:srgbClr val="FF0000"/>
                </a:solidFill>
                <a:latin typeface="Arial"/>
                <a:cs typeface="Arial"/>
              </a:rPr>
              <a:t>VM</a:t>
            </a:r>
            <a:r>
              <a:rPr sz="1100" b="1" spc="15" dirty="0">
                <a:solidFill>
                  <a:srgbClr val="FF0000"/>
                </a:solidFill>
                <a:latin typeface="Arial"/>
                <a:cs typeface="Arial"/>
              </a:rPr>
              <a:t> </a:t>
            </a:r>
            <a:r>
              <a:rPr sz="1100" b="1" dirty="0">
                <a:solidFill>
                  <a:srgbClr val="FF0000"/>
                </a:solidFill>
                <a:latin typeface="Arial"/>
                <a:cs typeface="Arial"/>
              </a:rPr>
              <a:t>placement</a:t>
            </a:r>
            <a:r>
              <a:rPr sz="1100" b="1" spc="45" dirty="0">
                <a:solidFill>
                  <a:srgbClr val="FF0000"/>
                </a:solidFill>
                <a:latin typeface="Arial"/>
                <a:cs typeface="Arial"/>
              </a:rPr>
              <a:t> </a:t>
            </a:r>
            <a:r>
              <a:rPr sz="1100" dirty="0">
                <a:latin typeface="Arial MT"/>
                <a:cs typeface="Arial MT"/>
              </a:rPr>
              <a:t>for</a:t>
            </a:r>
            <a:r>
              <a:rPr sz="1100" spc="10" dirty="0">
                <a:latin typeface="Arial MT"/>
                <a:cs typeface="Arial MT"/>
              </a:rPr>
              <a:t> </a:t>
            </a:r>
            <a:r>
              <a:rPr sz="1100" dirty="0">
                <a:latin typeface="Arial MT"/>
                <a:cs typeface="Arial MT"/>
              </a:rPr>
              <a:t>the</a:t>
            </a:r>
            <a:r>
              <a:rPr sz="1100" spc="-95" dirty="0">
                <a:latin typeface="Arial MT"/>
                <a:cs typeface="Arial MT"/>
              </a:rPr>
              <a:t> </a:t>
            </a:r>
            <a:r>
              <a:rPr sz="1100" dirty="0">
                <a:latin typeface="Arial MT"/>
                <a:cs typeface="Arial MT"/>
              </a:rPr>
              <a:t>definition</a:t>
            </a:r>
            <a:r>
              <a:rPr sz="1100" spc="-90" dirty="0">
                <a:latin typeface="Arial MT"/>
                <a:cs typeface="Arial MT"/>
              </a:rPr>
              <a:t> </a:t>
            </a:r>
            <a:r>
              <a:rPr sz="1100" dirty="0">
                <a:latin typeface="Arial MT"/>
                <a:cs typeface="Arial MT"/>
              </a:rPr>
              <a:t>of</a:t>
            </a:r>
            <a:r>
              <a:rPr sz="1100" spc="-10" dirty="0">
                <a:latin typeface="Arial MT"/>
                <a:cs typeface="Arial MT"/>
              </a:rPr>
              <a:t> </a:t>
            </a:r>
            <a:r>
              <a:rPr sz="1100" dirty="0">
                <a:latin typeface="Arial MT"/>
                <a:cs typeface="Arial MT"/>
              </a:rPr>
              <a:t>workload and</a:t>
            </a:r>
            <a:r>
              <a:rPr sz="1100" spc="55" dirty="0">
                <a:latin typeface="Arial MT"/>
                <a:cs typeface="Arial MT"/>
              </a:rPr>
              <a:t> </a:t>
            </a:r>
            <a:r>
              <a:rPr sz="1100" b="1" dirty="0">
                <a:solidFill>
                  <a:srgbClr val="FF0000"/>
                </a:solidFill>
                <a:latin typeface="Arial"/>
                <a:cs typeface="Arial"/>
              </a:rPr>
              <a:t>resource-</a:t>
            </a:r>
            <a:r>
              <a:rPr sz="1100" b="1" spc="-10" dirty="0">
                <a:solidFill>
                  <a:srgbClr val="FF0000"/>
                </a:solidFill>
                <a:latin typeface="Arial"/>
                <a:cs typeface="Arial"/>
              </a:rPr>
              <a:t>aware</a:t>
            </a:r>
            <a:endParaRPr sz="1100">
              <a:latin typeface="Arial"/>
              <a:cs typeface="Arial"/>
            </a:endParaRPr>
          </a:p>
          <a:p>
            <a:pPr marL="388620">
              <a:lnSpc>
                <a:spcPts val="1180"/>
              </a:lnSpc>
            </a:pPr>
            <a:r>
              <a:rPr sz="1100" b="1" dirty="0">
                <a:solidFill>
                  <a:srgbClr val="FF0000"/>
                </a:solidFill>
                <a:latin typeface="Arial"/>
                <a:cs typeface="Arial"/>
              </a:rPr>
              <a:t>allocation</a:t>
            </a:r>
            <a:r>
              <a:rPr sz="1100" b="1" spc="-65" dirty="0">
                <a:solidFill>
                  <a:srgbClr val="FF0000"/>
                </a:solidFill>
                <a:latin typeface="Arial"/>
                <a:cs typeface="Arial"/>
              </a:rPr>
              <a:t> </a:t>
            </a:r>
            <a:r>
              <a:rPr sz="1100" b="1" dirty="0">
                <a:solidFill>
                  <a:srgbClr val="FF0000"/>
                </a:solidFill>
                <a:latin typeface="Arial"/>
                <a:cs typeface="Arial"/>
              </a:rPr>
              <a:t>policies</a:t>
            </a:r>
            <a:r>
              <a:rPr sz="1100" b="1" spc="10" dirty="0">
                <a:solidFill>
                  <a:srgbClr val="FF0000"/>
                </a:solidFill>
                <a:latin typeface="Arial"/>
                <a:cs typeface="Arial"/>
              </a:rPr>
              <a:t> </a:t>
            </a:r>
            <a:r>
              <a:rPr sz="1100" b="1" dirty="0">
                <a:solidFill>
                  <a:srgbClr val="FF0000"/>
                </a:solidFill>
                <a:latin typeface="Arial"/>
                <a:cs typeface="Arial"/>
              </a:rPr>
              <a:t>such</a:t>
            </a:r>
            <a:r>
              <a:rPr sz="1100" b="1" spc="45" dirty="0">
                <a:solidFill>
                  <a:srgbClr val="FF0000"/>
                </a:solidFill>
                <a:latin typeface="Arial"/>
                <a:cs typeface="Arial"/>
              </a:rPr>
              <a:t> </a:t>
            </a:r>
            <a:r>
              <a:rPr sz="1100" b="1" dirty="0">
                <a:solidFill>
                  <a:srgbClr val="FF0000"/>
                </a:solidFill>
                <a:latin typeface="Arial"/>
                <a:cs typeface="Arial"/>
              </a:rPr>
              <a:t>as</a:t>
            </a:r>
            <a:r>
              <a:rPr sz="1100" b="1" spc="15" dirty="0">
                <a:solidFill>
                  <a:srgbClr val="FF0000"/>
                </a:solidFill>
                <a:latin typeface="Arial"/>
                <a:cs typeface="Arial"/>
              </a:rPr>
              <a:t> </a:t>
            </a:r>
            <a:r>
              <a:rPr sz="1100" b="1" dirty="0">
                <a:solidFill>
                  <a:srgbClr val="FF0000"/>
                </a:solidFill>
                <a:latin typeface="Arial"/>
                <a:cs typeface="Arial"/>
              </a:rPr>
              <a:t>packing,</a:t>
            </a:r>
            <a:r>
              <a:rPr sz="1100" b="1" spc="-100" dirty="0">
                <a:solidFill>
                  <a:srgbClr val="FF0000"/>
                </a:solidFill>
                <a:latin typeface="Arial"/>
                <a:cs typeface="Arial"/>
              </a:rPr>
              <a:t> </a:t>
            </a:r>
            <a:r>
              <a:rPr sz="1100" b="1" dirty="0">
                <a:solidFill>
                  <a:srgbClr val="FF0000"/>
                </a:solidFill>
                <a:latin typeface="Arial"/>
                <a:cs typeface="Arial"/>
              </a:rPr>
              <a:t>striping,</a:t>
            </a:r>
            <a:r>
              <a:rPr sz="1100" b="1" spc="10" dirty="0">
                <a:solidFill>
                  <a:srgbClr val="FF0000"/>
                </a:solidFill>
                <a:latin typeface="Arial"/>
                <a:cs typeface="Arial"/>
              </a:rPr>
              <a:t> </a:t>
            </a:r>
            <a:r>
              <a:rPr sz="1100" b="1" dirty="0">
                <a:solidFill>
                  <a:srgbClr val="FF0000"/>
                </a:solidFill>
                <a:latin typeface="Arial"/>
                <a:cs typeface="Arial"/>
              </a:rPr>
              <a:t>load-</a:t>
            </a:r>
            <a:r>
              <a:rPr sz="1100" b="1" spc="-10" dirty="0">
                <a:solidFill>
                  <a:srgbClr val="FF0000"/>
                </a:solidFill>
                <a:latin typeface="Arial"/>
                <a:cs typeface="Arial"/>
              </a:rPr>
              <a:t>aware,</a:t>
            </a:r>
            <a:r>
              <a:rPr sz="1100" b="1" spc="-100" dirty="0">
                <a:solidFill>
                  <a:srgbClr val="FF0000"/>
                </a:solidFill>
                <a:latin typeface="Arial"/>
                <a:cs typeface="Arial"/>
              </a:rPr>
              <a:t> </a:t>
            </a:r>
            <a:r>
              <a:rPr sz="1100" b="1" dirty="0">
                <a:solidFill>
                  <a:srgbClr val="FF0000"/>
                </a:solidFill>
                <a:latin typeface="Arial"/>
                <a:cs typeface="Arial"/>
              </a:rPr>
              <a:t>or</a:t>
            </a:r>
            <a:r>
              <a:rPr sz="1100" b="1" spc="50" dirty="0">
                <a:solidFill>
                  <a:srgbClr val="FF0000"/>
                </a:solidFill>
                <a:latin typeface="Arial"/>
                <a:cs typeface="Arial"/>
              </a:rPr>
              <a:t> </a:t>
            </a:r>
            <a:r>
              <a:rPr sz="1100" b="1" dirty="0">
                <a:solidFill>
                  <a:srgbClr val="FF0000"/>
                </a:solidFill>
                <a:latin typeface="Arial"/>
                <a:cs typeface="Arial"/>
              </a:rPr>
              <a:t>affinity-</a:t>
            </a:r>
            <a:r>
              <a:rPr sz="1100" b="1" spc="-10" dirty="0">
                <a:solidFill>
                  <a:srgbClr val="FF0000"/>
                </a:solidFill>
                <a:latin typeface="Arial"/>
                <a:cs typeface="Arial"/>
              </a:rPr>
              <a:t>aware</a:t>
            </a:r>
            <a:r>
              <a:rPr sz="1100" spc="-10" dirty="0">
                <a:latin typeface="Arial MT"/>
                <a:cs typeface="Arial MT"/>
              </a:rPr>
              <a:t>.</a:t>
            </a:r>
            <a:endParaRPr sz="1100">
              <a:latin typeface="Arial MT"/>
              <a:cs typeface="Arial MT"/>
            </a:endParaRPr>
          </a:p>
          <a:p>
            <a:pPr marL="388620" indent="-375920">
              <a:lnSpc>
                <a:spcPct val="100000"/>
              </a:lnSpc>
              <a:spcBef>
                <a:spcPts val="765"/>
              </a:spcBef>
              <a:buSzPct val="218181"/>
              <a:buFont typeface="Arial MT"/>
              <a:buChar char="•"/>
              <a:tabLst>
                <a:tab pos="388620" algn="l"/>
              </a:tabLst>
            </a:pPr>
            <a:r>
              <a:rPr sz="1100" b="1" dirty="0">
                <a:latin typeface="Arial"/>
                <a:cs typeface="Arial"/>
              </a:rPr>
              <a:t>Ensure</a:t>
            </a:r>
            <a:r>
              <a:rPr sz="1100" b="1" spc="95" dirty="0">
                <a:latin typeface="Arial"/>
                <a:cs typeface="Arial"/>
              </a:rPr>
              <a:t> </a:t>
            </a:r>
            <a:r>
              <a:rPr sz="1100" b="1" dirty="0">
                <a:latin typeface="Arial"/>
                <a:cs typeface="Arial"/>
              </a:rPr>
              <a:t>that</a:t>
            </a:r>
            <a:r>
              <a:rPr sz="1100" b="1" spc="10" dirty="0">
                <a:latin typeface="Arial"/>
                <a:cs typeface="Arial"/>
              </a:rPr>
              <a:t> </a:t>
            </a:r>
            <a:r>
              <a:rPr sz="1100" b="1" dirty="0">
                <a:latin typeface="Arial"/>
                <a:cs typeface="Arial"/>
              </a:rPr>
              <a:t>each</a:t>
            </a:r>
            <a:r>
              <a:rPr sz="1100" b="1" spc="30" dirty="0">
                <a:latin typeface="Arial"/>
                <a:cs typeface="Arial"/>
              </a:rPr>
              <a:t> </a:t>
            </a:r>
            <a:r>
              <a:rPr sz="1100" b="1" dirty="0">
                <a:latin typeface="Arial"/>
                <a:cs typeface="Arial"/>
              </a:rPr>
              <a:t>Tenant</a:t>
            </a:r>
            <a:r>
              <a:rPr sz="1100" b="1" spc="5" dirty="0">
                <a:latin typeface="Arial"/>
                <a:cs typeface="Arial"/>
              </a:rPr>
              <a:t> </a:t>
            </a:r>
            <a:r>
              <a:rPr sz="1100" b="1" dirty="0">
                <a:latin typeface="Arial"/>
                <a:cs typeface="Arial"/>
              </a:rPr>
              <a:t>Gets a</a:t>
            </a:r>
            <a:r>
              <a:rPr sz="1100" b="1" spc="-5" dirty="0">
                <a:latin typeface="Arial"/>
                <a:cs typeface="Arial"/>
              </a:rPr>
              <a:t> </a:t>
            </a:r>
            <a:r>
              <a:rPr sz="1100" b="1" dirty="0">
                <a:latin typeface="Arial"/>
                <a:cs typeface="Arial"/>
              </a:rPr>
              <a:t>Fair</a:t>
            </a:r>
            <a:r>
              <a:rPr sz="1100" b="1" spc="-65" dirty="0">
                <a:latin typeface="Arial"/>
                <a:cs typeface="Arial"/>
              </a:rPr>
              <a:t> </a:t>
            </a:r>
            <a:r>
              <a:rPr sz="1100" b="1" dirty="0">
                <a:latin typeface="Arial"/>
                <a:cs typeface="Arial"/>
              </a:rPr>
              <a:t>Share of</a:t>
            </a:r>
            <a:r>
              <a:rPr sz="1100" b="1" spc="10" dirty="0">
                <a:latin typeface="Arial"/>
                <a:cs typeface="Arial"/>
              </a:rPr>
              <a:t> </a:t>
            </a:r>
            <a:r>
              <a:rPr sz="1100" b="1" dirty="0">
                <a:latin typeface="Arial"/>
                <a:cs typeface="Arial"/>
              </a:rPr>
              <a:t>Resources</a:t>
            </a:r>
            <a:r>
              <a:rPr sz="1100" dirty="0">
                <a:latin typeface="Arial MT"/>
                <a:cs typeface="Arial MT"/>
              </a:rPr>
              <a:t>:</a:t>
            </a:r>
            <a:r>
              <a:rPr sz="1100" spc="-10" dirty="0">
                <a:latin typeface="Arial MT"/>
                <a:cs typeface="Arial MT"/>
              </a:rPr>
              <a:t> OpenNebula’s</a:t>
            </a:r>
            <a:r>
              <a:rPr sz="1100" spc="-30" dirty="0">
                <a:latin typeface="Arial MT"/>
                <a:cs typeface="Arial MT"/>
              </a:rPr>
              <a:t> </a:t>
            </a:r>
            <a:r>
              <a:rPr sz="1100" dirty="0">
                <a:latin typeface="Arial MT"/>
                <a:cs typeface="Arial MT"/>
              </a:rPr>
              <a:t>resource</a:t>
            </a:r>
            <a:r>
              <a:rPr sz="1100" spc="-95" dirty="0">
                <a:latin typeface="Arial MT"/>
                <a:cs typeface="Arial MT"/>
              </a:rPr>
              <a:t> </a:t>
            </a:r>
            <a:r>
              <a:rPr sz="1100" dirty="0">
                <a:latin typeface="Arial MT"/>
                <a:cs typeface="Arial MT"/>
              </a:rPr>
              <a:t>quota</a:t>
            </a:r>
            <a:r>
              <a:rPr sz="1100" spc="-90" dirty="0">
                <a:latin typeface="Arial MT"/>
                <a:cs typeface="Arial MT"/>
              </a:rPr>
              <a:t> </a:t>
            </a:r>
            <a:r>
              <a:rPr sz="1100" dirty="0">
                <a:latin typeface="Arial MT"/>
                <a:cs typeface="Arial MT"/>
              </a:rPr>
              <a:t>management</a:t>
            </a:r>
            <a:r>
              <a:rPr sz="1100" spc="-10" dirty="0">
                <a:latin typeface="Arial MT"/>
                <a:cs typeface="Arial MT"/>
              </a:rPr>
              <a:t> </a:t>
            </a:r>
            <a:r>
              <a:rPr sz="1100" dirty="0">
                <a:latin typeface="Arial MT"/>
                <a:cs typeface="Arial MT"/>
              </a:rPr>
              <a:t>helps</a:t>
            </a:r>
            <a:r>
              <a:rPr sz="1100" spc="-25" dirty="0">
                <a:latin typeface="Arial MT"/>
                <a:cs typeface="Arial MT"/>
              </a:rPr>
              <a:t> </a:t>
            </a:r>
            <a:r>
              <a:rPr sz="1100" dirty="0">
                <a:latin typeface="Arial MT"/>
                <a:cs typeface="Arial MT"/>
              </a:rPr>
              <a:t>allocate,</a:t>
            </a:r>
            <a:r>
              <a:rPr sz="1100" spc="-5" dirty="0">
                <a:latin typeface="Arial MT"/>
                <a:cs typeface="Arial MT"/>
              </a:rPr>
              <a:t> </a:t>
            </a:r>
            <a:r>
              <a:rPr sz="1100" dirty="0">
                <a:latin typeface="Arial MT"/>
                <a:cs typeface="Arial MT"/>
              </a:rPr>
              <a:t>track</a:t>
            </a:r>
            <a:r>
              <a:rPr sz="1100" spc="-120" dirty="0">
                <a:latin typeface="Arial MT"/>
                <a:cs typeface="Arial MT"/>
              </a:rPr>
              <a:t> </a:t>
            </a:r>
            <a:r>
              <a:rPr sz="1100" dirty="0">
                <a:latin typeface="Arial MT"/>
                <a:cs typeface="Arial MT"/>
              </a:rPr>
              <a:t>and</a:t>
            </a:r>
            <a:r>
              <a:rPr sz="1100" spc="-5" dirty="0">
                <a:latin typeface="Arial MT"/>
                <a:cs typeface="Arial MT"/>
              </a:rPr>
              <a:t> </a:t>
            </a:r>
            <a:r>
              <a:rPr sz="1100" spc="-20" dirty="0">
                <a:latin typeface="Arial MT"/>
                <a:cs typeface="Arial MT"/>
              </a:rPr>
              <a:t>limit</a:t>
            </a:r>
            <a:r>
              <a:rPr sz="1100" spc="-10" dirty="0">
                <a:latin typeface="Arial MT"/>
                <a:cs typeface="Arial MT"/>
              </a:rPr>
              <a:t> </a:t>
            </a:r>
            <a:r>
              <a:rPr sz="1100" dirty="0">
                <a:latin typeface="Arial MT"/>
                <a:cs typeface="Arial MT"/>
              </a:rPr>
              <a:t>resource </a:t>
            </a:r>
            <a:r>
              <a:rPr sz="1100" spc="-10" dirty="0">
                <a:latin typeface="Arial MT"/>
                <a:cs typeface="Arial MT"/>
              </a:rPr>
              <a:t>utilization.</a:t>
            </a:r>
            <a:endParaRPr sz="1100">
              <a:latin typeface="Arial MT"/>
              <a:cs typeface="Arial M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4700" y="316230"/>
            <a:ext cx="4144645" cy="575310"/>
          </a:xfrm>
          <a:prstGeom prst="rect">
            <a:avLst/>
          </a:prstGeom>
        </p:spPr>
        <p:txBody>
          <a:bodyPr vert="horz" wrap="square" lIns="0" tIns="13335" rIns="0" bIns="0" rtlCol="0">
            <a:spAutoFit/>
          </a:bodyPr>
          <a:lstStyle/>
          <a:p>
            <a:pPr marL="12700">
              <a:lnSpc>
                <a:spcPct val="100000"/>
              </a:lnSpc>
              <a:spcBef>
                <a:spcPts val="105"/>
              </a:spcBef>
            </a:pPr>
            <a:r>
              <a:rPr dirty="0"/>
              <a:t>Distributed</a:t>
            </a:r>
            <a:r>
              <a:rPr spc="-40" dirty="0"/>
              <a:t> </a:t>
            </a:r>
            <a:r>
              <a:rPr spc="-10" dirty="0"/>
              <a:t>system</a:t>
            </a:r>
          </a:p>
        </p:txBody>
      </p:sp>
      <p:sp>
        <p:nvSpPr>
          <p:cNvPr id="3" name="object 3"/>
          <p:cNvSpPr txBox="1"/>
          <p:nvPr/>
        </p:nvSpPr>
        <p:spPr>
          <a:xfrm>
            <a:off x="774700" y="1080452"/>
            <a:ext cx="10333990" cy="5060315"/>
          </a:xfrm>
          <a:prstGeom prst="rect">
            <a:avLst/>
          </a:prstGeom>
        </p:spPr>
        <p:txBody>
          <a:bodyPr vert="horz" wrap="square" lIns="0" tIns="12700" rIns="0" bIns="0" rtlCol="0">
            <a:spAutoFit/>
          </a:bodyPr>
          <a:lstStyle/>
          <a:p>
            <a:pPr marL="93980">
              <a:lnSpc>
                <a:spcPts val="2080"/>
              </a:lnSpc>
              <a:spcBef>
                <a:spcPts val="100"/>
              </a:spcBef>
            </a:pPr>
            <a:r>
              <a:rPr sz="2000" dirty="0">
                <a:latin typeface="Arial MT"/>
                <a:cs typeface="Arial MT"/>
              </a:rPr>
              <a:t>“A</a:t>
            </a:r>
            <a:r>
              <a:rPr sz="2000" spc="55" dirty="0">
                <a:latin typeface="Arial MT"/>
                <a:cs typeface="Arial MT"/>
              </a:rPr>
              <a:t> </a:t>
            </a:r>
            <a:r>
              <a:rPr sz="2000" dirty="0">
                <a:latin typeface="Arial MT"/>
                <a:cs typeface="Arial MT"/>
              </a:rPr>
              <a:t>distributed</a:t>
            </a:r>
            <a:r>
              <a:rPr sz="2000" spc="-125" dirty="0">
                <a:latin typeface="Arial MT"/>
                <a:cs typeface="Arial MT"/>
              </a:rPr>
              <a:t> </a:t>
            </a:r>
            <a:r>
              <a:rPr sz="2000" dirty="0">
                <a:latin typeface="Arial MT"/>
                <a:cs typeface="Arial MT"/>
              </a:rPr>
              <a:t>system</a:t>
            </a:r>
            <a:r>
              <a:rPr sz="2000" spc="-35" dirty="0">
                <a:latin typeface="Arial MT"/>
                <a:cs typeface="Arial MT"/>
              </a:rPr>
              <a:t> </a:t>
            </a:r>
            <a:r>
              <a:rPr sz="2000" dirty="0">
                <a:latin typeface="Arial MT"/>
                <a:cs typeface="Arial MT"/>
              </a:rPr>
              <a:t>is</a:t>
            </a:r>
            <a:r>
              <a:rPr sz="2000" spc="-5" dirty="0">
                <a:latin typeface="Arial MT"/>
                <a:cs typeface="Arial MT"/>
              </a:rPr>
              <a:t> </a:t>
            </a:r>
            <a:r>
              <a:rPr sz="2000" dirty="0">
                <a:latin typeface="Arial MT"/>
                <a:cs typeface="Arial MT"/>
              </a:rPr>
              <a:t>one</a:t>
            </a:r>
            <a:r>
              <a:rPr sz="2000" spc="35" dirty="0">
                <a:latin typeface="Arial MT"/>
                <a:cs typeface="Arial MT"/>
              </a:rPr>
              <a:t> </a:t>
            </a:r>
            <a:r>
              <a:rPr sz="2000" dirty="0">
                <a:latin typeface="Arial MT"/>
                <a:cs typeface="Arial MT"/>
              </a:rPr>
              <a:t>in</a:t>
            </a:r>
            <a:r>
              <a:rPr sz="2000" spc="-40" dirty="0">
                <a:latin typeface="Arial MT"/>
                <a:cs typeface="Arial MT"/>
              </a:rPr>
              <a:t> </a:t>
            </a:r>
            <a:r>
              <a:rPr sz="2000" dirty="0">
                <a:latin typeface="Arial MT"/>
                <a:cs typeface="Arial MT"/>
              </a:rPr>
              <a:t>which</a:t>
            </a:r>
            <a:r>
              <a:rPr sz="2000" spc="-130" dirty="0">
                <a:latin typeface="Arial MT"/>
                <a:cs typeface="Arial MT"/>
              </a:rPr>
              <a:t> </a:t>
            </a:r>
            <a:r>
              <a:rPr sz="2000" dirty="0">
                <a:latin typeface="Arial MT"/>
                <a:cs typeface="Arial MT"/>
              </a:rPr>
              <a:t>the</a:t>
            </a:r>
            <a:r>
              <a:rPr sz="2000" spc="-40" dirty="0">
                <a:latin typeface="Arial MT"/>
                <a:cs typeface="Arial MT"/>
              </a:rPr>
              <a:t> </a:t>
            </a:r>
            <a:r>
              <a:rPr sz="2000" dirty="0">
                <a:latin typeface="Arial MT"/>
                <a:cs typeface="Arial MT"/>
              </a:rPr>
              <a:t>failure</a:t>
            </a:r>
            <a:r>
              <a:rPr sz="2000" spc="-45" dirty="0">
                <a:latin typeface="Arial MT"/>
                <a:cs typeface="Arial MT"/>
              </a:rPr>
              <a:t> </a:t>
            </a:r>
            <a:r>
              <a:rPr sz="2000" dirty="0">
                <a:latin typeface="Arial MT"/>
                <a:cs typeface="Arial MT"/>
              </a:rPr>
              <a:t>of</a:t>
            </a:r>
            <a:r>
              <a:rPr sz="2000" spc="45" dirty="0">
                <a:latin typeface="Arial MT"/>
                <a:cs typeface="Arial MT"/>
              </a:rPr>
              <a:t> </a:t>
            </a:r>
            <a:r>
              <a:rPr sz="2000" dirty="0">
                <a:latin typeface="Arial MT"/>
                <a:cs typeface="Arial MT"/>
              </a:rPr>
              <a:t>a</a:t>
            </a:r>
            <a:r>
              <a:rPr sz="2000" spc="35" dirty="0">
                <a:latin typeface="Arial MT"/>
                <a:cs typeface="Arial MT"/>
              </a:rPr>
              <a:t> </a:t>
            </a:r>
            <a:r>
              <a:rPr sz="2000" dirty="0">
                <a:latin typeface="Arial MT"/>
                <a:cs typeface="Arial MT"/>
              </a:rPr>
              <a:t>computer</a:t>
            </a:r>
            <a:r>
              <a:rPr sz="2000" spc="-155" dirty="0">
                <a:latin typeface="Arial MT"/>
                <a:cs typeface="Arial MT"/>
              </a:rPr>
              <a:t> </a:t>
            </a:r>
            <a:r>
              <a:rPr sz="2000" dirty="0">
                <a:latin typeface="Arial MT"/>
                <a:cs typeface="Arial MT"/>
              </a:rPr>
              <a:t>you</a:t>
            </a:r>
            <a:r>
              <a:rPr sz="2000" spc="35" dirty="0">
                <a:latin typeface="Arial MT"/>
                <a:cs typeface="Arial MT"/>
              </a:rPr>
              <a:t> </a:t>
            </a:r>
            <a:r>
              <a:rPr sz="2000" dirty="0">
                <a:latin typeface="Arial MT"/>
                <a:cs typeface="Arial MT"/>
              </a:rPr>
              <a:t>didn’t</a:t>
            </a:r>
            <a:r>
              <a:rPr sz="2000" spc="-40" dirty="0">
                <a:latin typeface="Arial MT"/>
                <a:cs typeface="Arial MT"/>
              </a:rPr>
              <a:t> </a:t>
            </a:r>
            <a:r>
              <a:rPr sz="2000" dirty="0">
                <a:latin typeface="Arial MT"/>
                <a:cs typeface="Arial MT"/>
              </a:rPr>
              <a:t>even</a:t>
            </a:r>
            <a:r>
              <a:rPr sz="2000" spc="125" dirty="0">
                <a:latin typeface="Arial MT"/>
                <a:cs typeface="Arial MT"/>
              </a:rPr>
              <a:t> </a:t>
            </a:r>
            <a:r>
              <a:rPr sz="2000" dirty="0">
                <a:latin typeface="Arial MT"/>
                <a:cs typeface="Arial MT"/>
              </a:rPr>
              <a:t>know</a:t>
            </a:r>
            <a:r>
              <a:rPr sz="2000" spc="-110" dirty="0">
                <a:latin typeface="Arial MT"/>
                <a:cs typeface="Arial MT"/>
              </a:rPr>
              <a:t> </a:t>
            </a:r>
            <a:r>
              <a:rPr sz="2000" spc="-10" dirty="0">
                <a:latin typeface="Arial MT"/>
                <a:cs typeface="Arial MT"/>
              </a:rPr>
              <a:t>existed</a:t>
            </a:r>
            <a:endParaRPr sz="2000">
              <a:latin typeface="Arial MT"/>
              <a:cs typeface="Arial MT"/>
            </a:endParaRPr>
          </a:p>
          <a:p>
            <a:pPr marL="93980">
              <a:lnSpc>
                <a:spcPts val="2560"/>
              </a:lnSpc>
            </a:pPr>
            <a:r>
              <a:rPr sz="2000" dirty="0">
                <a:latin typeface="Arial MT"/>
                <a:cs typeface="Arial MT"/>
              </a:rPr>
              <a:t>can</a:t>
            </a:r>
            <a:r>
              <a:rPr sz="2000" spc="-40" dirty="0">
                <a:latin typeface="Arial MT"/>
                <a:cs typeface="Arial MT"/>
              </a:rPr>
              <a:t> </a:t>
            </a:r>
            <a:r>
              <a:rPr sz="2000" dirty="0">
                <a:latin typeface="Arial MT"/>
                <a:cs typeface="Arial MT"/>
              </a:rPr>
              <a:t>render your</a:t>
            </a:r>
            <a:r>
              <a:rPr sz="2000" spc="90" dirty="0">
                <a:latin typeface="Arial MT"/>
                <a:cs typeface="Arial MT"/>
              </a:rPr>
              <a:t> </a:t>
            </a:r>
            <a:r>
              <a:rPr sz="2000" dirty="0">
                <a:latin typeface="Arial MT"/>
                <a:cs typeface="Arial MT"/>
              </a:rPr>
              <a:t>own</a:t>
            </a:r>
            <a:r>
              <a:rPr sz="2000" spc="-45" dirty="0">
                <a:latin typeface="Arial MT"/>
                <a:cs typeface="Arial MT"/>
              </a:rPr>
              <a:t> </a:t>
            </a:r>
            <a:r>
              <a:rPr sz="2000" dirty="0">
                <a:latin typeface="Arial MT"/>
                <a:cs typeface="Arial MT"/>
              </a:rPr>
              <a:t>computer</a:t>
            </a:r>
            <a:r>
              <a:rPr sz="2000" spc="-250" dirty="0">
                <a:latin typeface="Arial MT"/>
                <a:cs typeface="Arial MT"/>
              </a:rPr>
              <a:t> </a:t>
            </a:r>
            <a:r>
              <a:rPr sz="2000" dirty="0">
                <a:latin typeface="Arial MT"/>
                <a:cs typeface="Arial MT"/>
              </a:rPr>
              <a:t>unusable.”</a:t>
            </a:r>
            <a:r>
              <a:rPr sz="2000" spc="-70" dirty="0">
                <a:latin typeface="Arial MT"/>
                <a:cs typeface="Arial MT"/>
              </a:rPr>
              <a:t> </a:t>
            </a:r>
            <a:r>
              <a:rPr sz="2000" dirty="0">
                <a:latin typeface="Arial MT"/>
                <a:cs typeface="Arial MT"/>
              </a:rPr>
              <a:t>-</a:t>
            </a:r>
            <a:r>
              <a:rPr sz="2000" spc="10" dirty="0">
                <a:latin typeface="Arial MT"/>
                <a:cs typeface="Arial MT"/>
              </a:rPr>
              <a:t> </a:t>
            </a:r>
            <a:r>
              <a:rPr sz="2400" dirty="0">
                <a:latin typeface="Arial MT"/>
                <a:cs typeface="Arial MT"/>
              </a:rPr>
              <a:t>Leslie</a:t>
            </a:r>
            <a:r>
              <a:rPr sz="2400" spc="40" dirty="0">
                <a:latin typeface="Arial MT"/>
                <a:cs typeface="Arial MT"/>
              </a:rPr>
              <a:t> </a:t>
            </a:r>
            <a:r>
              <a:rPr sz="2400" spc="-10" dirty="0">
                <a:latin typeface="Arial MT"/>
                <a:cs typeface="Arial MT"/>
              </a:rPr>
              <a:t>Lamport</a:t>
            </a:r>
            <a:endParaRPr sz="2400">
              <a:latin typeface="Arial MT"/>
              <a:cs typeface="Arial MT"/>
            </a:endParaRPr>
          </a:p>
          <a:p>
            <a:pPr>
              <a:lnSpc>
                <a:spcPct val="100000"/>
              </a:lnSpc>
              <a:spcBef>
                <a:spcPts val="25"/>
              </a:spcBef>
            </a:pPr>
            <a:endParaRPr sz="2000">
              <a:latin typeface="Arial MT"/>
              <a:cs typeface="Arial MT"/>
            </a:endParaRPr>
          </a:p>
          <a:p>
            <a:pPr marL="93980">
              <a:lnSpc>
                <a:spcPts val="2600"/>
              </a:lnSpc>
              <a:spcBef>
                <a:spcPts val="5"/>
              </a:spcBef>
            </a:pPr>
            <a:r>
              <a:rPr sz="2400" i="1" dirty="0">
                <a:latin typeface="Arial"/>
                <a:cs typeface="Arial"/>
              </a:rPr>
              <a:t>A</a:t>
            </a:r>
            <a:r>
              <a:rPr sz="2400" i="1" spc="-5" dirty="0">
                <a:latin typeface="Arial"/>
                <a:cs typeface="Arial"/>
              </a:rPr>
              <a:t> </a:t>
            </a:r>
            <a:r>
              <a:rPr sz="2400" i="1" dirty="0">
                <a:latin typeface="Arial"/>
                <a:cs typeface="Arial"/>
              </a:rPr>
              <a:t>distributed</a:t>
            </a:r>
            <a:r>
              <a:rPr sz="2400" i="1" spc="-70" dirty="0">
                <a:latin typeface="Arial"/>
                <a:cs typeface="Arial"/>
              </a:rPr>
              <a:t> </a:t>
            </a:r>
            <a:r>
              <a:rPr sz="2400" i="1" dirty="0">
                <a:latin typeface="Arial"/>
                <a:cs typeface="Arial"/>
              </a:rPr>
              <a:t>system</a:t>
            </a:r>
            <a:r>
              <a:rPr sz="2400" i="1" spc="-5" dirty="0">
                <a:latin typeface="Arial"/>
                <a:cs typeface="Arial"/>
              </a:rPr>
              <a:t> </a:t>
            </a:r>
            <a:r>
              <a:rPr sz="2400" i="1" dirty="0">
                <a:latin typeface="Arial"/>
                <a:cs typeface="Arial"/>
              </a:rPr>
              <a:t>is</a:t>
            </a:r>
            <a:r>
              <a:rPr sz="2400" i="1" spc="-5" dirty="0">
                <a:latin typeface="Arial"/>
                <a:cs typeface="Arial"/>
              </a:rPr>
              <a:t> </a:t>
            </a:r>
            <a:r>
              <a:rPr sz="2400" i="1" dirty="0">
                <a:latin typeface="Arial"/>
                <a:cs typeface="Arial"/>
              </a:rPr>
              <a:t>a</a:t>
            </a:r>
            <a:r>
              <a:rPr sz="2400" i="1" spc="20" dirty="0">
                <a:latin typeface="Arial"/>
                <a:cs typeface="Arial"/>
              </a:rPr>
              <a:t> </a:t>
            </a:r>
            <a:r>
              <a:rPr sz="2400" i="1" dirty="0">
                <a:latin typeface="Arial"/>
                <a:cs typeface="Arial"/>
              </a:rPr>
              <a:t>collection</a:t>
            </a:r>
            <a:r>
              <a:rPr sz="2400" i="1" spc="-70" dirty="0">
                <a:latin typeface="Arial"/>
                <a:cs typeface="Arial"/>
              </a:rPr>
              <a:t> </a:t>
            </a:r>
            <a:r>
              <a:rPr sz="2400" i="1" dirty="0">
                <a:latin typeface="Arial"/>
                <a:cs typeface="Arial"/>
              </a:rPr>
              <a:t>of</a:t>
            </a:r>
            <a:r>
              <a:rPr sz="2400" i="1" spc="-35" dirty="0">
                <a:latin typeface="Arial"/>
                <a:cs typeface="Arial"/>
              </a:rPr>
              <a:t> </a:t>
            </a:r>
            <a:r>
              <a:rPr sz="2400" i="1" dirty="0">
                <a:latin typeface="Arial"/>
                <a:cs typeface="Arial"/>
              </a:rPr>
              <a:t>independent</a:t>
            </a:r>
            <a:r>
              <a:rPr sz="2400" i="1" spc="-195" dirty="0">
                <a:latin typeface="Arial"/>
                <a:cs typeface="Arial"/>
              </a:rPr>
              <a:t> </a:t>
            </a:r>
            <a:r>
              <a:rPr sz="2400" i="1" dirty="0">
                <a:latin typeface="Arial"/>
                <a:cs typeface="Arial"/>
              </a:rPr>
              <a:t>entities</a:t>
            </a:r>
            <a:r>
              <a:rPr sz="2400" i="1" spc="-90" dirty="0">
                <a:latin typeface="Arial"/>
                <a:cs typeface="Arial"/>
              </a:rPr>
              <a:t> </a:t>
            </a:r>
            <a:r>
              <a:rPr sz="2400" i="1" dirty="0">
                <a:latin typeface="Arial"/>
                <a:cs typeface="Arial"/>
              </a:rPr>
              <a:t>that</a:t>
            </a:r>
            <a:r>
              <a:rPr sz="2400" i="1" spc="50" dirty="0">
                <a:latin typeface="Arial"/>
                <a:cs typeface="Arial"/>
              </a:rPr>
              <a:t> </a:t>
            </a:r>
            <a:r>
              <a:rPr sz="2400" i="1" dirty="0">
                <a:latin typeface="Arial"/>
                <a:cs typeface="Arial"/>
              </a:rPr>
              <a:t>cooperate</a:t>
            </a:r>
            <a:r>
              <a:rPr sz="2400" i="1" spc="-70" dirty="0">
                <a:latin typeface="Arial"/>
                <a:cs typeface="Arial"/>
              </a:rPr>
              <a:t> </a:t>
            </a:r>
            <a:r>
              <a:rPr sz="2400" i="1" spc="-25" dirty="0">
                <a:latin typeface="Arial"/>
                <a:cs typeface="Arial"/>
              </a:rPr>
              <a:t>to</a:t>
            </a:r>
            <a:endParaRPr sz="2400">
              <a:latin typeface="Arial"/>
              <a:cs typeface="Arial"/>
            </a:endParaRPr>
          </a:p>
          <a:p>
            <a:pPr marL="93980">
              <a:lnSpc>
                <a:spcPts val="2605"/>
              </a:lnSpc>
            </a:pPr>
            <a:r>
              <a:rPr sz="2400" i="1" dirty="0">
                <a:latin typeface="Arial"/>
                <a:cs typeface="Arial"/>
              </a:rPr>
              <a:t>solve</a:t>
            </a:r>
            <a:r>
              <a:rPr sz="2400" i="1" spc="-150" dirty="0">
                <a:latin typeface="Arial"/>
                <a:cs typeface="Arial"/>
              </a:rPr>
              <a:t> </a:t>
            </a:r>
            <a:r>
              <a:rPr sz="2400" i="1" dirty="0">
                <a:latin typeface="Arial"/>
                <a:cs typeface="Arial"/>
              </a:rPr>
              <a:t>a</a:t>
            </a:r>
            <a:r>
              <a:rPr sz="2400" i="1" spc="-60" dirty="0">
                <a:latin typeface="Arial"/>
                <a:cs typeface="Arial"/>
              </a:rPr>
              <a:t> </a:t>
            </a:r>
            <a:r>
              <a:rPr sz="2400" i="1" dirty="0">
                <a:latin typeface="Arial"/>
                <a:cs typeface="Arial"/>
              </a:rPr>
              <a:t>problem</a:t>
            </a:r>
            <a:r>
              <a:rPr sz="2400" i="1" spc="-145" dirty="0">
                <a:latin typeface="Arial"/>
                <a:cs typeface="Arial"/>
              </a:rPr>
              <a:t> </a:t>
            </a:r>
            <a:r>
              <a:rPr sz="2400" i="1" dirty="0">
                <a:latin typeface="Arial"/>
                <a:cs typeface="Arial"/>
              </a:rPr>
              <a:t>that</a:t>
            </a:r>
            <a:r>
              <a:rPr sz="2400" i="1" spc="-15" dirty="0">
                <a:latin typeface="Arial"/>
                <a:cs typeface="Arial"/>
              </a:rPr>
              <a:t> </a:t>
            </a:r>
            <a:r>
              <a:rPr sz="2400" b="1" i="1" dirty="0">
                <a:latin typeface="Arial"/>
                <a:cs typeface="Arial"/>
              </a:rPr>
              <a:t>cannot</a:t>
            </a:r>
            <a:r>
              <a:rPr sz="2400" b="1" i="1" spc="-80" dirty="0">
                <a:latin typeface="Arial"/>
                <a:cs typeface="Arial"/>
              </a:rPr>
              <a:t> </a:t>
            </a:r>
            <a:r>
              <a:rPr sz="2400" b="1" i="1" dirty="0">
                <a:latin typeface="Arial"/>
                <a:cs typeface="Arial"/>
              </a:rPr>
              <a:t>be</a:t>
            </a:r>
            <a:r>
              <a:rPr sz="2400" b="1" i="1" spc="-65" dirty="0">
                <a:latin typeface="Arial"/>
                <a:cs typeface="Arial"/>
              </a:rPr>
              <a:t> </a:t>
            </a:r>
            <a:r>
              <a:rPr sz="2400" b="1" i="1" spc="-10" dirty="0">
                <a:latin typeface="Arial"/>
                <a:cs typeface="Arial"/>
              </a:rPr>
              <a:t>individually</a:t>
            </a:r>
            <a:r>
              <a:rPr sz="2400" b="1" i="1" spc="165" dirty="0">
                <a:latin typeface="Arial"/>
                <a:cs typeface="Arial"/>
              </a:rPr>
              <a:t> </a:t>
            </a:r>
            <a:r>
              <a:rPr sz="2400" b="1" i="1" spc="-10" dirty="0">
                <a:latin typeface="Arial"/>
                <a:cs typeface="Arial"/>
              </a:rPr>
              <a:t>solved</a:t>
            </a:r>
            <a:endParaRPr sz="2400">
              <a:latin typeface="Arial"/>
              <a:cs typeface="Arial"/>
            </a:endParaRPr>
          </a:p>
          <a:p>
            <a:pPr>
              <a:lnSpc>
                <a:spcPct val="100000"/>
              </a:lnSpc>
              <a:spcBef>
                <a:spcPts val="30"/>
              </a:spcBef>
            </a:pPr>
            <a:endParaRPr sz="2400">
              <a:latin typeface="Arial"/>
              <a:cs typeface="Arial"/>
            </a:endParaRPr>
          </a:p>
          <a:p>
            <a:pPr marL="12700" marR="229235">
              <a:lnSpc>
                <a:spcPts val="2320"/>
              </a:lnSpc>
            </a:pPr>
            <a:r>
              <a:rPr sz="2400" i="1" dirty="0">
                <a:latin typeface="Arial"/>
                <a:cs typeface="Arial"/>
              </a:rPr>
              <a:t>A</a:t>
            </a:r>
            <a:r>
              <a:rPr sz="2400" i="1" spc="-50" dirty="0">
                <a:latin typeface="Arial"/>
                <a:cs typeface="Arial"/>
              </a:rPr>
              <a:t> </a:t>
            </a:r>
            <a:r>
              <a:rPr sz="2400" i="1" dirty="0">
                <a:latin typeface="Arial"/>
                <a:cs typeface="Arial"/>
              </a:rPr>
              <a:t>distributed</a:t>
            </a:r>
            <a:r>
              <a:rPr sz="2400" i="1" spc="-110" dirty="0">
                <a:latin typeface="Arial"/>
                <a:cs typeface="Arial"/>
              </a:rPr>
              <a:t> </a:t>
            </a:r>
            <a:r>
              <a:rPr sz="2400" i="1" dirty="0">
                <a:latin typeface="Arial"/>
                <a:cs typeface="Arial"/>
              </a:rPr>
              <a:t>execution</a:t>
            </a:r>
            <a:r>
              <a:rPr sz="2400" i="1" spc="-105" dirty="0">
                <a:latin typeface="Arial"/>
                <a:cs typeface="Arial"/>
              </a:rPr>
              <a:t> </a:t>
            </a:r>
            <a:r>
              <a:rPr sz="2400" i="1" dirty="0">
                <a:latin typeface="Arial"/>
                <a:cs typeface="Arial"/>
              </a:rPr>
              <a:t>is</a:t>
            </a:r>
            <a:r>
              <a:rPr sz="2400" i="1" spc="-50" dirty="0">
                <a:latin typeface="Arial"/>
                <a:cs typeface="Arial"/>
              </a:rPr>
              <a:t> </a:t>
            </a:r>
            <a:r>
              <a:rPr sz="2400" i="1" dirty="0">
                <a:latin typeface="Arial"/>
                <a:cs typeface="Arial"/>
              </a:rPr>
              <a:t>the</a:t>
            </a:r>
            <a:r>
              <a:rPr sz="2400" i="1" spc="-25" dirty="0">
                <a:latin typeface="Arial"/>
                <a:cs typeface="Arial"/>
              </a:rPr>
              <a:t> </a:t>
            </a:r>
            <a:r>
              <a:rPr sz="2400" i="1" dirty="0">
                <a:latin typeface="Arial"/>
                <a:cs typeface="Arial"/>
              </a:rPr>
              <a:t>execution</a:t>
            </a:r>
            <a:r>
              <a:rPr sz="2400" i="1" spc="-110" dirty="0">
                <a:latin typeface="Arial"/>
                <a:cs typeface="Arial"/>
              </a:rPr>
              <a:t> </a:t>
            </a:r>
            <a:r>
              <a:rPr sz="2400" i="1" dirty="0">
                <a:latin typeface="Arial"/>
                <a:cs typeface="Arial"/>
              </a:rPr>
              <a:t>of</a:t>
            </a:r>
            <a:r>
              <a:rPr sz="2400" i="1" spc="-75" dirty="0">
                <a:latin typeface="Arial"/>
                <a:cs typeface="Arial"/>
              </a:rPr>
              <a:t> </a:t>
            </a:r>
            <a:r>
              <a:rPr sz="2400" i="1" dirty="0">
                <a:latin typeface="Arial"/>
                <a:cs typeface="Arial"/>
              </a:rPr>
              <a:t>processes</a:t>
            </a:r>
            <a:r>
              <a:rPr sz="2400" i="1" spc="-125" dirty="0">
                <a:latin typeface="Arial"/>
                <a:cs typeface="Arial"/>
              </a:rPr>
              <a:t> </a:t>
            </a:r>
            <a:r>
              <a:rPr sz="2400" i="1" dirty="0">
                <a:latin typeface="Arial"/>
                <a:cs typeface="Arial"/>
              </a:rPr>
              <a:t>across</a:t>
            </a:r>
            <a:r>
              <a:rPr sz="2400" i="1" spc="-55" dirty="0">
                <a:latin typeface="Arial"/>
                <a:cs typeface="Arial"/>
              </a:rPr>
              <a:t> </a:t>
            </a:r>
            <a:r>
              <a:rPr sz="2400" i="1" dirty="0">
                <a:latin typeface="Arial"/>
                <a:cs typeface="Arial"/>
              </a:rPr>
              <a:t>the</a:t>
            </a:r>
            <a:r>
              <a:rPr sz="2400" i="1" spc="-30" dirty="0">
                <a:latin typeface="Arial"/>
                <a:cs typeface="Arial"/>
              </a:rPr>
              <a:t> </a:t>
            </a:r>
            <a:r>
              <a:rPr sz="2400" i="1" spc="-10" dirty="0">
                <a:latin typeface="Arial"/>
                <a:cs typeface="Arial"/>
              </a:rPr>
              <a:t>distributed </a:t>
            </a:r>
            <a:r>
              <a:rPr sz="2400" i="1" dirty="0">
                <a:latin typeface="Arial"/>
                <a:cs typeface="Arial"/>
              </a:rPr>
              <a:t>system</a:t>
            </a:r>
            <a:r>
              <a:rPr sz="2400" i="1" spc="-110" dirty="0">
                <a:latin typeface="Arial"/>
                <a:cs typeface="Arial"/>
              </a:rPr>
              <a:t> </a:t>
            </a:r>
            <a:r>
              <a:rPr sz="2400" i="1" dirty="0">
                <a:latin typeface="Arial"/>
                <a:cs typeface="Arial"/>
              </a:rPr>
              <a:t>to</a:t>
            </a:r>
            <a:r>
              <a:rPr sz="2400" i="1" spc="-10" dirty="0">
                <a:latin typeface="Arial"/>
                <a:cs typeface="Arial"/>
              </a:rPr>
              <a:t> </a:t>
            </a:r>
            <a:r>
              <a:rPr sz="2400" b="1" i="1" spc="-10" dirty="0">
                <a:latin typeface="Arial"/>
                <a:cs typeface="Arial"/>
              </a:rPr>
              <a:t>collaboratively</a:t>
            </a:r>
            <a:r>
              <a:rPr sz="2400" b="1" i="1" spc="-25" dirty="0">
                <a:latin typeface="Arial"/>
                <a:cs typeface="Arial"/>
              </a:rPr>
              <a:t> </a:t>
            </a:r>
            <a:r>
              <a:rPr sz="2400" b="1" i="1" dirty="0">
                <a:latin typeface="Arial"/>
                <a:cs typeface="Arial"/>
              </a:rPr>
              <a:t>achieve</a:t>
            </a:r>
            <a:r>
              <a:rPr sz="2400" b="1" i="1" spc="-90" dirty="0">
                <a:latin typeface="Arial"/>
                <a:cs typeface="Arial"/>
              </a:rPr>
              <a:t> </a:t>
            </a:r>
            <a:r>
              <a:rPr sz="2400" b="1" i="1" dirty="0">
                <a:latin typeface="Arial"/>
                <a:cs typeface="Arial"/>
              </a:rPr>
              <a:t>a</a:t>
            </a:r>
            <a:r>
              <a:rPr sz="2400" b="1" i="1" spc="-95" dirty="0">
                <a:latin typeface="Arial"/>
                <a:cs typeface="Arial"/>
              </a:rPr>
              <a:t> </a:t>
            </a:r>
            <a:r>
              <a:rPr sz="2400" b="1" i="1" dirty="0">
                <a:latin typeface="Arial"/>
                <a:cs typeface="Arial"/>
              </a:rPr>
              <a:t>common</a:t>
            </a:r>
            <a:r>
              <a:rPr sz="2400" b="1" i="1" spc="75" dirty="0">
                <a:latin typeface="Arial"/>
                <a:cs typeface="Arial"/>
              </a:rPr>
              <a:t> </a:t>
            </a:r>
            <a:r>
              <a:rPr sz="2400" b="1" i="1" spc="-20" dirty="0">
                <a:latin typeface="Arial"/>
                <a:cs typeface="Arial"/>
              </a:rPr>
              <a:t>goal</a:t>
            </a:r>
            <a:endParaRPr sz="2400">
              <a:latin typeface="Arial"/>
              <a:cs typeface="Arial"/>
            </a:endParaRPr>
          </a:p>
          <a:p>
            <a:pPr marL="12700">
              <a:lnSpc>
                <a:spcPct val="100000"/>
              </a:lnSpc>
              <a:spcBef>
                <a:spcPts val="1885"/>
              </a:spcBef>
            </a:pPr>
            <a:r>
              <a:rPr sz="1100" b="1" dirty="0">
                <a:latin typeface="Arial"/>
                <a:cs typeface="Arial"/>
              </a:rPr>
              <a:t>The</a:t>
            </a:r>
            <a:r>
              <a:rPr sz="1100" b="1" spc="25" dirty="0">
                <a:latin typeface="Arial"/>
                <a:cs typeface="Arial"/>
              </a:rPr>
              <a:t> </a:t>
            </a:r>
            <a:r>
              <a:rPr sz="1100" b="1" spc="-10" dirty="0">
                <a:latin typeface="Arial"/>
                <a:cs typeface="Arial"/>
              </a:rPr>
              <a:t>motivation</a:t>
            </a:r>
            <a:endParaRPr sz="1100">
              <a:latin typeface="Arial"/>
              <a:cs typeface="Arial"/>
            </a:endParaRPr>
          </a:p>
          <a:p>
            <a:pPr marL="620395" indent="-150495">
              <a:lnSpc>
                <a:spcPct val="100000"/>
              </a:lnSpc>
              <a:spcBef>
                <a:spcPts val="200"/>
              </a:spcBef>
              <a:buAutoNum type="arabicPeriod"/>
              <a:tabLst>
                <a:tab pos="620395" algn="l"/>
              </a:tabLst>
            </a:pPr>
            <a:r>
              <a:rPr sz="1100" b="1" spc="10" dirty="0">
                <a:latin typeface="Arial"/>
                <a:cs typeface="Arial"/>
              </a:rPr>
              <a:t>Inherently</a:t>
            </a:r>
            <a:r>
              <a:rPr sz="1100" b="1" spc="-100" dirty="0">
                <a:latin typeface="Arial"/>
                <a:cs typeface="Arial"/>
              </a:rPr>
              <a:t> </a:t>
            </a:r>
            <a:r>
              <a:rPr sz="1100" b="1" dirty="0">
                <a:latin typeface="Arial"/>
                <a:cs typeface="Arial"/>
              </a:rPr>
              <a:t>distributed</a:t>
            </a:r>
            <a:r>
              <a:rPr sz="1100" b="1" spc="-75" dirty="0">
                <a:latin typeface="Arial"/>
                <a:cs typeface="Arial"/>
              </a:rPr>
              <a:t> </a:t>
            </a:r>
            <a:r>
              <a:rPr sz="1100" b="1" dirty="0">
                <a:latin typeface="Arial"/>
                <a:cs typeface="Arial"/>
              </a:rPr>
              <a:t>computations</a:t>
            </a:r>
            <a:r>
              <a:rPr sz="1100" b="1" spc="-100" dirty="0">
                <a:latin typeface="Arial"/>
                <a:cs typeface="Arial"/>
              </a:rPr>
              <a:t> </a:t>
            </a:r>
            <a:r>
              <a:rPr sz="1100" b="1" spc="10" dirty="0">
                <a:latin typeface="Arial"/>
                <a:cs typeface="Arial"/>
              </a:rPr>
              <a:t>:</a:t>
            </a:r>
            <a:r>
              <a:rPr sz="1100" b="1" spc="-65" dirty="0">
                <a:latin typeface="Arial"/>
                <a:cs typeface="Arial"/>
              </a:rPr>
              <a:t> </a:t>
            </a:r>
            <a:r>
              <a:rPr sz="1100" dirty="0">
                <a:latin typeface="Arial MT"/>
                <a:cs typeface="Arial MT"/>
              </a:rPr>
              <a:t>Money</a:t>
            </a:r>
            <a:r>
              <a:rPr sz="1100" spc="-25" dirty="0">
                <a:latin typeface="Arial MT"/>
                <a:cs typeface="Arial MT"/>
              </a:rPr>
              <a:t> </a:t>
            </a:r>
            <a:r>
              <a:rPr sz="1100" spc="10" dirty="0">
                <a:latin typeface="Arial MT"/>
                <a:cs typeface="Arial MT"/>
              </a:rPr>
              <a:t>transfer</a:t>
            </a:r>
            <a:r>
              <a:rPr sz="1100" spc="5" dirty="0">
                <a:latin typeface="Arial MT"/>
                <a:cs typeface="Arial MT"/>
              </a:rPr>
              <a:t> </a:t>
            </a:r>
            <a:r>
              <a:rPr sz="1100" dirty="0">
                <a:latin typeface="Arial MT"/>
                <a:cs typeface="Arial MT"/>
              </a:rPr>
              <a:t>in</a:t>
            </a:r>
            <a:r>
              <a:rPr sz="1100" spc="-5" dirty="0">
                <a:latin typeface="Arial MT"/>
                <a:cs typeface="Arial MT"/>
              </a:rPr>
              <a:t> </a:t>
            </a:r>
            <a:r>
              <a:rPr sz="1100" spc="-10" dirty="0">
                <a:latin typeface="Arial MT"/>
                <a:cs typeface="Arial MT"/>
              </a:rPr>
              <a:t>banking</a:t>
            </a:r>
            <a:endParaRPr sz="1100">
              <a:latin typeface="Arial MT"/>
              <a:cs typeface="Arial MT"/>
            </a:endParaRPr>
          </a:p>
          <a:p>
            <a:pPr marL="620395" indent="-150495">
              <a:lnSpc>
                <a:spcPct val="100000"/>
              </a:lnSpc>
              <a:spcBef>
                <a:spcPts val="284"/>
              </a:spcBef>
              <a:buAutoNum type="arabicPeriod"/>
              <a:tabLst>
                <a:tab pos="620395" algn="l"/>
              </a:tabLst>
            </a:pPr>
            <a:r>
              <a:rPr sz="1100" b="1" dirty="0">
                <a:latin typeface="Arial"/>
                <a:cs typeface="Arial"/>
              </a:rPr>
              <a:t>Resource</a:t>
            </a:r>
            <a:r>
              <a:rPr sz="1100" b="1" spc="15" dirty="0">
                <a:latin typeface="Arial"/>
                <a:cs typeface="Arial"/>
              </a:rPr>
              <a:t> </a:t>
            </a:r>
            <a:r>
              <a:rPr sz="1100" b="1" dirty="0">
                <a:latin typeface="Arial"/>
                <a:cs typeface="Arial"/>
              </a:rPr>
              <a:t>sharing</a:t>
            </a:r>
            <a:r>
              <a:rPr sz="1100" b="1" spc="-65" dirty="0">
                <a:latin typeface="Arial"/>
                <a:cs typeface="Arial"/>
              </a:rPr>
              <a:t> </a:t>
            </a:r>
            <a:r>
              <a:rPr sz="1100" b="1" dirty="0">
                <a:latin typeface="Arial"/>
                <a:cs typeface="Arial"/>
              </a:rPr>
              <a:t>:</a:t>
            </a:r>
            <a:r>
              <a:rPr sz="1100" b="1" spc="-60" dirty="0">
                <a:latin typeface="Arial"/>
                <a:cs typeface="Arial"/>
              </a:rPr>
              <a:t> </a:t>
            </a:r>
            <a:r>
              <a:rPr sz="1100" dirty="0">
                <a:latin typeface="Arial MT"/>
                <a:cs typeface="Arial MT"/>
              </a:rPr>
              <a:t>Printer,</a:t>
            </a:r>
            <a:r>
              <a:rPr sz="1100" spc="10" dirty="0">
                <a:latin typeface="Arial MT"/>
                <a:cs typeface="Arial MT"/>
              </a:rPr>
              <a:t> </a:t>
            </a:r>
            <a:r>
              <a:rPr sz="1100" spc="-20" dirty="0">
                <a:latin typeface="Arial MT"/>
                <a:cs typeface="Arial MT"/>
              </a:rPr>
              <a:t>Network</a:t>
            </a:r>
            <a:r>
              <a:rPr sz="1100" spc="-5" dirty="0">
                <a:latin typeface="Arial MT"/>
                <a:cs typeface="Arial MT"/>
              </a:rPr>
              <a:t> </a:t>
            </a:r>
            <a:r>
              <a:rPr sz="1100" dirty="0">
                <a:latin typeface="Arial MT"/>
                <a:cs typeface="Arial MT"/>
              </a:rPr>
              <a:t>attached</a:t>
            </a:r>
            <a:r>
              <a:rPr sz="1100" spc="15" dirty="0">
                <a:latin typeface="Arial MT"/>
                <a:cs typeface="Arial MT"/>
              </a:rPr>
              <a:t> </a:t>
            </a:r>
            <a:r>
              <a:rPr sz="1100" dirty="0">
                <a:latin typeface="Arial MT"/>
                <a:cs typeface="Arial MT"/>
              </a:rPr>
              <a:t>Storage,</a:t>
            </a:r>
            <a:r>
              <a:rPr sz="1100" spc="10" dirty="0">
                <a:latin typeface="Arial MT"/>
                <a:cs typeface="Arial MT"/>
              </a:rPr>
              <a:t> </a:t>
            </a:r>
            <a:r>
              <a:rPr sz="1100" spc="-10" dirty="0">
                <a:latin typeface="Arial MT"/>
                <a:cs typeface="Arial MT"/>
              </a:rPr>
              <a:t>databases,</a:t>
            </a:r>
            <a:r>
              <a:rPr sz="1100" spc="10" dirty="0">
                <a:latin typeface="Arial MT"/>
                <a:cs typeface="Arial MT"/>
              </a:rPr>
              <a:t> </a:t>
            </a:r>
            <a:r>
              <a:rPr sz="1100" dirty="0">
                <a:latin typeface="Arial MT"/>
                <a:cs typeface="Arial MT"/>
              </a:rPr>
              <a:t>files,</a:t>
            </a:r>
            <a:r>
              <a:rPr sz="1100" spc="5" dirty="0">
                <a:latin typeface="Arial MT"/>
                <a:cs typeface="Arial MT"/>
              </a:rPr>
              <a:t> </a:t>
            </a:r>
            <a:r>
              <a:rPr sz="1100" spc="-10" dirty="0">
                <a:latin typeface="Arial MT"/>
                <a:cs typeface="Arial MT"/>
              </a:rPr>
              <a:t>distributed</a:t>
            </a:r>
            <a:r>
              <a:rPr sz="1100" spc="20" dirty="0">
                <a:latin typeface="Arial MT"/>
                <a:cs typeface="Arial MT"/>
              </a:rPr>
              <a:t> </a:t>
            </a:r>
            <a:r>
              <a:rPr sz="1100" spc="-10" dirty="0">
                <a:latin typeface="Arial MT"/>
                <a:cs typeface="Arial MT"/>
              </a:rPr>
              <a:t>databases</a:t>
            </a:r>
            <a:endParaRPr sz="1100">
              <a:latin typeface="Arial MT"/>
              <a:cs typeface="Arial MT"/>
            </a:endParaRPr>
          </a:p>
          <a:p>
            <a:pPr marL="620395" indent="-150495">
              <a:lnSpc>
                <a:spcPct val="100000"/>
              </a:lnSpc>
              <a:spcBef>
                <a:spcPts val="200"/>
              </a:spcBef>
              <a:buAutoNum type="arabicPeriod"/>
              <a:tabLst>
                <a:tab pos="620395" algn="l"/>
              </a:tabLst>
            </a:pPr>
            <a:r>
              <a:rPr sz="1100" b="1" dirty="0">
                <a:latin typeface="Arial"/>
                <a:cs typeface="Arial"/>
              </a:rPr>
              <a:t>Access</a:t>
            </a:r>
            <a:r>
              <a:rPr sz="1100" b="1" spc="15" dirty="0">
                <a:latin typeface="Arial"/>
                <a:cs typeface="Arial"/>
              </a:rPr>
              <a:t> </a:t>
            </a:r>
            <a:r>
              <a:rPr sz="1100" b="1" dirty="0">
                <a:latin typeface="Arial"/>
                <a:cs typeface="Arial"/>
              </a:rPr>
              <a:t>to</a:t>
            </a:r>
            <a:r>
              <a:rPr sz="1100" b="1" spc="45" dirty="0">
                <a:latin typeface="Arial"/>
                <a:cs typeface="Arial"/>
              </a:rPr>
              <a:t> </a:t>
            </a:r>
            <a:r>
              <a:rPr sz="1100" b="1" dirty="0">
                <a:latin typeface="Arial"/>
                <a:cs typeface="Arial"/>
              </a:rPr>
              <a:t>geographically</a:t>
            </a:r>
            <a:r>
              <a:rPr sz="1100" b="1" spc="-80" dirty="0">
                <a:latin typeface="Arial"/>
                <a:cs typeface="Arial"/>
              </a:rPr>
              <a:t> </a:t>
            </a:r>
            <a:r>
              <a:rPr sz="1100" b="1" dirty="0">
                <a:latin typeface="Arial"/>
                <a:cs typeface="Arial"/>
              </a:rPr>
              <a:t>remote</a:t>
            </a:r>
            <a:r>
              <a:rPr sz="1100" b="1" spc="15" dirty="0">
                <a:latin typeface="Arial"/>
                <a:cs typeface="Arial"/>
              </a:rPr>
              <a:t> </a:t>
            </a:r>
            <a:r>
              <a:rPr sz="1100" b="1" dirty="0">
                <a:latin typeface="Arial"/>
                <a:cs typeface="Arial"/>
              </a:rPr>
              <a:t>data</a:t>
            </a:r>
            <a:r>
              <a:rPr sz="1100" b="1" spc="-80" dirty="0">
                <a:latin typeface="Arial"/>
                <a:cs typeface="Arial"/>
              </a:rPr>
              <a:t> </a:t>
            </a:r>
            <a:r>
              <a:rPr sz="1100" b="1" dirty="0">
                <a:latin typeface="Arial"/>
                <a:cs typeface="Arial"/>
              </a:rPr>
              <a:t>and</a:t>
            </a:r>
            <a:r>
              <a:rPr sz="1100" b="1" spc="45" dirty="0">
                <a:latin typeface="Arial"/>
                <a:cs typeface="Arial"/>
              </a:rPr>
              <a:t> </a:t>
            </a:r>
            <a:r>
              <a:rPr sz="1100" b="1" dirty="0">
                <a:latin typeface="Arial"/>
                <a:cs typeface="Arial"/>
              </a:rPr>
              <a:t>resources</a:t>
            </a:r>
            <a:r>
              <a:rPr sz="1100" b="1" spc="-80" dirty="0">
                <a:latin typeface="Arial"/>
                <a:cs typeface="Arial"/>
              </a:rPr>
              <a:t> </a:t>
            </a:r>
            <a:r>
              <a:rPr sz="1100" b="1" dirty="0">
                <a:latin typeface="Arial"/>
                <a:cs typeface="Arial"/>
              </a:rPr>
              <a:t>:</a:t>
            </a:r>
            <a:r>
              <a:rPr sz="1100" b="1" spc="-15" dirty="0">
                <a:latin typeface="Arial"/>
                <a:cs typeface="Arial"/>
              </a:rPr>
              <a:t> </a:t>
            </a:r>
            <a:r>
              <a:rPr sz="1100" dirty="0">
                <a:latin typeface="Arial MT"/>
                <a:cs typeface="Arial MT"/>
              </a:rPr>
              <a:t>payroll</a:t>
            </a:r>
            <a:r>
              <a:rPr sz="1100" spc="-20" dirty="0">
                <a:latin typeface="Arial MT"/>
                <a:cs typeface="Arial MT"/>
              </a:rPr>
              <a:t> </a:t>
            </a:r>
            <a:r>
              <a:rPr sz="1100" dirty="0">
                <a:latin typeface="Arial MT"/>
                <a:cs typeface="Arial MT"/>
              </a:rPr>
              <a:t>data,</a:t>
            </a:r>
            <a:r>
              <a:rPr sz="1100" spc="10" dirty="0">
                <a:latin typeface="Arial MT"/>
                <a:cs typeface="Arial MT"/>
              </a:rPr>
              <a:t> </a:t>
            </a:r>
            <a:r>
              <a:rPr sz="1100" spc="-10" dirty="0">
                <a:latin typeface="Arial MT"/>
                <a:cs typeface="Arial MT"/>
              </a:rPr>
              <a:t>supercomputers</a:t>
            </a:r>
            <a:endParaRPr sz="1100">
              <a:latin typeface="Arial MT"/>
              <a:cs typeface="Arial MT"/>
            </a:endParaRPr>
          </a:p>
          <a:p>
            <a:pPr marL="621030" marR="2781300" indent="-151130">
              <a:lnSpc>
                <a:spcPts val="1520"/>
              </a:lnSpc>
              <a:spcBef>
                <a:spcPts val="85"/>
              </a:spcBef>
              <a:buFont typeface="Arial MT"/>
              <a:buAutoNum type="arabicPeriod"/>
              <a:tabLst>
                <a:tab pos="622935" algn="l"/>
              </a:tabLst>
            </a:pPr>
            <a:r>
              <a:rPr sz="1100" b="1" spc="10" dirty="0">
                <a:latin typeface="Arial"/>
                <a:cs typeface="Arial"/>
              </a:rPr>
              <a:t>Enhanced</a:t>
            </a:r>
            <a:r>
              <a:rPr sz="1100" b="1" spc="-95" dirty="0">
                <a:latin typeface="Arial"/>
                <a:cs typeface="Arial"/>
              </a:rPr>
              <a:t> </a:t>
            </a:r>
            <a:r>
              <a:rPr sz="1100" b="1" dirty="0">
                <a:latin typeface="Arial"/>
                <a:cs typeface="Arial"/>
              </a:rPr>
              <a:t>reliability</a:t>
            </a:r>
            <a:r>
              <a:rPr sz="1100" b="1" spc="-110" dirty="0">
                <a:latin typeface="Arial"/>
                <a:cs typeface="Arial"/>
              </a:rPr>
              <a:t> </a:t>
            </a:r>
            <a:r>
              <a:rPr sz="1100" b="1" dirty="0">
                <a:latin typeface="Arial"/>
                <a:cs typeface="Arial"/>
              </a:rPr>
              <a:t>:</a:t>
            </a:r>
            <a:r>
              <a:rPr sz="1100" b="1" spc="-75" dirty="0">
                <a:latin typeface="Arial"/>
                <a:cs typeface="Arial"/>
              </a:rPr>
              <a:t> </a:t>
            </a:r>
            <a:r>
              <a:rPr sz="1100" spc="10" dirty="0">
                <a:latin typeface="Arial MT"/>
                <a:cs typeface="Arial MT"/>
              </a:rPr>
              <a:t>Geographically</a:t>
            </a:r>
            <a:r>
              <a:rPr sz="1100" spc="-35" dirty="0">
                <a:latin typeface="Arial MT"/>
                <a:cs typeface="Arial MT"/>
              </a:rPr>
              <a:t> </a:t>
            </a:r>
            <a:r>
              <a:rPr sz="1100" dirty="0">
                <a:latin typeface="Arial MT"/>
                <a:cs typeface="Arial MT"/>
              </a:rPr>
              <a:t>distributed</a:t>
            </a:r>
            <a:r>
              <a:rPr sz="1100" spc="-15" dirty="0">
                <a:latin typeface="Arial MT"/>
                <a:cs typeface="Arial MT"/>
              </a:rPr>
              <a:t> </a:t>
            </a:r>
            <a:r>
              <a:rPr sz="1100" dirty="0">
                <a:latin typeface="Arial MT"/>
                <a:cs typeface="Arial MT"/>
              </a:rPr>
              <a:t>resources</a:t>
            </a:r>
            <a:r>
              <a:rPr sz="1100" spc="-35" dirty="0">
                <a:latin typeface="Arial MT"/>
                <a:cs typeface="Arial MT"/>
              </a:rPr>
              <a:t> </a:t>
            </a:r>
            <a:r>
              <a:rPr sz="1100" spc="10" dirty="0">
                <a:latin typeface="Arial MT"/>
                <a:cs typeface="Arial MT"/>
              </a:rPr>
              <a:t>are</a:t>
            </a:r>
            <a:r>
              <a:rPr sz="1100" spc="-15" dirty="0">
                <a:latin typeface="Arial MT"/>
                <a:cs typeface="Arial MT"/>
              </a:rPr>
              <a:t> </a:t>
            </a:r>
            <a:r>
              <a:rPr sz="1100" spc="10" dirty="0">
                <a:latin typeface="Arial MT"/>
                <a:cs typeface="Arial MT"/>
              </a:rPr>
              <a:t>not</a:t>
            </a:r>
            <a:r>
              <a:rPr sz="1100" spc="-114" dirty="0">
                <a:latin typeface="Arial MT"/>
                <a:cs typeface="Arial MT"/>
              </a:rPr>
              <a:t> </a:t>
            </a:r>
            <a:r>
              <a:rPr sz="1100" dirty="0">
                <a:latin typeface="Arial MT"/>
                <a:cs typeface="Arial MT"/>
              </a:rPr>
              <a:t>likely</a:t>
            </a:r>
            <a:r>
              <a:rPr sz="1100" spc="-40" dirty="0">
                <a:latin typeface="Arial MT"/>
                <a:cs typeface="Arial MT"/>
              </a:rPr>
              <a:t> </a:t>
            </a:r>
            <a:r>
              <a:rPr sz="1100" spc="10" dirty="0">
                <a:latin typeface="Arial MT"/>
                <a:cs typeface="Arial MT"/>
              </a:rPr>
              <a:t>to</a:t>
            </a:r>
            <a:r>
              <a:rPr sz="1100" spc="-10" dirty="0">
                <a:latin typeface="Arial MT"/>
                <a:cs typeface="Arial MT"/>
              </a:rPr>
              <a:t> </a:t>
            </a:r>
            <a:r>
              <a:rPr sz="1100" dirty="0">
                <a:latin typeface="Arial MT"/>
                <a:cs typeface="Arial MT"/>
              </a:rPr>
              <a:t>crash/malfunction</a:t>
            </a:r>
            <a:r>
              <a:rPr sz="1100" spc="-105" dirty="0">
                <a:latin typeface="Arial MT"/>
                <a:cs typeface="Arial MT"/>
              </a:rPr>
              <a:t> </a:t>
            </a:r>
            <a:r>
              <a:rPr sz="1100" spc="10" dirty="0">
                <a:latin typeface="Arial MT"/>
                <a:cs typeface="Arial MT"/>
              </a:rPr>
              <a:t>at</a:t>
            </a:r>
            <a:r>
              <a:rPr sz="1100" spc="-25" dirty="0">
                <a:latin typeface="Arial MT"/>
                <a:cs typeface="Arial MT"/>
              </a:rPr>
              <a:t> </a:t>
            </a:r>
            <a:r>
              <a:rPr sz="1100" spc="10" dirty="0">
                <a:latin typeface="Arial MT"/>
                <a:cs typeface="Arial MT"/>
              </a:rPr>
              <a:t>the</a:t>
            </a:r>
            <a:r>
              <a:rPr sz="1100" spc="-15" dirty="0">
                <a:latin typeface="Arial MT"/>
                <a:cs typeface="Arial MT"/>
              </a:rPr>
              <a:t> </a:t>
            </a:r>
            <a:r>
              <a:rPr sz="1100" dirty="0">
                <a:latin typeface="Arial MT"/>
                <a:cs typeface="Arial MT"/>
              </a:rPr>
              <a:t>same</a:t>
            </a:r>
            <a:r>
              <a:rPr sz="1100" spc="-15" dirty="0">
                <a:latin typeface="Arial MT"/>
                <a:cs typeface="Arial MT"/>
              </a:rPr>
              <a:t> </a:t>
            </a:r>
            <a:r>
              <a:rPr sz="1100" spc="-20" dirty="0">
                <a:latin typeface="Arial MT"/>
                <a:cs typeface="Arial MT"/>
              </a:rPr>
              <a:t>time 	</a:t>
            </a:r>
            <a:r>
              <a:rPr sz="1100" dirty="0">
                <a:latin typeface="Arial MT"/>
                <a:cs typeface="Arial MT"/>
              </a:rPr>
              <a:t>Reliability</a:t>
            </a:r>
            <a:r>
              <a:rPr sz="1100" spc="-15" dirty="0">
                <a:latin typeface="Arial MT"/>
                <a:cs typeface="Arial MT"/>
              </a:rPr>
              <a:t> </a:t>
            </a:r>
            <a:r>
              <a:rPr sz="1100" dirty="0">
                <a:latin typeface="Arial MT"/>
                <a:cs typeface="Arial MT"/>
              </a:rPr>
              <a:t>entails</a:t>
            </a:r>
            <a:r>
              <a:rPr sz="1100" spc="-10" dirty="0">
                <a:latin typeface="Arial MT"/>
                <a:cs typeface="Arial MT"/>
              </a:rPr>
              <a:t> </a:t>
            </a:r>
            <a:r>
              <a:rPr sz="1100" dirty="0">
                <a:latin typeface="Arial MT"/>
                <a:cs typeface="Arial MT"/>
              </a:rPr>
              <a:t>several</a:t>
            </a:r>
            <a:r>
              <a:rPr sz="1100" spc="-25" dirty="0">
                <a:latin typeface="Arial MT"/>
                <a:cs typeface="Arial MT"/>
              </a:rPr>
              <a:t> </a:t>
            </a:r>
            <a:r>
              <a:rPr sz="1100" spc="-10" dirty="0">
                <a:latin typeface="Arial MT"/>
                <a:cs typeface="Arial MT"/>
              </a:rPr>
              <a:t>aspects:</a:t>
            </a:r>
            <a:endParaRPr sz="1100">
              <a:latin typeface="Arial MT"/>
              <a:cs typeface="Arial MT"/>
            </a:endParaRPr>
          </a:p>
          <a:p>
            <a:pPr marL="1017905" lvl="1" indent="-90170">
              <a:lnSpc>
                <a:spcPct val="100000"/>
              </a:lnSpc>
              <a:spcBef>
                <a:spcPts val="120"/>
              </a:spcBef>
              <a:buChar char="•"/>
              <a:tabLst>
                <a:tab pos="1017905" algn="l"/>
              </a:tabLst>
            </a:pPr>
            <a:r>
              <a:rPr sz="1100" dirty="0">
                <a:latin typeface="Arial MT"/>
                <a:cs typeface="Arial MT"/>
              </a:rPr>
              <a:t>availability,</a:t>
            </a:r>
            <a:r>
              <a:rPr sz="1100" spc="-20" dirty="0">
                <a:latin typeface="Arial MT"/>
                <a:cs typeface="Arial MT"/>
              </a:rPr>
              <a:t> </a:t>
            </a:r>
            <a:r>
              <a:rPr sz="1100" dirty="0">
                <a:latin typeface="Arial MT"/>
                <a:cs typeface="Arial MT"/>
              </a:rPr>
              <a:t>i.e.,</a:t>
            </a:r>
            <a:r>
              <a:rPr sz="1100" spc="-20" dirty="0">
                <a:latin typeface="Arial MT"/>
                <a:cs typeface="Arial MT"/>
              </a:rPr>
              <a:t> </a:t>
            </a:r>
            <a:r>
              <a:rPr sz="1100" dirty="0">
                <a:latin typeface="Arial MT"/>
                <a:cs typeface="Arial MT"/>
              </a:rPr>
              <a:t>the</a:t>
            </a:r>
            <a:r>
              <a:rPr sz="1100" spc="-10" dirty="0">
                <a:latin typeface="Arial MT"/>
                <a:cs typeface="Arial MT"/>
              </a:rPr>
              <a:t> </a:t>
            </a:r>
            <a:r>
              <a:rPr sz="1100" dirty="0">
                <a:latin typeface="Arial MT"/>
                <a:cs typeface="Arial MT"/>
              </a:rPr>
              <a:t>resource</a:t>
            </a:r>
            <a:r>
              <a:rPr sz="1100" spc="-15" dirty="0">
                <a:latin typeface="Arial MT"/>
                <a:cs typeface="Arial MT"/>
              </a:rPr>
              <a:t> </a:t>
            </a:r>
            <a:r>
              <a:rPr sz="1100" dirty="0">
                <a:latin typeface="Arial MT"/>
                <a:cs typeface="Arial MT"/>
              </a:rPr>
              <a:t>should</a:t>
            </a:r>
            <a:r>
              <a:rPr sz="1100" spc="-10" dirty="0">
                <a:latin typeface="Arial MT"/>
                <a:cs typeface="Arial MT"/>
              </a:rPr>
              <a:t> </a:t>
            </a:r>
            <a:r>
              <a:rPr sz="1100" dirty="0">
                <a:latin typeface="Arial MT"/>
                <a:cs typeface="Arial MT"/>
              </a:rPr>
              <a:t>be</a:t>
            </a:r>
            <a:r>
              <a:rPr sz="1100" spc="-10" dirty="0">
                <a:latin typeface="Arial MT"/>
                <a:cs typeface="Arial MT"/>
              </a:rPr>
              <a:t> </a:t>
            </a:r>
            <a:r>
              <a:rPr sz="1100" dirty="0">
                <a:latin typeface="Arial MT"/>
                <a:cs typeface="Arial MT"/>
              </a:rPr>
              <a:t>accessible</a:t>
            </a:r>
            <a:r>
              <a:rPr sz="1100" spc="-105" dirty="0">
                <a:latin typeface="Arial MT"/>
                <a:cs typeface="Arial MT"/>
              </a:rPr>
              <a:t> </a:t>
            </a:r>
            <a:r>
              <a:rPr sz="1100" dirty="0">
                <a:latin typeface="Arial MT"/>
                <a:cs typeface="Arial MT"/>
              </a:rPr>
              <a:t>at</a:t>
            </a:r>
            <a:r>
              <a:rPr sz="1100" spc="-20" dirty="0">
                <a:latin typeface="Arial MT"/>
                <a:cs typeface="Arial MT"/>
              </a:rPr>
              <a:t> </a:t>
            </a:r>
            <a:r>
              <a:rPr sz="1100" dirty="0">
                <a:latin typeface="Arial MT"/>
                <a:cs typeface="Arial MT"/>
              </a:rPr>
              <a:t>all</a:t>
            </a:r>
            <a:r>
              <a:rPr sz="1100" spc="-40" dirty="0">
                <a:latin typeface="Arial MT"/>
                <a:cs typeface="Arial MT"/>
              </a:rPr>
              <a:t> </a:t>
            </a:r>
            <a:r>
              <a:rPr sz="1100" spc="-10" dirty="0">
                <a:latin typeface="Arial MT"/>
                <a:cs typeface="Arial MT"/>
              </a:rPr>
              <a:t>times;</a:t>
            </a:r>
            <a:endParaRPr sz="1100">
              <a:latin typeface="Arial MT"/>
              <a:cs typeface="Arial MT"/>
            </a:endParaRPr>
          </a:p>
          <a:p>
            <a:pPr marL="1017905" lvl="1" indent="-90170">
              <a:lnSpc>
                <a:spcPct val="100000"/>
              </a:lnSpc>
              <a:spcBef>
                <a:spcPts val="204"/>
              </a:spcBef>
              <a:buChar char="•"/>
              <a:tabLst>
                <a:tab pos="1017905" algn="l"/>
              </a:tabLst>
            </a:pPr>
            <a:r>
              <a:rPr sz="1100" dirty="0">
                <a:latin typeface="Arial MT"/>
                <a:cs typeface="Arial MT"/>
              </a:rPr>
              <a:t>integrity,</a:t>
            </a:r>
            <a:r>
              <a:rPr sz="1100" spc="-20" dirty="0">
                <a:latin typeface="Arial MT"/>
                <a:cs typeface="Arial MT"/>
              </a:rPr>
              <a:t> </a:t>
            </a:r>
            <a:r>
              <a:rPr sz="1100" dirty="0">
                <a:latin typeface="Arial MT"/>
                <a:cs typeface="Arial MT"/>
              </a:rPr>
              <a:t>i.e.,</a:t>
            </a:r>
            <a:r>
              <a:rPr sz="1100" spc="-15" dirty="0">
                <a:latin typeface="Arial MT"/>
                <a:cs typeface="Arial MT"/>
              </a:rPr>
              <a:t> </a:t>
            </a:r>
            <a:r>
              <a:rPr sz="1100" dirty="0">
                <a:latin typeface="Arial MT"/>
                <a:cs typeface="Arial MT"/>
              </a:rPr>
              <a:t>the</a:t>
            </a:r>
            <a:r>
              <a:rPr sz="1100" spc="-10" dirty="0">
                <a:latin typeface="Arial MT"/>
                <a:cs typeface="Arial MT"/>
              </a:rPr>
              <a:t> </a:t>
            </a:r>
            <a:r>
              <a:rPr sz="1100" dirty="0">
                <a:latin typeface="Arial MT"/>
                <a:cs typeface="Arial MT"/>
              </a:rPr>
              <a:t>value/state</a:t>
            </a:r>
            <a:r>
              <a:rPr sz="1100" spc="-100" dirty="0">
                <a:latin typeface="Arial MT"/>
                <a:cs typeface="Arial MT"/>
              </a:rPr>
              <a:t> </a:t>
            </a:r>
            <a:r>
              <a:rPr sz="1100" dirty="0">
                <a:latin typeface="Arial MT"/>
                <a:cs typeface="Arial MT"/>
              </a:rPr>
              <a:t>of</a:t>
            </a:r>
            <a:r>
              <a:rPr sz="1100" spc="-15" dirty="0">
                <a:latin typeface="Arial MT"/>
                <a:cs typeface="Arial MT"/>
              </a:rPr>
              <a:t> </a:t>
            </a:r>
            <a:r>
              <a:rPr sz="1100" dirty="0">
                <a:latin typeface="Arial MT"/>
                <a:cs typeface="Arial MT"/>
              </a:rPr>
              <a:t>the</a:t>
            </a:r>
            <a:r>
              <a:rPr sz="1100" spc="-10" dirty="0">
                <a:latin typeface="Arial MT"/>
                <a:cs typeface="Arial MT"/>
              </a:rPr>
              <a:t> </a:t>
            </a:r>
            <a:r>
              <a:rPr sz="1100" dirty="0">
                <a:latin typeface="Arial MT"/>
                <a:cs typeface="Arial MT"/>
              </a:rPr>
              <a:t>resource</a:t>
            </a:r>
            <a:r>
              <a:rPr sz="1100" spc="-95" dirty="0">
                <a:latin typeface="Arial MT"/>
                <a:cs typeface="Arial MT"/>
              </a:rPr>
              <a:t> </a:t>
            </a:r>
            <a:r>
              <a:rPr sz="1100" dirty="0">
                <a:latin typeface="Arial MT"/>
                <a:cs typeface="Arial MT"/>
              </a:rPr>
              <a:t>should</a:t>
            </a:r>
            <a:r>
              <a:rPr sz="1100" spc="-10" dirty="0">
                <a:latin typeface="Arial MT"/>
                <a:cs typeface="Arial MT"/>
              </a:rPr>
              <a:t> </a:t>
            </a:r>
            <a:r>
              <a:rPr sz="1100" dirty="0">
                <a:latin typeface="Arial MT"/>
                <a:cs typeface="Arial MT"/>
              </a:rPr>
              <a:t>be</a:t>
            </a:r>
            <a:r>
              <a:rPr sz="1100" spc="-10" dirty="0">
                <a:latin typeface="Arial MT"/>
                <a:cs typeface="Arial MT"/>
              </a:rPr>
              <a:t> </a:t>
            </a:r>
            <a:r>
              <a:rPr sz="1100" dirty="0">
                <a:latin typeface="Arial MT"/>
                <a:cs typeface="Arial MT"/>
              </a:rPr>
              <a:t>correct,</a:t>
            </a:r>
            <a:r>
              <a:rPr sz="1100" spc="-15" dirty="0">
                <a:latin typeface="Arial MT"/>
                <a:cs typeface="Arial MT"/>
              </a:rPr>
              <a:t> </a:t>
            </a:r>
            <a:r>
              <a:rPr sz="1100" dirty="0">
                <a:latin typeface="Arial MT"/>
                <a:cs typeface="Arial MT"/>
              </a:rPr>
              <a:t>in</a:t>
            </a:r>
            <a:r>
              <a:rPr sz="1100" spc="-10" dirty="0">
                <a:latin typeface="Arial MT"/>
                <a:cs typeface="Arial MT"/>
              </a:rPr>
              <a:t> </a:t>
            </a:r>
            <a:r>
              <a:rPr sz="1100" dirty="0">
                <a:latin typeface="Arial MT"/>
                <a:cs typeface="Arial MT"/>
              </a:rPr>
              <a:t>the</a:t>
            </a:r>
            <a:r>
              <a:rPr sz="1100" spc="-10" dirty="0">
                <a:latin typeface="Arial MT"/>
                <a:cs typeface="Arial MT"/>
              </a:rPr>
              <a:t> </a:t>
            </a:r>
            <a:r>
              <a:rPr sz="1100" dirty="0">
                <a:latin typeface="Arial MT"/>
                <a:cs typeface="Arial MT"/>
              </a:rPr>
              <a:t>face</a:t>
            </a:r>
            <a:r>
              <a:rPr sz="1100" spc="-10" dirty="0">
                <a:latin typeface="Arial MT"/>
                <a:cs typeface="Arial MT"/>
              </a:rPr>
              <a:t> </a:t>
            </a:r>
            <a:r>
              <a:rPr sz="1100" dirty="0">
                <a:latin typeface="Arial MT"/>
                <a:cs typeface="Arial MT"/>
              </a:rPr>
              <a:t>of</a:t>
            </a:r>
            <a:r>
              <a:rPr sz="1100" spc="-15" dirty="0">
                <a:latin typeface="Arial MT"/>
                <a:cs typeface="Arial MT"/>
              </a:rPr>
              <a:t> </a:t>
            </a:r>
            <a:r>
              <a:rPr sz="1100" dirty="0">
                <a:latin typeface="Arial MT"/>
                <a:cs typeface="Arial MT"/>
              </a:rPr>
              <a:t>concurrent</a:t>
            </a:r>
            <a:r>
              <a:rPr sz="1100" spc="-15" dirty="0">
                <a:latin typeface="Arial MT"/>
                <a:cs typeface="Arial MT"/>
              </a:rPr>
              <a:t> </a:t>
            </a:r>
            <a:r>
              <a:rPr sz="1100" dirty="0">
                <a:latin typeface="Arial MT"/>
                <a:cs typeface="Arial MT"/>
              </a:rPr>
              <a:t>access</a:t>
            </a:r>
            <a:r>
              <a:rPr sz="1100" spc="-25" dirty="0">
                <a:latin typeface="Arial MT"/>
                <a:cs typeface="Arial MT"/>
              </a:rPr>
              <a:t> </a:t>
            </a:r>
            <a:r>
              <a:rPr sz="1100" dirty="0">
                <a:latin typeface="Arial MT"/>
                <a:cs typeface="Arial MT"/>
              </a:rPr>
              <a:t>from</a:t>
            </a:r>
            <a:r>
              <a:rPr sz="1100" spc="-90" dirty="0">
                <a:latin typeface="Arial MT"/>
                <a:cs typeface="Arial MT"/>
              </a:rPr>
              <a:t> </a:t>
            </a:r>
            <a:r>
              <a:rPr sz="1100" dirty="0">
                <a:latin typeface="Arial MT"/>
                <a:cs typeface="Arial MT"/>
              </a:rPr>
              <a:t>multiple</a:t>
            </a:r>
            <a:r>
              <a:rPr sz="1100" spc="-10" dirty="0">
                <a:latin typeface="Arial MT"/>
                <a:cs typeface="Arial MT"/>
              </a:rPr>
              <a:t> processors</a:t>
            </a:r>
            <a:endParaRPr sz="1100">
              <a:latin typeface="Arial MT"/>
              <a:cs typeface="Arial MT"/>
            </a:endParaRPr>
          </a:p>
          <a:p>
            <a:pPr marL="1017905" lvl="1" indent="-90170">
              <a:lnSpc>
                <a:spcPct val="100000"/>
              </a:lnSpc>
              <a:spcBef>
                <a:spcPts val="200"/>
              </a:spcBef>
              <a:buChar char="•"/>
              <a:tabLst>
                <a:tab pos="1017905" algn="l"/>
              </a:tabLst>
            </a:pPr>
            <a:r>
              <a:rPr sz="1100" dirty="0">
                <a:latin typeface="Arial MT"/>
                <a:cs typeface="Arial MT"/>
              </a:rPr>
              <a:t>fault-tolerance,</a:t>
            </a:r>
            <a:r>
              <a:rPr sz="1100" spc="-110" dirty="0">
                <a:latin typeface="Arial MT"/>
                <a:cs typeface="Arial MT"/>
              </a:rPr>
              <a:t> </a:t>
            </a:r>
            <a:r>
              <a:rPr sz="1100" dirty="0">
                <a:latin typeface="Arial MT"/>
                <a:cs typeface="Arial MT"/>
              </a:rPr>
              <a:t>i.e.,</a:t>
            </a:r>
            <a:r>
              <a:rPr sz="1100" spc="-10" dirty="0">
                <a:latin typeface="Arial MT"/>
                <a:cs typeface="Arial MT"/>
              </a:rPr>
              <a:t> </a:t>
            </a:r>
            <a:r>
              <a:rPr sz="1100" dirty="0">
                <a:latin typeface="Arial MT"/>
                <a:cs typeface="Arial MT"/>
              </a:rPr>
              <a:t>the</a:t>
            </a:r>
            <a:r>
              <a:rPr sz="1100" spc="-5" dirty="0">
                <a:latin typeface="Arial MT"/>
                <a:cs typeface="Arial MT"/>
              </a:rPr>
              <a:t> </a:t>
            </a:r>
            <a:r>
              <a:rPr sz="1100" dirty="0">
                <a:latin typeface="Arial MT"/>
                <a:cs typeface="Arial MT"/>
              </a:rPr>
              <a:t>ability</a:t>
            </a:r>
            <a:r>
              <a:rPr sz="1100" spc="-20" dirty="0">
                <a:latin typeface="Arial MT"/>
                <a:cs typeface="Arial MT"/>
              </a:rPr>
              <a:t> </a:t>
            </a:r>
            <a:r>
              <a:rPr sz="1100" dirty="0">
                <a:latin typeface="Arial MT"/>
                <a:cs typeface="Arial MT"/>
              </a:rPr>
              <a:t>to</a:t>
            </a:r>
            <a:r>
              <a:rPr sz="1100" spc="-5" dirty="0">
                <a:latin typeface="Arial MT"/>
                <a:cs typeface="Arial MT"/>
              </a:rPr>
              <a:t> </a:t>
            </a:r>
            <a:r>
              <a:rPr sz="1100" dirty="0">
                <a:latin typeface="Arial MT"/>
                <a:cs typeface="Arial MT"/>
              </a:rPr>
              <a:t>recover</a:t>
            </a:r>
            <a:r>
              <a:rPr sz="1100" spc="5" dirty="0">
                <a:latin typeface="Arial MT"/>
                <a:cs typeface="Arial MT"/>
              </a:rPr>
              <a:t> </a:t>
            </a:r>
            <a:r>
              <a:rPr sz="1100" dirty="0">
                <a:latin typeface="Arial MT"/>
                <a:cs typeface="Arial MT"/>
              </a:rPr>
              <a:t>from</a:t>
            </a:r>
            <a:r>
              <a:rPr sz="1100" spc="-85" dirty="0">
                <a:latin typeface="Arial MT"/>
                <a:cs typeface="Arial MT"/>
              </a:rPr>
              <a:t> </a:t>
            </a:r>
            <a:r>
              <a:rPr sz="1100" dirty="0">
                <a:latin typeface="Arial MT"/>
                <a:cs typeface="Arial MT"/>
              </a:rPr>
              <a:t>system</a:t>
            </a:r>
            <a:r>
              <a:rPr sz="1100" spc="-90" dirty="0">
                <a:latin typeface="Arial MT"/>
                <a:cs typeface="Arial MT"/>
              </a:rPr>
              <a:t> </a:t>
            </a:r>
            <a:r>
              <a:rPr sz="1100" spc="-10" dirty="0">
                <a:latin typeface="Arial MT"/>
                <a:cs typeface="Arial MT"/>
              </a:rPr>
              <a:t>failures</a:t>
            </a:r>
            <a:endParaRPr sz="1100">
              <a:latin typeface="Arial MT"/>
              <a:cs typeface="Arial MT"/>
            </a:endParaRPr>
          </a:p>
          <a:p>
            <a:pPr marL="620395" indent="-150495">
              <a:lnSpc>
                <a:spcPct val="100000"/>
              </a:lnSpc>
              <a:spcBef>
                <a:spcPts val="204"/>
              </a:spcBef>
              <a:buAutoNum type="arabicPeriod"/>
              <a:tabLst>
                <a:tab pos="620395" algn="l"/>
              </a:tabLst>
            </a:pPr>
            <a:r>
              <a:rPr sz="1100" b="1" dirty="0">
                <a:latin typeface="Arial"/>
                <a:cs typeface="Arial"/>
              </a:rPr>
              <a:t>Increased</a:t>
            </a:r>
            <a:r>
              <a:rPr sz="1100" b="1" spc="65" dirty="0">
                <a:latin typeface="Arial"/>
                <a:cs typeface="Arial"/>
              </a:rPr>
              <a:t> </a:t>
            </a:r>
            <a:r>
              <a:rPr sz="1100" b="1" spc="-10" dirty="0">
                <a:latin typeface="Arial"/>
                <a:cs typeface="Arial"/>
              </a:rPr>
              <a:t>performance/cost</a:t>
            </a:r>
            <a:r>
              <a:rPr sz="1100" b="1" spc="55" dirty="0">
                <a:latin typeface="Arial"/>
                <a:cs typeface="Arial"/>
              </a:rPr>
              <a:t> </a:t>
            </a:r>
            <a:r>
              <a:rPr sz="1100" b="1" spc="-20" dirty="0">
                <a:latin typeface="Arial"/>
                <a:cs typeface="Arial"/>
              </a:rPr>
              <a:t>ratio</a:t>
            </a:r>
            <a:endParaRPr sz="1100">
              <a:latin typeface="Arial"/>
              <a:cs typeface="Arial"/>
            </a:endParaRPr>
          </a:p>
          <a:p>
            <a:pPr marL="620395" indent="-150495">
              <a:lnSpc>
                <a:spcPct val="100000"/>
              </a:lnSpc>
              <a:spcBef>
                <a:spcPts val="200"/>
              </a:spcBef>
              <a:buAutoNum type="arabicPeriod"/>
              <a:tabLst>
                <a:tab pos="620395" algn="l"/>
              </a:tabLst>
            </a:pPr>
            <a:r>
              <a:rPr sz="1100" b="1" dirty="0">
                <a:latin typeface="Arial"/>
                <a:cs typeface="Arial"/>
              </a:rPr>
              <a:t>Scalability</a:t>
            </a:r>
            <a:r>
              <a:rPr sz="1100" b="1" spc="-80" dirty="0">
                <a:latin typeface="Arial"/>
                <a:cs typeface="Arial"/>
              </a:rPr>
              <a:t> </a:t>
            </a:r>
            <a:r>
              <a:rPr sz="1100" dirty="0">
                <a:latin typeface="Arial MT"/>
                <a:cs typeface="Arial MT"/>
              </a:rPr>
              <a:t>adding more processors</a:t>
            </a:r>
            <a:r>
              <a:rPr sz="1100" spc="-20" dirty="0">
                <a:latin typeface="Arial MT"/>
                <a:cs typeface="Arial MT"/>
              </a:rPr>
              <a:t> </a:t>
            </a:r>
            <a:r>
              <a:rPr sz="1100" dirty="0">
                <a:latin typeface="Arial MT"/>
                <a:cs typeface="Arial MT"/>
              </a:rPr>
              <a:t>does</a:t>
            </a:r>
            <a:r>
              <a:rPr sz="1100" spc="-20" dirty="0">
                <a:latin typeface="Arial MT"/>
                <a:cs typeface="Arial MT"/>
              </a:rPr>
              <a:t> </a:t>
            </a:r>
            <a:r>
              <a:rPr sz="1100" dirty="0">
                <a:latin typeface="Arial MT"/>
                <a:cs typeface="Arial MT"/>
              </a:rPr>
              <a:t>not</a:t>
            </a:r>
            <a:r>
              <a:rPr sz="1100" spc="-110" dirty="0">
                <a:latin typeface="Arial MT"/>
                <a:cs typeface="Arial MT"/>
              </a:rPr>
              <a:t> </a:t>
            </a:r>
            <a:r>
              <a:rPr sz="1100" dirty="0">
                <a:latin typeface="Arial MT"/>
                <a:cs typeface="Arial MT"/>
              </a:rPr>
              <a:t>pose a direct</a:t>
            </a:r>
            <a:r>
              <a:rPr sz="1100" spc="-10" dirty="0">
                <a:latin typeface="Arial MT"/>
                <a:cs typeface="Arial MT"/>
              </a:rPr>
              <a:t> bottleneck</a:t>
            </a:r>
            <a:r>
              <a:rPr sz="1100" spc="-20" dirty="0">
                <a:latin typeface="Arial MT"/>
                <a:cs typeface="Arial MT"/>
              </a:rPr>
              <a:t> </a:t>
            </a:r>
            <a:r>
              <a:rPr sz="1100" dirty="0">
                <a:latin typeface="Arial MT"/>
                <a:cs typeface="Arial MT"/>
              </a:rPr>
              <a:t>for</a:t>
            </a:r>
            <a:r>
              <a:rPr sz="1100" spc="10" dirty="0">
                <a:latin typeface="Arial MT"/>
                <a:cs typeface="Arial MT"/>
              </a:rPr>
              <a:t> </a:t>
            </a:r>
            <a:r>
              <a:rPr sz="1100" dirty="0">
                <a:latin typeface="Arial MT"/>
                <a:cs typeface="Arial MT"/>
              </a:rPr>
              <a:t>the</a:t>
            </a:r>
            <a:r>
              <a:rPr sz="1100" spc="-5" dirty="0">
                <a:latin typeface="Arial MT"/>
                <a:cs typeface="Arial MT"/>
              </a:rPr>
              <a:t> </a:t>
            </a:r>
            <a:r>
              <a:rPr sz="1100" spc="-10" dirty="0">
                <a:latin typeface="Arial MT"/>
                <a:cs typeface="Arial MT"/>
              </a:rPr>
              <a:t>communication</a:t>
            </a:r>
            <a:r>
              <a:rPr sz="1100" dirty="0">
                <a:latin typeface="Arial MT"/>
                <a:cs typeface="Arial MT"/>
              </a:rPr>
              <a:t> </a:t>
            </a:r>
            <a:r>
              <a:rPr sz="1100" spc="-10" dirty="0">
                <a:latin typeface="Arial MT"/>
                <a:cs typeface="Arial MT"/>
              </a:rPr>
              <a:t>network.</a:t>
            </a:r>
            <a:endParaRPr sz="1100">
              <a:latin typeface="Arial MT"/>
              <a:cs typeface="Arial MT"/>
            </a:endParaRPr>
          </a:p>
          <a:p>
            <a:pPr marL="620395" indent="-150495">
              <a:lnSpc>
                <a:spcPct val="100000"/>
              </a:lnSpc>
              <a:spcBef>
                <a:spcPts val="204"/>
              </a:spcBef>
              <a:buAutoNum type="arabicPeriod"/>
              <a:tabLst>
                <a:tab pos="620395" algn="l"/>
              </a:tabLst>
            </a:pPr>
            <a:r>
              <a:rPr sz="1100" b="1" dirty="0">
                <a:latin typeface="Arial"/>
                <a:cs typeface="Arial"/>
              </a:rPr>
              <a:t>Modularity</a:t>
            </a:r>
            <a:r>
              <a:rPr sz="1100" b="1" spc="-95" dirty="0">
                <a:latin typeface="Arial"/>
                <a:cs typeface="Arial"/>
              </a:rPr>
              <a:t> </a:t>
            </a:r>
            <a:r>
              <a:rPr sz="1100" b="1" dirty="0">
                <a:latin typeface="Arial"/>
                <a:cs typeface="Arial"/>
              </a:rPr>
              <a:t>and</a:t>
            </a:r>
            <a:r>
              <a:rPr sz="1100" b="1" spc="25" dirty="0">
                <a:latin typeface="Arial"/>
                <a:cs typeface="Arial"/>
              </a:rPr>
              <a:t> </a:t>
            </a:r>
            <a:r>
              <a:rPr sz="1100" b="1" dirty="0">
                <a:latin typeface="Arial"/>
                <a:cs typeface="Arial"/>
              </a:rPr>
              <a:t>incremental</a:t>
            </a:r>
            <a:r>
              <a:rPr sz="1100" b="1" spc="-10" dirty="0">
                <a:latin typeface="Arial"/>
                <a:cs typeface="Arial"/>
              </a:rPr>
              <a:t> expandability</a:t>
            </a:r>
            <a:r>
              <a:rPr sz="1100" b="1" spc="-75" dirty="0">
                <a:latin typeface="Arial"/>
                <a:cs typeface="Arial"/>
              </a:rPr>
              <a:t> </a:t>
            </a:r>
            <a:r>
              <a:rPr sz="1100" dirty="0">
                <a:latin typeface="Arial MT"/>
                <a:cs typeface="Arial MT"/>
              </a:rPr>
              <a:t>Heterogeneous</a:t>
            </a:r>
            <a:r>
              <a:rPr sz="1100" spc="-25" dirty="0">
                <a:latin typeface="Arial MT"/>
                <a:cs typeface="Arial MT"/>
              </a:rPr>
              <a:t> </a:t>
            </a:r>
            <a:r>
              <a:rPr sz="1100" dirty="0">
                <a:latin typeface="Arial MT"/>
                <a:cs typeface="Arial MT"/>
              </a:rPr>
              <a:t>processors</a:t>
            </a:r>
            <a:r>
              <a:rPr sz="1100" spc="-20" dirty="0">
                <a:latin typeface="Arial MT"/>
                <a:cs typeface="Arial MT"/>
              </a:rPr>
              <a:t> </a:t>
            </a:r>
            <a:r>
              <a:rPr sz="1100" spc="-10" dirty="0">
                <a:latin typeface="Arial MT"/>
                <a:cs typeface="Arial MT"/>
              </a:rPr>
              <a:t>may</a:t>
            </a:r>
            <a:r>
              <a:rPr sz="1100" spc="-25" dirty="0">
                <a:latin typeface="Arial MT"/>
                <a:cs typeface="Arial MT"/>
              </a:rPr>
              <a:t> </a:t>
            </a:r>
            <a:r>
              <a:rPr sz="1100" dirty="0">
                <a:latin typeface="Arial MT"/>
                <a:cs typeface="Arial MT"/>
              </a:rPr>
              <a:t>be easily</a:t>
            </a:r>
            <a:r>
              <a:rPr sz="1100" spc="-25" dirty="0">
                <a:latin typeface="Arial MT"/>
                <a:cs typeface="Arial MT"/>
              </a:rPr>
              <a:t> </a:t>
            </a:r>
            <a:r>
              <a:rPr sz="1100" dirty="0">
                <a:latin typeface="Arial MT"/>
                <a:cs typeface="Arial MT"/>
              </a:rPr>
              <a:t>added</a:t>
            </a:r>
            <a:r>
              <a:rPr sz="1100" spc="-5" dirty="0">
                <a:latin typeface="Arial MT"/>
                <a:cs typeface="Arial MT"/>
              </a:rPr>
              <a:t> </a:t>
            </a:r>
            <a:r>
              <a:rPr sz="1100" dirty="0">
                <a:latin typeface="Arial MT"/>
                <a:cs typeface="Arial MT"/>
              </a:rPr>
              <a:t>into the</a:t>
            </a:r>
            <a:r>
              <a:rPr sz="1100" spc="-95" dirty="0">
                <a:latin typeface="Arial MT"/>
                <a:cs typeface="Arial MT"/>
              </a:rPr>
              <a:t> </a:t>
            </a:r>
            <a:r>
              <a:rPr sz="1100" spc="-10" dirty="0">
                <a:latin typeface="Arial MT"/>
                <a:cs typeface="Arial MT"/>
              </a:rPr>
              <a:t>system</a:t>
            </a:r>
            <a:endParaRPr sz="1100">
              <a:latin typeface="Arial MT"/>
              <a:cs typeface="Arial M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396480" y="4196079"/>
            <a:ext cx="4318000" cy="2021839"/>
          </a:xfrm>
          <a:prstGeom prst="rect">
            <a:avLst/>
          </a:prstGeom>
        </p:spPr>
      </p:pic>
      <p:sp>
        <p:nvSpPr>
          <p:cNvPr id="3" name="object 3"/>
          <p:cNvSpPr txBox="1">
            <a:spLocks noGrp="1"/>
          </p:cNvSpPr>
          <p:nvPr>
            <p:ph type="title"/>
          </p:nvPr>
        </p:nvSpPr>
        <p:spPr>
          <a:prstGeom prst="rect">
            <a:avLst/>
          </a:prstGeom>
        </p:spPr>
        <p:txBody>
          <a:bodyPr vert="horz" wrap="square" lIns="0" tIns="195580" rIns="0" bIns="0" rtlCol="0">
            <a:spAutoFit/>
          </a:bodyPr>
          <a:lstStyle/>
          <a:p>
            <a:pPr marL="12700">
              <a:lnSpc>
                <a:spcPct val="100000"/>
              </a:lnSpc>
              <a:spcBef>
                <a:spcPts val="105"/>
              </a:spcBef>
            </a:pPr>
            <a:r>
              <a:rPr dirty="0"/>
              <a:t>Characteristics</a:t>
            </a:r>
            <a:r>
              <a:rPr spc="-60" dirty="0"/>
              <a:t> </a:t>
            </a:r>
            <a:r>
              <a:rPr dirty="0"/>
              <a:t>of</a:t>
            </a:r>
            <a:r>
              <a:rPr spc="-60" dirty="0"/>
              <a:t> </a:t>
            </a:r>
            <a:r>
              <a:rPr spc="-25" dirty="0"/>
              <a:t>DS</a:t>
            </a:r>
          </a:p>
        </p:txBody>
      </p:sp>
      <p:sp>
        <p:nvSpPr>
          <p:cNvPr id="4" name="object 4"/>
          <p:cNvSpPr txBox="1"/>
          <p:nvPr/>
        </p:nvSpPr>
        <p:spPr>
          <a:xfrm>
            <a:off x="774700" y="1260030"/>
            <a:ext cx="10227310" cy="3964304"/>
          </a:xfrm>
          <a:prstGeom prst="rect">
            <a:avLst/>
          </a:prstGeom>
        </p:spPr>
        <p:txBody>
          <a:bodyPr vert="horz" wrap="square" lIns="0" tIns="8255" rIns="0" bIns="0" rtlCol="0">
            <a:spAutoFit/>
          </a:bodyPr>
          <a:lstStyle/>
          <a:p>
            <a:pPr marL="12700" marR="5080">
              <a:lnSpc>
                <a:spcPct val="134900"/>
              </a:lnSpc>
              <a:spcBef>
                <a:spcPts val="65"/>
              </a:spcBef>
            </a:pPr>
            <a:r>
              <a:rPr sz="2400" dirty="0">
                <a:latin typeface="Arial MT"/>
                <a:cs typeface="Arial MT"/>
              </a:rPr>
              <a:t>A</a:t>
            </a:r>
            <a:r>
              <a:rPr sz="2400" spc="-110" dirty="0">
                <a:latin typeface="Arial MT"/>
                <a:cs typeface="Arial MT"/>
              </a:rPr>
              <a:t> </a:t>
            </a:r>
            <a:r>
              <a:rPr sz="2400" dirty="0">
                <a:latin typeface="Arial MT"/>
                <a:cs typeface="Arial MT"/>
              </a:rPr>
              <a:t>distributed</a:t>
            </a:r>
            <a:r>
              <a:rPr sz="2400" spc="-85" dirty="0">
                <a:latin typeface="Arial MT"/>
                <a:cs typeface="Arial MT"/>
              </a:rPr>
              <a:t> </a:t>
            </a:r>
            <a:r>
              <a:rPr sz="2400" dirty="0">
                <a:latin typeface="Arial MT"/>
                <a:cs typeface="Arial MT"/>
              </a:rPr>
              <a:t>system</a:t>
            </a:r>
            <a:r>
              <a:rPr sz="2400" spc="-35" dirty="0">
                <a:latin typeface="Arial MT"/>
                <a:cs typeface="Arial MT"/>
              </a:rPr>
              <a:t> </a:t>
            </a:r>
            <a:r>
              <a:rPr sz="2400" dirty="0">
                <a:latin typeface="Arial MT"/>
                <a:cs typeface="Arial MT"/>
              </a:rPr>
              <a:t>can</a:t>
            </a:r>
            <a:r>
              <a:rPr sz="2400" spc="-15" dirty="0">
                <a:latin typeface="Arial MT"/>
                <a:cs typeface="Arial MT"/>
              </a:rPr>
              <a:t> </a:t>
            </a:r>
            <a:r>
              <a:rPr sz="2400" dirty="0">
                <a:latin typeface="Arial MT"/>
                <a:cs typeface="Arial MT"/>
              </a:rPr>
              <a:t>be</a:t>
            </a:r>
            <a:r>
              <a:rPr sz="2400" spc="-85" dirty="0">
                <a:latin typeface="Arial MT"/>
                <a:cs typeface="Arial MT"/>
              </a:rPr>
              <a:t> </a:t>
            </a:r>
            <a:r>
              <a:rPr sz="2400" dirty="0">
                <a:latin typeface="Arial MT"/>
                <a:cs typeface="Arial MT"/>
              </a:rPr>
              <a:t>characterized</a:t>
            </a:r>
            <a:r>
              <a:rPr sz="2400" spc="60" dirty="0">
                <a:latin typeface="Arial MT"/>
                <a:cs typeface="Arial MT"/>
              </a:rPr>
              <a:t> </a:t>
            </a:r>
            <a:r>
              <a:rPr sz="2400" dirty="0">
                <a:latin typeface="Arial MT"/>
                <a:cs typeface="Arial MT"/>
              </a:rPr>
              <a:t>as</a:t>
            </a:r>
            <a:r>
              <a:rPr sz="2400" spc="-35" dirty="0">
                <a:latin typeface="Arial MT"/>
                <a:cs typeface="Arial MT"/>
              </a:rPr>
              <a:t> </a:t>
            </a:r>
            <a:r>
              <a:rPr sz="2400" dirty="0">
                <a:latin typeface="Arial MT"/>
                <a:cs typeface="Arial MT"/>
              </a:rPr>
              <a:t>a</a:t>
            </a:r>
            <a:r>
              <a:rPr sz="2400" spc="-85" dirty="0">
                <a:latin typeface="Arial MT"/>
                <a:cs typeface="Arial MT"/>
              </a:rPr>
              <a:t> </a:t>
            </a:r>
            <a:r>
              <a:rPr sz="2400" dirty="0">
                <a:latin typeface="Arial MT"/>
                <a:cs typeface="Arial MT"/>
              </a:rPr>
              <a:t>collection</a:t>
            </a:r>
            <a:r>
              <a:rPr sz="2400" spc="55" dirty="0">
                <a:latin typeface="Arial MT"/>
                <a:cs typeface="Arial MT"/>
              </a:rPr>
              <a:t> </a:t>
            </a:r>
            <a:r>
              <a:rPr sz="2400" dirty="0">
                <a:latin typeface="Arial MT"/>
                <a:cs typeface="Arial MT"/>
              </a:rPr>
              <a:t>of</a:t>
            </a:r>
            <a:r>
              <a:rPr sz="2400" spc="-55" dirty="0">
                <a:latin typeface="Arial MT"/>
                <a:cs typeface="Arial MT"/>
              </a:rPr>
              <a:t> </a:t>
            </a:r>
            <a:r>
              <a:rPr sz="2400" spc="-10" dirty="0">
                <a:latin typeface="Arial MT"/>
                <a:cs typeface="Arial MT"/>
              </a:rPr>
              <a:t>mostly autonomous</a:t>
            </a:r>
            <a:r>
              <a:rPr sz="2400" spc="5" dirty="0">
                <a:latin typeface="Arial MT"/>
                <a:cs typeface="Arial MT"/>
              </a:rPr>
              <a:t> </a:t>
            </a:r>
            <a:r>
              <a:rPr sz="2400" dirty="0">
                <a:latin typeface="Arial MT"/>
                <a:cs typeface="Arial MT"/>
              </a:rPr>
              <a:t>processors</a:t>
            </a:r>
            <a:r>
              <a:rPr sz="2400" spc="-60" dirty="0">
                <a:latin typeface="Arial MT"/>
                <a:cs typeface="Arial MT"/>
              </a:rPr>
              <a:t> </a:t>
            </a:r>
            <a:r>
              <a:rPr sz="2400" dirty="0">
                <a:latin typeface="Arial MT"/>
                <a:cs typeface="Arial MT"/>
              </a:rPr>
              <a:t>communicating</a:t>
            </a:r>
            <a:r>
              <a:rPr sz="2400" spc="-165" dirty="0">
                <a:latin typeface="Arial MT"/>
                <a:cs typeface="Arial MT"/>
              </a:rPr>
              <a:t> </a:t>
            </a:r>
            <a:r>
              <a:rPr sz="2400" dirty="0">
                <a:latin typeface="Arial MT"/>
                <a:cs typeface="Arial MT"/>
              </a:rPr>
              <a:t>over</a:t>
            </a:r>
            <a:r>
              <a:rPr sz="2400" spc="-55" dirty="0">
                <a:latin typeface="Arial MT"/>
                <a:cs typeface="Arial MT"/>
              </a:rPr>
              <a:t> </a:t>
            </a:r>
            <a:r>
              <a:rPr sz="2400" dirty="0">
                <a:latin typeface="Arial MT"/>
                <a:cs typeface="Arial MT"/>
              </a:rPr>
              <a:t>a</a:t>
            </a:r>
            <a:r>
              <a:rPr sz="2400" spc="-160" dirty="0">
                <a:latin typeface="Arial MT"/>
                <a:cs typeface="Arial MT"/>
              </a:rPr>
              <a:t> </a:t>
            </a:r>
            <a:r>
              <a:rPr sz="2400" dirty="0">
                <a:latin typeface="Arial MT"/>
                <a:cs typeface="Arial MT"/>
              </a:rPr>
              <a:t>communication</a:t>
            </a:r>
            <a:r>
              <a:rPr sz="2400" spc="-105" dirty="0">
                <a:latin typeface="Arial MT"/>
                <a:cs typeface="Arial MT"/>
              </a:rPr>
              <a:t> </a:t>
            </a:r>
            <a:r>
              <a:rPr sz="2400" dirty="0">
                <a:latin typeface="Arial MT"/>
                <a:cs typeface="Arial MT"/>
              </a:rPr>
              <a:t>network</a:t>
            </a:r>
            <a:r>
              <a:rPr sz="2400" spc="5" dirty="0">
                <a:latin typeface="Arial MT"/>
                <a:cs typeface="Arial MT"/>
              </a:rPr>
              <a:t> </a:t>
            </a:r>
            <a:r>
              <a:rPr sz="2400" spc="-25" dirty="0">
                <a:latin typeface="Arial MT"/>
                <a:cs typeface="Arial MT"/>
              </a:rPr>
              <a:t>and </a:t>
            </a:r>
            <a:r>
              <a:rPr sz="2400" dirty="0">
                <a:latin typeface="Arial MT"/>
                <a:cs typeface="Arial MT"/>
              </a:rPr>
              <a:t>having</a:t>
            </a:r>
            <a:r>
              <a:rPr sz="2400" spc="-114" dirty="0">
                <a:latin typeface="Arial MT"/>
                <a:cs typeface="Arial MT"/>
              </a:rPr>
              <a:t> </a:t>
            </a:r>
            <a:r>
              <a:rPr sz="2400" dirty="0">
                <a:latin typeface="Arial MT"/>
                <a:cs typeface="Arial MT"/>
              </a:rPr>
              <a:t>the</a:t>
            </a:r>
            <a:r>
              <a:rPr sz="2400" spc="-110" dirty="0">
                <a:latin typeface="Arial MT"/>
                <a:cs typeface="Arial MT"/>
              </a:rPr>
              <a:t> </a:t>
            </a:r>
            <a:r>
              <a:rPr sz="2400" dirty="0">
                <a:latin typeface="Arial MT"/>
                <a:cs typeface="Arial MT"/>
              </a:rPr>
              <a:t>following</a:t>
            </a:r>
            <a:r>
              <a:rPr sz="2400" spc="-45" dirty="0">
                <a:latin typeface="Arial MT"/>
                <a:cs typeface="Arial MT"/>
              </a:rPr>
              <a:t> </a:t>
            </a:r>
            <a:r>
              <a:rPr sz="2400" spc="-10" dirty="0">
                <a:latin typeface="Arial MT"/>
                <a:cs typeface="Arial MT"/>
              </a:rPr>
              <a:t>features:</a:t>
            </a:r>
            <a:endParaRPr sz="2400">
              <a:latin typeface="Arial MT"/>
              <a:cs typeface="Arial MT"/>
            </a:endParaRPr>
          </a:p>
          <a:p>
            <a:pPr>
              <a:lnSpc>
                <a:spcPct val="100000"/>
              </a:lnSpc>
              <a:spcBef>
                <a:spcPts val="2130"/>
              </a:spcBef>
            </a:pPr>
            <a:endParaRPr sz="2400">
              <a:latin typeface="Arial MT"/>
              <a:cs typeface="Arial MT"/>
            </a:endParaRPr>
          </a:p>
          <a:p>
            <a:pPr marL="12700">
              <a:lnSpc>
                <a:spcPct val="100000"/>
              </a:lnSpc>
            </a:pPr>
            <a:r>
              <a:rPr sz="2400" b="1" i="1" dirty="0">
                <a:latin typeface="Arial"/>
                <a:cs typeface="Arial"/>
              </a:rPr>
              <a:t>No</a:t>
            </a:r>
            <a:r>
              <a:rPr sz="2400" b="1" i="1" spc="-114" dirty="0">
                <a:latin typeface="Arial"/>
                <a:cs typeface="Arial"/>
              </a:rPr>
              <a:t> </a:t>
            </a:r>
            <a:r>
              <a:rPr sz="2400" b="1" i="1" dirty="0">
                <a:latin typeface="Arial"/>
                <a:cs typeface="Arial"/>
              </a:rPr>
              <a:t>common</a:t>
            </a:r>
            <a:r>
              <a:rPr sz="2400" b="1" i="1" spc="105" dirty="0">
                <a:latin typeface="Arial"/>
                <a:cs typeface="Arial"/>
              </a:rPr>
              <a:t> </a:t>
            </a:r>
            <a:r>
              <a:rPr sz="2400" b="1" i="1" dirty="0">
                <a:latin typeface="Arial"/>
                <a:cs typeface="Arial"/>
              </a:rPr>
              <a:t>physical</a:t>
            </a:r>
            <a:r>
              <a:rPr sz="2400" b="1" i="1" spc="-114" dirty="0">
                <a:latin typeface="Arial"/>
                <a:cs typeface="Arial"/>
              </a:rPr>
              <a:t> </a:t>
            </a:r>
            <a:r>
              <a:rPr sz="2400" b="1" i="1" spc="-10" dirty="0">
                <a:latin typeface="Arial"/>
                <a:cs typeface="Arial"/>
              </a:rPr>
              <a:t>clock</a:t>
            </a:r>
            <a:endParaRPr sz="2400">
              <a:latin typeface="Arial"/>
              <a:cs typeface="Arial"/>
            </a:endParaRPr>
          </a:p>
          <a:p>
            <a:pPr marL="12700">
              <a:lnSpc>
                <a:spcPct val="100000"/>
              </a:lnSpc>
              <a:spcBef>
                <a:spcPts val="965"/>
              </a:spcBef>
            </a:pPr>
            <a:r>
              <a:rPr sz="2400" b="1" i="1" dirty="0">
                <a:latin typeface="Arial"/>
                <a:cs typeface="Arial"/>
              </a:rPr>
              <a:t>No</a:t>
            </a:r>
            <a:r>
              <a:rPr sz="2400" b="1" i="1" spc="-70" dirty="0">
                <a:latin typeface="Arial"/>
                <a:cs typeface="Arial"/>
              </a:rPr>
              <a:t> </a:t>
            </a:r>
            <a:r>
              <a:rPr sz="2400" b="1" i="1" dirty="0">
                <a:latin typeface="Arial"/>
                <a:cs typeface="Arial"/>
              </a:rPr>
              <a:t>shared</a:t>
            </a:r>
            <a:r>
              <a:rPr sz="2400" b="1" i="1" spc="-65" dirty="0">
                <a:latin typeface="Arial"/>
                <a:cs typeface="Arial"/>
              </a:rPr>
              <a:t> </a:t>
            </a:r>
            <a:r>
              <a:rPr sz="2400" b="1" i="1" dirty="0">
                <a:latin typeface="Arial"/>
                <a:cs typeface="Arial"/>
              </a:rPr>
              <a:t>memory</a:t>
            </a:r>
            <a:r>
              <a:rPr sz="2400" b="1" i="1" spc="85" dirty="0">
                <a:latin typeface="Arial"/>
                <a:cs typeface="Arial"/>
              </a:rPr>
              <a:t> </a:t>
            </a:r>
            <a:r>
              <a:rPr sz="2400" i="1" dirty="0">
                <a:latin typeface="Arial"/>
                <a:cs typeface="Arial"/>
              </a:rPr>
              <a:t>-</a:t>
            </a:r>
            <a:r>
              <a:rPr sz="2400" i="1" spc="-35" dirty="0">
                <a:latin typeface="Arial"/>
                <a:cs typeface="Arial"/>
              </a:rPr>
              <a:t> </a:t>
            </a:r>
            <a:r>
              <a:rPr sz="2400" i="1" dirty="0">
                <a:latin typeface="Arial"/>
                <a:cs typeface="Arial"/>
              </a:rPr>
              <a:t>requires</a:t>
            </a:r>
            <a:r>
              <a:rPr sz="2400" i="1" spc="-120" dirty="0">
                <a:latin typeface="Arial"/>
                <a:cs typeface="Arial"/>
              </a:rPr>
              <a:t> </a:t>
            </a:r>
            <a:r>
              <a:rPr sz="2400" i="1" dirty="0">
                <a:latin typeface="Arial"/>
                <a:cs typeface="Arial"/>
              </a:rPr>
              <a:t>message-</a:t>
            </a:r>
            <a:r>
              <a:rPr sz="2400" i="1" spc="-10" dirty="0">
                <a:latin typeface="Arial"/>
                <a:cs typeface="Arial"/>
              </a:rPr>
              <a:t>passing</a:t>
            </a:r>
            <a:r>
              <a:rPr sz="2400" i="1" spc="-165" dirty="0">
                <a:latin typeface="Arial"/>
                <a:cs typeface="Arial"/>
              </a:rPr>
              <a:t> </a:t>
            </a:r>
            <a:r>
              <a:rPr sz="2400" i="1" dirty="0">
                <a:latin typeface="Arial"/>
                <a:cs typeface="Arial"/>
              </a:rPr>
              <a:t>for</a:t>
            </a:r>
            <a:r>
              <a:rPr sz="2400" i="1" spc="-35" dirty="0">
                <a:latin typeface="Arial"/>
                <a:cs typeface="Arial"/>
              </a:rPr>
              <a:t> </a:t>
            </a:r>
            <a:r>
              <a:rPr sz="2400" i="1" spc="-10" dirty="0">
                <a:latin typeface="Arial"/>
                <a:cs typeface="Arial"/>
              </a:rPr>
              <a:t>communication</a:t>
            </a:r>
            <a:endParaRPr sz="2400">
              <a:latin typeface="Arial"/>
              <a:cs typeface="Arial"/>
            </a:endParaRPr>
          </a:p>
          <a:p>
            <a:pPr marL="12700">
              <a:lnSpc>
                <a:spcPct val="100000"/>
              </a:lnSpc>
              <a:spcBef>
                <a:spcPts val="1045"/>
              </a:spcBef>
            </a:pPr>
            <a:r>
              <a:rPr sz="2400" b="1" i="1" dirty="0">
                <a:latin typeface="Arial"/>
                <a:cs typeface="Arial"/>
              </a:rPr>
              <a:t>Geographical</a:t>
            </a:r>
            <a:r>
              <a:rPr sz="2400" b="1" i="1" spc="-20" dirty="0">
                <a:latin typeface="Arial"/>
                <a:cs typeface="Arial"/>
              </a:rPr>
              <a:t> </a:t>
            </a:r>
            <a:r>
              <a:rPr sz="2400" b="1" i="1" dirty="0">
                <a:latin typeface="Arial"/>
                <a:cs typeface="Arial"/>
              </a:rPr>
              <a:t>separation</a:t>
            </a:r>
            <a:r>
              <a:rPr sz="2400" b="1" i="1" spc="-50" dirty="0">
                <a:latin typeface="Arial"/>
                <a:cs typeface="Arial"/>
              </a:rPr>
              <a:t> </a:t>
            </a:r>
            <a:r>
              <a:rPr sz="2400" i="1" dirty="0">
                <a:latin typeface="Arial"/>
                <a:cs typeface="Arial"/>
              </a:rPr>
              <a:t>-</a:t>
            </a:r>
            <a:r>
              <a:rPr sz="2400" i="1" spc="-65" dirty="0">
                <a:latin typeface="Arial"/>
                <a:cs typeface="Arial"/>
              </a:rPr>
              <a:t> </a:t>
            </a:r>
            <a:r>
              <a:rPr sz="2400" i="1" dirty="0">
                <a:latin typeface="Arial"/>
                <a:cs typeface="Arial"/>
              </a:rPr>
              <a:t>WAN</a:t>
            </a:r>
            <a:r>
              <a:rPr sz="2400" i="1" spc="-120" dirty="0">
                <a:latin typeface="Arial"/>
                <a:cs typeface="Arial"/>
              </a:rPr>
              <a:t> </a:t>
            </a:r>
            <a:r>
              <a:rPr sz="2400" i="1" dirty="0">
                <a:latin typeface="Arial"/>
                <a:cs typeface="Arial"/>
              </a:rPr>
              <a:t>/</a:t>
            </a:r>
            <a:r>
              <a:rPr sz="2400" i="1" spc="-15" dirty="0">
                <a:latin typeface="Arial"/>
                <a:cs typeface="Arial"/>
              </a:rPr>
              <a:t> </a:t>
            </a:r>
            <a:r>
              <a:rPr sz="2400" i="1" spc="-25" dirty="0">
                <a:latin typeface="Arial"/>
                <a:cs typeface="Arial"/>
              </a:rPr>
              <a:t>LAN</a:t>
            </a:r>
            <a:endParaRPr sz="2400">
              <a:latin typeface="Arial"/>
              <a:cs typeface="Arial"/>
            </a:endParaRPr>
          </a:p>
          <a:p>
            <a:pPr marL="12700">
              <a:lnSpc>
                <a:spcPct val="100000"/>
              </a:lnSpc>
              <a:spcBef>
                <a:spcPts val="965"/>
              </a:spcBef>
            </a:pPr>
            <a:r>
              <a:rPr sz="2400" b="1" i="1" dirty="0">
                <a:latin typeface="Arial"/>
                <a:cs typeface="Arial"/>
              </a:rPr>
              <a:t>Autonomy</a:t>
            </a:r>
            <a:r>
              <a:rPr sz="2400" b="1" i="1" spc="90" dirty="0">
                <a:latin typeface="Arial"/>
                <a:cs typeface="Arial"/>
              </a:rPr>
              <a:t> </a:t>
            </a:r>
            <a:r>
              <a:rPr sz="2400" b="1" i="1" dirty="0">
                <a:latin typeface="Arial"/>
                <a:cs typeface="Arial"/>
              </a:rPr>
              <a:t>and</a:t>
            </a:r>
            <a:r>
              <a:rPr sz="2400" b="1" i="1" spc="-95" dirty="0">
                <a:latin typeface="Arial"/>
                <a:cs typeface="Arial"/>
              </a:rPr>
              <a:t> </a:t>
            </a:r>
            <a:r>
              <a:rPr sz="2400" b="1" i="1" dirty="0">
                <a:latin typeface="Arial"/>
                <a:cs typeface="Arial"/>
              </a:rPr>
              <a:t>heterogeneity</a:t>
            </a:r>
            <a:r>
              <a:rPr sz="2400" b="1" i="1" spc="-30" dirty="0">
                <a:latin typeface="Arial"/>
                <a:cs typeface="Arial"/>
              </a:rPr>
              <a:t> </a:t>
            </a:r>
            <a:r>
              <a:rPr sz="2400" i="1" dirty="0">
                <a:latin typeface="Arial"/>
                <a:cs typeface="Arial"/>
              </a:rPr>
              <a:t>-</a:t>
            </a:r>
            <a:r>
              <a:rPr sz="2400" i="1" spc="-70" dirty="0">
                <a:latin typeface="Arial"/>
                <a:cs typeface="Arial"/>
              </a:rPr>
              <a:t> </a:t>
            </a:r>
            <a:r>
              <a:rPr sz="2400" i="1" dirty="0">
                <a:latin typeface="Arial"/>
                <a:cs typeface="Arial"/>
              </a:rPr>
              <a:t>“loosely</a:t>
            </a:r>
            <a:r>
              <a:rPr sz="2400" i="1" spc="-150" dirty="0">
                <a:latin typeface="Arial"/>
                <a:cs typeface="Arial"/>
              </a:rPr>
              <a:t> </a:t>
            </a:r>
            <a:r>
              <a:rPr sz="2400" i="1" spc="-10" dirty="0">
                <a:latin typeface="Arial"/>
                <a:cs typeface="Arial"/>
              </a:rPr>
              <a:t>coupled”</a:t>
            </a:r>
            <a:endParaRPr sz="240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5580" rIns="0" bIns="0" rtlCol="0">
            <a:spAutoFit/>
          </a:bodyPr>
          <a:lstStyle/>
          <a:p>
            <a:pPr marL="12700">
              <a:lnSpc>
                <a:spcPct val="100000"/>
              </a:lnSpc>
              <a:spcBef>
                <a:spcPts val="105"/>
              </a:spcBef>
            </a:pPr>
            <a:r>
              <a:rPr dirty="0"/>
              <a:t>Characteristics</a:t>
            </a:r>
            <a:r>
              <a:rPr spc="-65" dirty="0"/>
              <a:t> </a:t>
            </a:r>
            <a:r>
              <a:rPr dirty="0"/>
              <a:t>of</a:t>
            </a:r>
            <a:r>
              <a:rPr spc="-60" dirty="0"/>
              <a:t> </a:t>
            </a:r>
            <a:r>
              <a:rPr dirty="0"/>
              <a:t>parallel</a:t>
            </a:r>
            <a:r>
              <a:rPr spc="-25" dirty="0"/>
              <a:t> </a:t>
            </a:r>
            <a:r>
              <a:rPr spc="-10" dirty="0"/>
              <a:t>systems</a:t>
            </a:r>
          </a:p>
        </p:txBody>
      </p:sp>
      <p:sp>
        <p:nvSpPr>
          <p:cNvPr id="3" name="object 3"/>
          <p:cNvSpPr txBox="1"/>
          <p:nvPr/>
        </p:nvSpPr>
        <p:spPr>
          <a:xfrm>
            <a:off x="988377" y="1337881"/>
            <a:ext cx="10231120" cy="2081530"/>
          </a:xfrm>
          <a:prstGeom prst="rect">
            <a:avLst/>
          </a:prstGeom>
        </p:spPr>
        <p:txBody>
          <a:bodyPr vert="horz" wrap="square" lIns="0" tIns="12700" rIns="0" bIns="0" rtlCol="0">
            <a:spAutoFit/>
          </a:bodyPr>
          <a:lstStyle/>
          <a:p>
            <a:pPr marL="12700" marR="5080" algn="ctr">
              <a:lnSpc>
                <a:spcPct val="137200"/>
              </a:lnSpc>
              <a:spcBef>
                <a:spcPts val="100"/>
              </a:spcBef>
            </a:pPr>
            <a:r>
              <a:rPr sz="1850" i="1" dirty="0">
                <a:latin typeface="Arial"/>
                <a:cs typeface="Arial"/>
              </a:rPr>
              <a:t>The</a:t>
            </a:r>
            <a:r>
              <a:rPr sz="1850" i="1" spc="-100" dirty="0">
                <a:latin typeface="Arial"/>
                <a:cs typeface="Arial"/>
              </a:rPr>
              <a:t> </a:t>
            </a:r>
            <a:r>
              <a:rPr sz="1850" i="1" dirty="0">
                <a:latin typeface="Arial"/>
                <a:cs typeface="Arial"/>
              </a:rPr>
              <a:t>primary</a:t>
            </a:r>
            <a:r>
              <a:rPr sz="1850" i="1" spc="-225" dirty="0">
                <a:latin typeface="Arial"/>
                <a:cs typeface="Arial"/>
              </a:rPr>
              <a:t> </a:t>
            </a:r>
            <a:r>
              <a:rPr sz="1850" i="1" spc="-10" dirty="0">
                <a:latin typeface="Arial"/>
                <a:cs typeface="Arial"/>
              </a:rPr>
              <a:t>and</a:t>
            </a:r>
            <a:r>
              <a:rPr sz="1850" i="1" spc="-180" dirty="0">
                <a:latin typeface="Arial"/>
                <a:cs typeface="Arial"/>
              </a:rPr>
              <a:t> </a:t>
            </a:r>
            <a:r>
              <a:rPr sz="1850" i="1" dirty="0">
                <a:latin typeface="Arial"/>
                <a:cs typeface="Arial"/>
              </a:rPr>
              <a:t>most</a:t>
            </a:r>
            <a:r>
              <a:rPr sz="1850" i="1" spc="-215" dirty="0">
                <a:latin typeface="Arial"/>
                <a:cs typeface="Arial"/>
              </a:rPr>
              <a:t> </a:t>
            </a:r>
            <a:r>
              <a:rPr sz="1850" i="1" spc="-10" dirty="0">
                <a:latin typeface="Arial"/>
                <a:cs typeface="Arial"/>
              </a:rPr>
              <a:t>efficacious</a:t>
            </a:r>
            <a:r>
              <a:rPr sz="1850" i="1" spc="-229" dirty="0">
                <a:latin typeface="Arial"/>
                <a:cs typeface="Arial"/>
              </a:rPr>
              <a:t> </a:t>
            </a:r>
            <a:r>
              <a:rPr sz="1850" i="1" dirty="0">
                <a:latin typeface="Arial"/>
                <a:cs typeface="Arial"/>
              </a:rPr>
              <a:t>use</a:t>
            </a:r>
            <a:r>
              <a:rPr sz="1850" i="1" spc="-175" dirty="0">
                <a:latin typeface="Arial"/>
                <a:cs typeface="Arial"/>
              </a:rPr>
              <a:t> </a:t>
            </a:r>
            <a:r>
              <a:rPr sz="1850" i="1" dirty="0">
                <a:latin typeface="Arial"/>
                <a:cs typeface="Arial"/>
              </a:rPr>
              <a:t>of</a:t>
            </a:r>
            <a:r>
              <a:rPr sz="1850" i="1" spc="15" dirty="0">
                <a:latin typeface="Arial"/>
                <a:cs typeface="Arial"/>
              </a:rPr>
              <a:t> </a:t>
            </a:r>
            <a:r>
              <a:rPr sz="1850" b="1" i="1" spc="-20" dirty="0">
                <a:latin typeface="Arial"/>
                <a:cs typeface="Arial"/>
              </a:rPr>
              <a:t>parallel</a:t>
            </a:r>
            <a:r>
              <a:rPr sz="1850" b="1" i="1" spc="30" dirty="0">
                <a:latin typeface="Arial"/>
                <a:cs typeface="Arial"/>
              </a:rPr>
              <a:t> </a:t>
            </a:r>
            <a:r>
              <a:rPr sz="1850" b="1" i="1" spc="-10" dirty="0">
                <a:latin typeface="Arial"/>
                <a:cs typeface="Arial"/>
              </a:rPr>
              <a:t>systems</a:t>
            </a:r>
            <a:r>
              <a:rPr sz="1850" b="1" i="1" spc="-175" dirty="0">
                <a:latin typeface="Arial"/>
                <a:cs typeface="Arial"/>
              </a:rPr>
              <a:t> </a:t>
            </a:r>
            <a:r>
              <a:rPr sz="1850" b="1" i="1" spc="-20" dirty="0">
                <a:latin typeface="Arial"/>
                <a:cs typeface="Arial"/>
              </a:rPr>
              <a:t>is</a:t>
            </a:r>
            <a:r>
              <a:rPr sz="1850" b="1" i="1" spc="-90" dirty="0">
                <a:latin typeface="Arial"/>
                <a:cs typeface="Arial"/>
              </a:rPr>
              <a:t> </a:t>
            </a:r>
            <a:r>
              <a:rPr sz="1850" b="1" i="1" dirty="0">
                <a:latin typeface="Arial"/>
                <a:cs typeface="Arial"/>
              </a:rPr>
              <a:t>for</a:t>
            </a:r>
            <a:r>
              <a:rPr sz="1850" b="1" i="1" spc="-100" dirty="0">
                <a:latin typeface="Arial"/>
                <a:cs typeface="Arial"/>
              </a:rPr>
              <a:t> </a:t>
            </a:r>
            <a:r>
              <a:rPr sz="1850" b="1" i="1" spc="-10" dirty="0">
                <a:latin typeface="Arial"/>
                <a:cs typeface="Arial"/>
              </a:rPr>
              <a:t>obtaining</a:t>
            </a:r>
            <a:r>
              <a:rPr sz="1850" b="1" i="1" spc="-25" dirty="0">
                <a:latin typeface="Arial"/>
                <a:cs typeface="Arial"/>
              </a:rPr>
              <a:t> </a:t>
            </a:r>
            <a:r>
              <a:rPr sz="1850" b="1" i="1" dirty="0">
                <a:latin typeface="Arial"/>
                <a:cs typeface="Arial"/>
              </a:rPr>
              <a:t>a</a:t>
            </a:r>
            <a:r>
              <a:rPr sz="1850" b="1" i="1" spc="-10" dirty="0">
                <a:latin typeface="Arial"/>
                <a:cs typeface="Arial"/>
              </a:rPr>
              <a:t> higher</a:t>
            </a:r>
            <a:r>
              <a:rPr sz="1850" b="1" i="1" spc="-100" dirty="0">
                <a:latin typeface="Arial"/>
                <a:cs typeface="Arial"/>
              </a:rPr>
              <a:t> </a:t>
            </a:r>
            <a:r>
              <a:rPr sz="1850" b="1" i="1" spc="-10" dirty="0">
                <a:latin typeface="Arial"/>
                <a:cs typeface="Arial"/>
              </a:rPr>
              <a:t>throughput</a:t>
            </a:r>
            <a:r>
              <a:rPr sz="1850" b="1" i="1" spc="-160" dirty="0">
                <a:latin typeface="Arial"/>
                <a:cs typeface="Arial"/>
              </a:rPr>
              <a:t> </a:t>
            </a:r>
            <a:r>
              <a:rPr sz="1850" b="1" i="1" spc="-25" dirty="0">
                <a:latin typeface="Arial"/>
                <a:cs typeface="Arial"/>
              </a:rPr>
              <a:t>by </a:t>
            </a:r>
            <a:r>
              <a:rPr sz="1850" b="1" i="1" spc="-20" dirty="0">
                <a:latin typeface="Arial"/>
                <a:cs typeface="Arial"/>
              </a:rPr>
              <a:t>dividing</a:t>
            </a:r>
            <a:r>
              <a:rPr sz="1850" b="1" i="1" spc="-95" dirty="0">
                <a:latin typeface="Arial"/>
                <a:cs typeface="Arial"/>
              </a:rPr>
              <a:t> </a:t>
            </a:r>
            <a:r>
              <a:rPr sz="1850" b="1" i="1" dirty="0">
                <a:latin typeface="Arial"/>
                <a:cs typeface="Arial"/>
              </a:rPr>
              <a:t>the</a:t>
            </a:r>
            <a:r>
              <a:rPr sz="1850" b="1" i="1" spc="-70" dirty="0">
                <a:latin typeface="Arial"/>
                <a:cs typeface="Arial"/>
              </a:rPr>
              <a:t> </a:t>
            </a:r>
            <a:r>
              <a:rPr sz="1850" b="1" i="1" spc="-25" dirty="0">
                <a:latin typeface="Arial"/>
                <a:cs typeface="Arial"/>
              </a:rPr>
              <a:t>computational</a:t>
            </a:r>
            <a:r>
              <a:rPr sz="1850" b="1" i="1" spc="-114" dirty="0">
                <a:latin typeface="Arial"/>
                <a:cs typeface="Arial"/>
              </a:rPr>
              <a:t> </a:t>
            </a:r>
            <a:r>
              <a:rPr sz="1850" b="1" i="1" spc="-25" dirty="0">
                <a:latin typeface="Arial"/>
                <a:cs typeface="Arial"/>
              </a:rPr>
              <a:t>workload</a:t>
            </a:r>
            <a:r>
              <a:rPr sz="1850" b="1" i="1" spc="-90" dirty="0">
                <a:latin typeface="Arial"/>
                <a:cs typeface="Arial"/>
              </a:rPr>
              <a:t> </a:t>
            </a:r>
            <a:r>
              <a:rPr sz="1850" b="1" i="1" spc="-20" dirty="0">
                <a:latin typeface="Arial"/>
                <a:cs typeface="Arial"/>
              </a:rPr>
              <a:t>among</a:t>
            </a:r>
            <a:r>
              <a:rPr sz="1850" b="1" i="1" spc="5" dirty="0">
                <a:latin typeface="Arial"/>
                <a:cs typeface="Arial"/>
              </a:rPr>
              <a:t> </a:t>
            </a:r>
            <a:r>
              <a:rPr sz="1850" b="1" i="1" dirty="0">
                <a:latin typeface="Arial"/>
                <a:cs typeface="Arial"/>
              </a:rPr>
              <a:t>the</a:t>
            </a:r>
            <a:r>
              <a:rPr sz="1850" b="1" i="1" spc="-75" dirty="0">
                <a:latin typeface="Arial"/>
                <a:cs typeface="Arial"/>
              </a:rPr>
              <a:t> </a:t>
            </a:r>
            <a:r>
              <a:rPr sz="1850" b="1" i="1" spc="-10" dirty="0">
                <a:latin typeface="Arial"/>
                <a:cs typeface="Arial"/>
              </a:rPr>
              <a:t>processors</a:t>
            </a:r>
            <a:r>
              <a:rPr sz="1850" i="1" spc="-10" dirty="0">
                <a:latin typeface="Arial"/>
                <a:cs typeface="Arial"/>
              </a:rPr>
              <a:t>.</a:t>
            </a:r>
            <a:endParaRPr sz="1850">
              <a:latin typeface="Arial"/>
              <a:cs typeface="Arial"/>
            </a:endParaRPr>
          </a:p>
          <a:p>
            <a:pPr marL="225425" marR="252729" algn="ctr">
              <a:lnSpc>
                <a:spcPct val="137200"/>
              </a:lnSpc>
              <a:spcBef>
                <a:spcPts val="960"/>
              </a:spcBef>
            </a:pPr>
            <a:r>
              <a:rPr sz="1850" i="1" dirty="0">
                <a:latin typeface="Arial"/>
                <a:cs typeface="Arial"/>
              </a:rPr>
              <a:t>The</a:t>
            </a:r>
            <a:r>
              <a:rPr sz="1850" i="1" spc="-85" dirty="0">
                <a:latin typeface="Arial"/>
                <a:cs typeface="Arial"/>
              </a:rPr>
              <a:t> </a:t>
            </a:r>
            <a:r>
              <a:rPr sz="1850" b="1" i="1" dirty="0">
                <a:latin typeface="Arial"/>
                <a:cs typeface="Arial"/>
              </a:rPr>
              <a:t>tasks</a:t>
            </a:r>
            <a:r>
              <a:rPr sz="1850" b="1" i="1" spc="-80" dirty="0">
                <a:latin typeface="Arial"/>
                <a:cs typeface="Arial"/>
              </a:rPr>
              <a:t> </a:t>
            </a:r>
            <a:r>
              <a:rPr sz="1850" i="1" spc="-10" dirty="0">
                <a:latin typeface="Arial"/>
                <a:cs typeface="Arial"/>
              </a:rPr>
              <a:t>that</a:t>
            </a:r>
            <a:r>
              <a:rPr sz="1850" i="1" spc="-135" dirty="0">
                <a:latin typeface="Arial"/>
                <a:cs typeface="Arial"/>
              </a:rPr>
              <a:t> </a:t>
            </a:r>
            <a:r>
              <a:rPr sz="1850" i="1" dirty="0">
                <a:latin typeface="Arial"/>
                <a:cs typeface="Arial"/>
              </a:rPr>
              <a:t>are</a:t>
            </a:r>
            <a:r>
              <a:rPr sz="1850" i="1" spc="-85" dirty="0">
                <a:latin typeface="Arial"/>
                <a:cs typeface="Arial"/>
              </a:rPr>
              <a:t> </a:t>
            </a:r>
            <a:r>
              <a:rPr sz="1850" i="1" dirty="0">
                <a:latin typeface="Arial"/>
                <a:cs typeface="Arial"/>
              </a:rPr>
              <a:t>most</a:t>
            </a:r>
            <a:r>
              <a:rPr sz="1850" i="1" spc="-220" dirty="0">
                <a:latin typeface="Arial"/>
                <a:cs typeface="Arial"/>
              </a:rPr>
              <a:t> </a:t>
            </a:r>
            <a:r>
              <a:rPr sz="1850" i="1" dirty="0">
                <a:latin typeface="Arial"/>
                <a:cs typeface="Arial"/>
              </a:rPr>
              <a:t>amenable</a:t>
            </a:r>
            <a:r>
              <a:rPr sz="1850" i="1" spc="-170" dirty="0">
                <a:latin typeface="Arial"/>
                <a:cs typeface="Arial"/>
              </a:rPr>
              <a:t> </a:t>
            </a:r>
            <a:r>
              <a:rPr sz="1850" i="1" spc="-20" dirty="0">
                <a:latin typeface="Arial"/>
                <a:cs typeface="Arial"/>
              </a:rPr>
              <a:t>to</a:t>
            </a:r>
            <a:r>
              <a:rPr sz="1850" i="1" spc="-85" dirty="0">
                <a:latin typeface="Arial"/>
                <a:cs typeface="Arial"/>
              </a:rPr>
              <a:t> </a:t>
            </a:r>
            <a:r>
              <a:rPr sz="1850" i="1" dirty="0">
                <a:latin typeface="Arial"/>
                <a:cs typeface="Arial"/>
              </a:rPr>
              <a:t>higher</a:t>
            </a:r>
            <a:r>
              <a:rPr sz="1850" i="1" spc="-165" dirty="0">
                <a:latin typeface="Arial"/>
                <a:cs typeface="Arial"/>
              </a:rPr>
              <a:t> </a:t>
            </a:r>
            <a:r>
              <a:rPr sz="1850" i="1" dirty="0">
                <a:latin typeface="Arial"/>
                <a:cs typeface="Arial"/>
              </a:rPr>
              <a:t>speedups</a:t>
            </a:r>
            <a:r>
              <a:rPr sz="1850" i="1" spc="-60" dirty="0">
                <a:latin typeface="Arial"/>
                <a:cs typeface="Arial"/>
              </a:rPr>
              <a:t> </a:t>
            </a:r>
            <a:r>
              <a:rPr sz="1850" i="1" dirty="0">
                <a:latin typeface="Arial"/>
                <a:cs typeface="Arial"/>
              </a:rPr>
              <a:t>on</a:t>
            </a:r>
            <a:r>
              <a:rPr sz="1850" i="1" spc="-170" dirty="0">
                <a:latin typeface="Arial"/>
                <a:cs typeface="Arial"/>
              </a:rPr>
              <a:t> </a:t>
            </a:r>
            <a:r>
              <a:rPr sz="1850" i="1" spc="-10" dirty="0">
                <a:latin typeface="Arial"/>
                <a:cs typeface="Arial"/>
              </a:rPr>
              <a:t>parallel</a:t>
            </a:r>
            <a:r>
              <a:rPr sz="1850" i="1" spc="-190" dirty="0">
                <a:latin typeface="Arial"/>
                <a:cs typeface="Arial"/>
              </a:rPr>
              <a:t> </a:t>
            </a:r>
            <a:r>
              <a:rPr sz="1850" i="1" dirty="0">
                <a:latin typeface="Arial"/>
                <a:cs typeface="Arial"/>
              </a:rPr>
              <a:t>systems</a:t>
            </a:r>
            <a:r>
              <a:rPr sz="1850" i="1" spc="-229" dirty="0">
                <a:latin typeface="Arial"/>
                <a:cs typeface="Arial"/>
              </a:rPr>
              <a:t> </a:t>
            </a:r>
            <a:r>
              <a:rPr sz="1850" i="1" dirty="0">
                <a:latin typeface="Arial"/>
                <a:cs typeface="Arial"/>
              </a:rPr>
              <a:t>are</a:t>
            </a:r>
            <a:r>
              <a:rPr sz="1850" i="1" spc="-170" dirty="0">
                <a:latin typeface="Arial"/>
                <a:cs typeface="Arial"/>
              </a:rPr>
              <a:t> </a:t>
            </a:r>
            <a:r>
              <a:rPr sz="1850" i="1" dirty="0">
                <a:latin typeface="Arial"/>
                <a:cs typeface="Arial"/>
              </a:rPr>
              <a:t>those</a:t>
            </a:r>
            <a:r>
              <a:rPr sz="1850" i="1" spc="-170" dirty="0">
                <a:latin typeface="Arial"/>
                <a:cs typeface="Arial"/>
              </a:rPr>
              <a:t> </a:t>
            </a:r>
            <a:r>
              <a:rPr sz="1850" i="1" dirty="0">
                <a:latin typeface="Arial"/>
                <a:cs typeface="Arial"/>
              </a:rPr>
              <a:t>that</a:t>
            </a:r>
            <a:r>
              <a:rPr sz="1850" i="1" spc="-50" dirty="0">
                <a:latin typeface="Arial"/>
                <a:cs typeface="Arial"/>
              </a:rPr>
              <a:t> </a:t>
            </a:r>
            <a:r>
              <a:rPr sz="1850" i="1" dirty="0">
                <a:latin typeface="Arial"/>
                <a:cs typeface="Arial"/>
              </a:rPr>
              <a:t>can</a:t>
            </a:r>
            <a:r>
              <a:rPr sz="1850" i="1" spc="-85" dirty="0">
                <a:latin typeface="Arial"/>
                <a:cs typeface="Arial"/>
              </a:rPr>
              <a:t> </a:t>
            </a:r>
            <a:r>
              <a:rPr sz="1850" i="1" spc="-25" dirty="0">
                <a:latin typeface="Arial"/>
                <a:cs typeface="Arial"/>
              </a:rPr>
              <a:t>be </a:t>
            </a:r>
            <a:r>
              <a:rPr sz="1850" i="1" spc="-10" dirty="0">
                <a:latin typeface="Arial"/>
                <a:cs typeface="Arial"/>
              </a:rPr>
              <a:t>partitioned</a:t>
            </a:r>
            <a:r>
              <a:rPr sz="1850" i="1" spc="-160" dirty="0">
                <a:latin typeface="Arial"/>
                <a:cs typeface="Arial"/>
              </a:rPr>
              <a:t> </a:t>
            </a:r>
            <a:r>
              <a:rPr sz="1850" i="1" spc="-10" dirty="0">
                <a:latin typeface="Arial"/>
                <a:cs typeface="Arial"/>
              </a:rPr>
              <a:t>into</a:t>
            </a:r>
            <a:r>
              <a:rPr sz="1850" i="1" spc="-65" dirty="0">
                <a:latin typeface="Arial"/>
                <a:cs typeface="Arial"/>
              </a:rPr>
              <a:t> </a:t>
            </a:r>
            <a:r>
              <a:rPr sz="1850" i="1" dirty="0">
                <a:latin typeface="Arial"/>
                <a:cs typeface="Arial"/>
              </a:rPr>
              <a:t>subtasks</a:t>
            </a:r>
            <a:r>
              <a:rPr sz="1850" i="1" spc="-40" dirty="0">
                <a:latin typeface="Arial"/>
                <a:cs typeface="Arial"/>
              </a:rPr>
              <a:t> </a:t>
            </a:r>
            <a:r>
              <a:rPr sz="1850" i="1" spc="-10" dirty="0">
                <a:latin typeface="Arial"/>
                <a:cs typeface="Arial"/>
              </a:rPr>
              <a:t>very</a:t>
            </a:r>
            <a:r>
              <a:rPr sz="1850" i="1" spc="-215" dirty="0">
                <a:latin typeface="Arial"/>
                <a:cs typeface="Arial"/>
              </a:rPr>
              <a:t> </a:t>
            </a:r>
            <a:r>
              <a:rPr sz="1850" i="1" dirty="0">
                <a:latin typeface="Arial"/>
                <a:cs typeface="Arial"/>
              </a:rPr>
              <a:t>nicely,</a:t>
            </a:r>
            <a:r>
              <a:rPr sz="1850" i="1" spc="-235" dirty="0">
                <a:latin typeface="Arial"/>
                <a:cs typeface="Arial"/>
              </a:rPr>
              <a:t> </a:t>
            </a:r>
            <a:r>
              <a:rPr sz="1850" b="1" i="1" spc="-20" dirty="0">
                <a:latin typeface="Arial"/>
                <a:cs typeface="Arial"/>
              </a:rPr>
              <a:t>involving</a:t>
            </a:r>
            <a:r>
              <a:rPr sz="1850" b="1" i="1" spc="-180" dirty="0">
                <a:latin typeface="Arial"/>
                <a:cs typeface="Arial"/>
              </a:rPr>
              <a:t> </a:t>
            </a:r>
            <a:r>
              <a:rPr sz="1850" b="1" i="1" dirty="0">
                <a:latin typeface="Arial"/>
                <a:cs typeface="Arial"/>
              </a:rPr>
              <a:t>much </a:t>
            </a:r>
            <a:r>
              <a:rPr sz="1850" b="1" i="1" spc="-20" dirty="0">
                <a:latin typeface="Arial"/>
                <a:cs typeface="Arial"/>
              </a:rPr>
              <a:t>number-</a:t>
            </a:r>
            <a:r>
              <a:rPr sz="1850" b="1" i="1" spc="-25" dirty="0">
                <a:latin typeface="Arial"/>
                <a:cs typeface="Arial"/>
              </a:rPr>
              <a:t>crunching</a:t>
            </a:r>
            <a:r>
              <a:rPr sz="1850" b="1" i="1" spc="-90" dirty="0">
                <a:latin typeface="Arial"/>
                <a:cs typeface="Arial"/>
              </a:rPr>
              <a:t> </a:t>
            </a:r>
            <a:r>
              <a:rPr sz="1850" b="1" i="1" spc="-35" dirty="0">
                <a:latin typeface="Arial"/>
                <a:cs typeface="Arial"/>
              </a:rPr>
              <a:t>and</a:t>
            </a:r>
            <a:r>
              <a:rPr sz="1850" b="1" i="1" spc="-185" dirty="0">
                <a:latin typeface="Arial"/>
                <a:cs typeface="Arial"/>
              </a:rPr>
              <a:t> </a:t>
            </a:r>
            <a:r>
              <a:rPr sz="1850" b="1" i="1" spc="-20" dirty="0">
                <a:latin typeface="Arial"/>
                <a:cs typeface="Arial"/>
              </a:rPr>
              <a:t>relatively</a:t>
            </a:r>
            <a:r>
              <a:rPr sz="1850" b="1" i="1" spc="-70" dirty="0">
                <a:latin typeface="Arial"/>
                <a:cs typeface="Arial"/>
              </a:rPr>
              <a:t> </a:t>
            </a:r>
            <a:r>
              <a:rPr sz="1850" b="1" i="1" spc="-10" dirty="0">
                <a:latin typeface="Arial"/>
                <a:cs typeface="Arial"/>
              </a:rPr>
              <a:t>little </a:t>
            </a:r>
            <a:r>
              <a:rPr sz="1850" b="1" i="1" spc="-30" dirty="0">
                <a:latin typeface="Arial"/>
                <a:cs typeface="Arial"/>
              </a:rPr>
              <a:t>communication</a:t>
            </a:r>
            <a:r>
              <a:rPr sz="1850" b="1" i="1" spc="-165" dirty="0">
                <a:latin typeface="Arial"/>
                <a:cs typeface="Arial"/>
              </a:rPr>
              <a:t> </a:t>
            </a:r>
            <a:r>
              <a:rPr sz="1850" b="1" i="1" dirty="0">
                <a:latin typeface="Arial"/>
                <a:cs typeface="Arial"/>
              </a:rPr>
              <a:t>for</a:t>
            </a:r>
            <a:r>
              <a:rPr sz="1850" b="1" i="1" spc="25" dirty="0">
                <a:latin typeface="Arial"/>
                <a:cs typeface="Arial"/>
              </a:rPr>
              <a:t> </a:t>
            </a:r>
            <a:r>
              <a:rPr sz="1850" b="1" i="1" spc="-10" dirty="0">
                <a:latin typeface="Arial"/>
                <a:cs typeface="Arial"/>
              </a:rPr>
              <a:t>synchronization.</a:t>
            </a:r>
            <a:endParaRPr sz="1850">
              <a:latin typeface="Arial"/>
              <a:cs typeface="Arial"/>
            </a:endParaRPr>
          </a:p>
        </p:txBody>
      </p:sp>
      <p:sp>
        <p:nvSpPr>
          <p:cNvPr id="4" name="object 4"/>
          <p:cNvSpPr txBox="1"/>
          <p:nvPr/>
        </p:nvSpPr>
        <p:spPr>
          <a:xfrm>
            <a:off x="774700" y="4140517"/>
            <a:ext cx="7532370" cy="1746885"/>
          </a:xfrm>
          <a:prstGeom prst="rect">
            <a:avLst/>
          </a:prstGeom>
        </p:spPr>
        <p:txBody>
          <a:bodyPr vert="horz" wrap="square" lIns="0" tIns="16510" rIns="0" bIns="0" rtlCol="0">
            <a:spAutoFit/>
          </a:bodyPr>
          <a:lstStyle/>
          <a:p>
            <a:pPr marL="12700">
              <a:lnSpc>
                <a:spcPct val="100000"/>
              </a:lnSpc>
              <a:spcBef>
                <a:spcPts val="130"/>
              </a:spcBef>
            </a:pPr>
            <a:r>
              <a:rPr sz="1650" dirty="0">
                <a:latin typeface="Arial MT"/>
                <a:cs typeface="Arial MT"/>
              </a:rPr>
              <a:t>A</a:t>
            </a:r>
            <a:r>
              <a:rPr sz="1650" spc="45" dirty="0">
                <a:latin typeface="Arial MT"/>
                <a:cs typeface="Arial MT"/>
              </a:rPr>
              <a:t> </a:t>
            </a:r>
            <a:r>
              <a:rPr sz="1650" dirty="0">
                <a:latin typeface="Arial MT"/>
                <a:cs typeface="Arial MT"/>
              </a:rPr>
              <a:t>parallel</a:t>
            </a:r>
            <a:r>
              <a:rPr sz="1650" spc="245" dirty="0">
                <a:latin typeface="Arial MT"/>
                <a:cs typeface="Arial MT"/>
              </a:rPr>
              <a:t> </a:t>
            </a:r>
            <a:r>
              <a:rPr sz="1650" dirty="0">
                <a:latin typeface="Arial MT"/>
                <a:cs typeface="Arial MT"/>
              </a:rPr>
              <a:t>system</a:t>
            </a:r>
            <a:r>
              <a:rPr sz="1650" spc="-80" dirty="0">
                <a:latin typeface="Arial MT"/>
                <a:cs typeface="Arial MT"/>
              </a:rPr>
              <a:t> </a:t>
            </a:r>
            <a:r>
              <a:rPr sz="1650" dirty="0">
                <a:latin typeface="Arial MT"/>
                <a:cs typeface="Arial MT"/>
              </a:rPr>
              <a:t>may</a:t>
            </a:r>
            <a:r>
              <a:rPr sz="1650" spc="175" dirty="0">
                <a:latin typeface="Arial MT"/>
                <a:cs typeface="Arial MT"/>
              </a:rPr>
              <a:t> </a:t>
            </a:r>
            <a:r>
              <a:rPr sz="1650" dirty="0">
                <a:latin typeface="Arial MT"/>
                <a:cs typeface="Arial MT"/>
              </a:rPr>
              <a:t>be</a:t>
            </a:r>
            <a:r>
              <a:rPr sz="1650" spc="155" dirty="0">
                <a:latin typeface="Arial MT"/>
                <a:cs typeface="Arial MT"/>
              </a:rPr>
              <a:t> </a:t>
            </a:r>
            <a:r>
              <a:rPr sz="1650" dirty="0">
                <a:latin typeface="Arial MT"/>
                <a:cs typeface="Arial MT"/>
              </a:rPr>
              <a:t>broadly</a:t>
            </a:r>
            <a:r>
              <a:rPr sz="1650" spc="260" dirty="0">
                <a:latin typeface="Arial MT"/>
                <a:cs typeface="Arial MT"/>
              </a:rPr>
              <a:t> </a:t>
            </a:r>
            <a:r>
              <a:rPr sz="1650" dirty="0">
                <a:latin typeface="Arial MT"/>
                <a:cs typeface="Arial MT"/>
              </a:rPr>
              <a:t>classified</a:t>
            </a:r>
            <a:r>
              <a:rPr sz="1650" spc="-90" dirty="0">
                <a:latin typeface="Arial MT"/>
                <a:cs typeface="Arial MT"/>
              </a:rPr>
              <a:t> </a:t>
            </a:r>
            <a:r>
              <a:rPr sz="1650" dirty="0">
                <a:latin typeface="Arial MT"/>
                <a:cs typeface="Arial MT"/>
              </a:rPr>
              <a:t>as belonging</a:t>
            </a:r>
            <a:r>
              <a:rPr sz="1650" spc="420" dirty="0">
                <a:latin typeface="Arial MT"/>
                <a:cs typeface="Arial MT"/>
              </a:rPr>
              <a:t> </a:t>
            </a:r>
            <a:r>
              <a:rPr sz="1650" dirty="0">
                <a:latin typeface="Arial MT"/>
                <a:cs typeface="Arial MT"/>
              </a:rPr>
              <a:t>to</a:t>
            </a:r>
            <a:r>
              <a:rPr sz="1650" spc="75" dirty="0">
                <a:latin typeface="Arial MT"/>
                <a:cs typeface="Arial MT"/>
              </a:rPr>
              <a:t> </a:t>
            </a:r>
            <a:r>
              <a:rPr sz="1650" dirty="0">
                <a:latin typeface="Arial MT"/>
                <a:cs typeface="Arial MT"/>
              </a:rPr>
              <a:t>one</a:t>
            </a:r>
            <a:r>
              <a:rPr sz="1650" spc="70" dirty="0">
                <a:latin typeface="Arial MT"/>
                <a:cs typeface="Arial MT"/>
              </a:rPr>
              <a:t> </a:t>
            </a:r>
            <a:r>
              <a:rPr sz="1650" dirty="0">
                <a:latin typeface="Arial MT"/>
                <a:cs typeface="Arial MT"/>
              </a:rPr>
              <a:t>of</a:t>
            </a:r>
            <a:r>
              <a:rPr sz="1650" spc="60" dirty="0">
                <a:latin typeface="Arial MT"/>
                <a:cs typeface="Arial MT"/>
              </a:rPr>
              <a:t> </a:t>
            </a:r>
            <a:r>
              <a:rPr sz="1650" dirty="0">
                <a:latin typeface="Arial MT"/>
                <a:cs typeface="Arial MT"/>
              </a:rPr>
              <a:t>three</a:t>
            </a:r>
            <a:r>
              <a:rPr sz="1650" spc="70" dirty="0">
                <a:latin typeface="Arial MT"/>
                <a:cs typeface="Arial MT"/>
              </a:rPr>
              <a:t> </a:t>
            </a:r>
            <a:r>
              <a:rPr sz="1650" spc="-10" dirty="0">
                <a:latin typeface="Arial MT"/>
                <a:cs typeface="Arial MT"/>
              </a:rPr>
              <a:t>types:</a:t>
            </a:r>
            <a:endParaRPr sz="1650">
              <a:latin typeface="Arial MT"/>
              <a:cs typeface="Arial MT"/>
            </a:endParaRPr>
          </a:p>
          <a:p>
            <a:pPr marL="255270" indent="-242570">
              <a:lnSpc>
                <a:spcPct val="100000"/>
              </a:lnSpc>
              <a:spcBef>
                <a:spcPts val="1864"/>
              </a:spcBef>
              <a:buAutoNum type="arabicPeriod"/>
              <a:tabLst>
                <a:tab pos="255270" algn="l"/>
              </a:tabLst>
            </a:pPr>
            <a:r>
              <a:rPr sz="1650" b="1" dirty="0">
                <a:latin typeface="Arial"/>
                <a:cs typeface="Arial"/>
              </a:rPr>
              <a:t>Multiprocessor</a:t>
            </a:r>
            <a:r>
              <a:rPr sz="1650" b="1" spc="240" dirty="0">
                <a:latin typeface="Arial"/>
                <a:cs typeface="Arial"/>
              </a:rPr>
              <a:t> </a:t>
            </a:r>
            <a:r>
              <a:rPr sz="1650" b="1" spc="-10" dirty="0">
                <a:latin typeface="Arial"/>
                <a:cs typeface="Arial"/>
              </a:rPr>
              <a:t>system</a:t>
            </a:r>
            <a:endParaRPr sz="1650">
              <a:latin typeface="Arial"/>
              <a:cs typeface="Arial"/>
            </a:endParaRPr>
          </a:p>
          <a:p>
            <a:pPr marL="255270" indent="-242570">
              <a:lnSpc>
                <a:spcPct val="100000"/>
              </a:lnSpc>
              <a:spcBef>
                <a:spcPts val="1864"/>
              </a:spcBef>
              <a:buAutoNum type="arabicPeriod"/>
              <a:tabLst>
                <a:tab pos="255270" algn="l"/>
              </a:tabLst>
            </a:pPr>
            <a:r>
              <a:rPr sz="1650" b="1" dirty="0">
                <a:latin typeface="Arial"/>
                <a:cs typeface="Arial"/>
              </a:rPr>
              <a:t>Multicomputer</a:t>
            </a:r>
            <a:r>
              <a:rPr sz="1650" b="1" spc="195" dirty="0">
                <a:latin typeface="Arial"/>
                <a:cs typeface="Arial"/>
              </a:rPr>
              <a:t> </a:t>
            </a:r>
            <a:r>
              <a:rPr sz="1650" b="1" dirty="0">
                <a:latin typeface="Arial"/>
                <a:cs typeface="Arial"/>
              </a:rPr>
              <a:t>parallel</a:t>
            </a:r>
            <a:r>
              <a:rPr sz="1650" b="1" spc="229" dirty="0">
                <a:latin typeface="Arial"/>
                <a:cs typeface="Arial"/>
              </a:rPr>
              <a:t> </a:t>
            </a:r>
            <a:r>
              <a:rPr sz="1650" b="1" spc="-10" dirty="0">
                <a:latin typeface="Arial"/>
                <a:cs typeface="Arial"/>
              </a:rPr>
              <a:t>systems</a:t>
            </a:r>
            <a:endParaRPr sz="1650">
              <a:latin typeface="Arial"/>
              <a:cs typeface="Arial"/>
            </a:endParaRPr>
          </a:p>
          <a:p>
            <a:pPr marL="255270" indent="-242570">
              <a:lnSpc>
                <a:spcPct val="100000"/>
              </a:lnSpc>
              <a:spcBef>
                <a:spcPts val="1864"/>
              </a:spcBef>
              <a:buAutoNum type="arabicPeriod"/>
              <a:tabLst>
                <a:tab pos="255270" algn="l"/>
              </a:tabLst>
            </a:pPr>
            <a:r>
              <a:rPr sz="1650" b="1" dirty="0">
                <a:latin typeface="Arial"/>
                <a:cs typeface="Arial"/>
              </a:rPr>
              <a:t>Array</a:t>
            </a:r>
            <a:r>
              <a:rPr sz="1650" b="1" spc="85" dirty="0">
                <a:latin typeface="Arial"/>
                <a:cs typeface="Arial"/>
              </a:rPr>
              <a:t> </a:t>
            </a:r>
            <a:r>
              <a:rPr sz="1650" b="1" spc="-10" dirty="0">
                <a:latin typeface="Arial"/>
                <a:cs typeface="Arial"/>
              </a:rPr>
              <a:t>Processor</a:t>
            </a:r>
            <a:endParaRPr sz="1650">
              <a:latin typeface="Arial"/>
              <a:cs typeface="Arial"/>
            </a:endParaRPr>
          </a:p>
        </p:txBody>
      </p:sp>
      <p:sp>
        <p:nvSpPr>
          <p:cNvPr id="6" name="TextBox 5">
            <a:extLst>
              <a:ext uri="{FF2B5EF4-FFF2-40B4-BE49-F238E27FC236}">
                <a16:creationId xmlns:a16="http://schemas.microsoft.com/office/drawing/2014/main" id="{22976849-776C-5546-638C-9C8B3204A912}"/>
              </a:ext>
            </a:extLst>
          </p:cNvPr>
          <p:cNvSpPr txBox="1"/>
          <p:nvPr/>
        </p:nvSpPr>
        <p:spPr>
          <a:xfrm>
            <a:off x="3048000" y="5887402"/>
            <a:ext cx="8369300" cy="646331"/>
          </a:xfrm>
          <a:prstGeom prst="rect">
            <a:avLst/>
          </a:prstGeom>
          <a:noFill/>
        </p:spPr>
        <p:txBody>
          <a:bodyPr wrap="square">
            <a:spAutoFit/>
          </a:bodyPr>
          <a:lstStyle/>
          <a:p>
            <a:r>
              <a:rPr lang="en-IN" dirty="0"/>
              <a:t>https://acenet-arc.github.io/ACENET_Summer_School_General/02-architecture_of_parallel_computers/index.html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63DC6-E0C7-C8D3-808E-6B98E131D4C0}"/>
              </a:ext>
            </a:extLst>
          </p:cNvPr>
          <p:cNvSpPr>
            <a:spLocks noGrp="1"/>
          </p:cNvSpPr>
          <p:nvPr>
            <p:ph type="title"/>
          </p:nvPr>
        </p:nvSpPr>
        <p:spPr>
          <a:xfrm>
            <a:off x="774700" y="133985"/>
            <a:ext cx="10642600" cy="1107996"/>
          </a:xfrm>
        </p:spPr>
        <p:txBody>
          <a:bodyPr/>
          <a:lstStyle/>
          <a:p>
            <a:r>
              <a:rPr lang="en-IN" b="0" i="0" dirty="0">
                <a:solidFill>
                  <a:srgbClr val="333333"/>
                </a:solidFill>
                <a:effectLst/>
                <a:latin typeface="Helvetica Neue"/>
              </a:rPr>
              <a:t>Von Neumann’s Architecture</a:t>
            </a:r>
            <a:br>
              <a:rPr lang="en-IN" b="0" i="0" dirty="0">
                <a:solidFill>
                  <a:srgbClr val="333333"/>
                </a:solidFill>
                <a:effectLst/>
                <a:latin typeface="Helvetica Neue"/>
              </a:rPr>
            </a:br>
            <a:endParaRPr lang="en-IN" dirty="0"/>
          </a:p>
        </p:txBody>
      </p:sp>
      <p:sp>
        <p:nvSpPr>
          <p:cNvPr id="3" name="Text Placeholder 2">
            <a:extLst>
              <a:ext uri="{FF2B5EF4-FFF2-40B4-BE49-F238E27FC236}">
                <a16:creationId xmlns:a16="http://schemas.microsoft.com/office/drawing/2014/main" id="{CEFDE43A-F0A3-AD0B-D553-055952A10C25}"/>
              </a:ext>
            </a:extLst>
          </p:cNvPr>
          <p:cNvSpPr>
            <a:spLocks noGrp="1"/>
          </p:cNvSpPr>
          <p:nvPr>
            <p:ph type="body" idx="1"/>
          </p:nvPr>
        </p:nvSpPr>
        <p:spPr>
          <a:xfrm>
            <a:off x="855980" y="1277048"/>
            <a:ext cx="10480039" cy="923330"/>
          </a:xfrm>
        </p:spPr>
        <p:txBody>
          <a:bodyPr/>
          <a:lstStyle/>
          <a:p>
            <a:r>
              <a:rPr lang="en-IN" b="0" i="0" dirty="0">
                <a:solidFill>
                  <a:srgbClr val="333333"/>
                </a:solidFill>
                <a:effectLst/>
                <a:latin typeface="Helvetica Neue"/>
              </a:rPr>
              <a:t>Von Neumann’s architecture was first published by John von Neumann in 1945. It is based on the stored-program computer concept where computer memory is used to store both program instructions and data. Program instructions tell the computer to do something.</a:t>
            </a:r>
            <a:endParaRPr lang="en-IN" dirty="0"/>
          </a:p>
        </p:txBody>
      </p:sp>
      <p:pic>
        <p:nvPicPr>
          <p:cNvPr id="5" name="Picture 4">
            <a:extLst>
              <a:ext uri="{FF2B5EF4-FFF2-40B4-BE49-F238E27FC236}">
                <a16:creationId xmlns:a16="http://schemas.microsoft.com/office/drawing/2014/main" id="{7DBFDF30-763F-8E84-48F6-0519DB3B5EC5}"/>
              </a:ext>
            </a:extLst>
          </p:cNvPr>
          <p:cNvPicPr>
            <a:picLocks noChangeAspect="1"/>
          </p:cNvPicPr>
          <p:nvPr/>
        </p:nvPicPr>
        <p:blipFill>
          <a:blip r:embed="rId2"/>
          <a:stretch>
            <a:fillRect/>
          </a:stretch>
        </p:blipFill>
        <p:spPr>
          <a:xfrm>
            <a:off x="2895600" y="2590800"/>
            <a:ext cx="5772956" cy="3696216"/>
          </a:xfrm>
          <a:prstGeom prst="rect">
            <a:avLst/>
          </a:prstGeom>
        </p:spPr>
      </p:pic>
    </p:spTree>
    <p:extLst>
      <p:ext uri="{BB962C8B-B14F-4D97-AF65-F5344CB8AC3E}">
        <p14:creationId xmlns:p14="http://schemas.microsoft.com/office/powerpoint/2010/main" val="4003159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4700" y="133985"/>
            <a:ext cx="4434205" cy="514350"/>
          </a:xfrm>
          <a:prstGeom prst="rect">
            <a:avLst/>
          </a:prstGeom>
        </p:spPr>
        <p:txBody>
          <a:bodyPr vert="horz" wrap="square" lIns="0" tIns="13335" rIns="0" bIns="0" rtlCol="0">
            <a:spAutoFit/>
          </a:bodyPr>
          <a:lstStyle/>
          <a:p>
            <a:pPr marL="12700">
              <a:lnSpc>
                <a:spcPct val="100000"/>
              </a:lnSpc>
              <a:spcBef>
                <a:spcPts val="105"/>
              </a:spcBef>
            </a:pPr>
            <a:r>
              <a:rPr sz="3200" dirty="0"/>
              <a:t>Multiprocessor</a:t>
            </a:r>
            <a:r>
              <a:rPr sz="3200" spc="-140" dirty="0"/>
              <a:t> </a:t>
            </a:r>
            <a:r>
              <a:rPr sz="3200" spc="-10" dirty="0"/>
              <a:t>system</a:t>
            </a:r>
            <a:endParaRPr sz="3200"/>
          </a:p>
        </p:txBody>
      </p:sp>
      <p:sp>
        <p:nvSpPr>
          <p:cNvPr id="3" name="object 3"/>
          <p:cNvSpPr txBox="1"/>
          <p:nvPr/>
        </p:nvSpPr>
        <p:spPr>
          <a:xfrm>
            <a:off x="5289550" y="571499"/>
            <a:ext cx="4646295" cy="51435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201D6F"/>
                </a:solidFill>
                <a:latin typeface="Arial"/>
                <a:cs typeface="Arial"/>
              </a:rPr>
              <a:t>Shared</a:t>
            </a:r>
            <a:r>
              <a:rPr sz="3200" b="1" spc="-45" dirty="0">
                <a:solidFill>
                  <a:srgbClr val="201D6F"/>
                </a:solidFill>
                <a:latin typeface="Arial"/>
                <a:cs typeface="Arial"/>
              </a:rPr>
              <a:t> </a:t>
            </a:r>
            <a:r>
              <a:rPr sz="3200" b="1" dirty="0">
                <a:solidFill>
                  <a:srgbClr val="201D6F"/>
                </a:solidFill>
                <a:latin typeface="Arial"/>
                <a:cs typeface="Arial"/>
              </a:rPr>
              <a:t>memory</a:t>
            </a:r>
            <a:r>
              <a:rPr sz="3200" b="1" spc="-100" dirty="0">
                <a:solidFill>
                  <a:srgbClr val="201D6F"/>
                </a:solidFill>
                <a:latin typeface="Arial"/>
                <a:cs typeface="Arial"/>
              </a:rPr>
              <a:t> </a:t>
            </a:r>
            <a:r>
              <a:rPr sz="3200" b="1" spc="-10" dirty="0">
                <a:solidFill>
                  <a:srgbClr val="201D6F"/>
                </a:solidFill>
                <a:latin typeface="Arial"/>
                <a:cs typeface="Arial"/>
              </a:rPr>
              <a:t>System</a:t>
            </a:r>
            <a:endParaRPr sz="3200" dirty="0">
              <a:latin typeface="Arial"/>
              <a:cs typeface="Arial"/>
            </a:endParaRPr>
          </a:p>
        </p:txBody>
      </p:sp>
      <p:sp>
        <p:nvSpPr>
          <p:cNvPr id="4" name="object 4"/>
          <p:cNvSpPr txBox="1"/>
          <p:nvPr/>
        </p:nvSpPr>
        <p:spPr>
          <a:xfrm>
            <a:off x="886460" y="1346136"/>
            <a:ext cx="6892925" cy="4533265"/>
          </a:xfrm>
          <a:prstGeom prst="rect">
            <a:avLst/>
          </a:prstGeom>
        </p:spPr>
        <p:txBody>
          <a:bodyPr vert="horz" wrap="square" lIns="0" tIns="121920" rIns="0" bIns="0" rtlCol="0">
            <a:spAutoFit/>
          </a:bodyPr>
          <a:lstStyle/>
          <a:p>
            <a:pPr marL="358140" indent="-345440">
              <a:lnSpc>
                <a:spcPct val="100000"/>
              </a:lnSpc>
              <a:spcBef>
                <a:spcPts val="960"/>
              </a:spcBef>
              <a:buSzPct val="105714"/>
              <a:buChar char="•"/>
              <a:tabLst>
                <a:tab pos="358140" algn="l"/>
              </a:tabLst>
            </a:pPr>
            <a:r>
              <a:rPr sz="1750" dirty="0">
                <a:latin typeface="Arial MT"/>
                <a:cs typeface="Arial MT"/>
              </a:rPr>
              <a:t>Multiple</a:t>
            </a:r>
            <a:r>
              <a:rPr sz="1750" spc="140" dirty="0">
                <a:latin typeface="Arial MT"/>
                <a:cs typeface="Arial MT"/>
              </a:rPr>
              <a:t> </a:t>
            </a:r>
            <a:r>
              <a:rPr sz="1750" dirty="0">
                <a:latin typeface="Arial MT"/>
                <a:cs typeface="Arial MT"/>
              </a:rPr>
              <a:t>processors</a:t>
            </a:r>
            <a:r>
              <a:rPr sz="1750" spc="-35" dirty="0">
                <a:latin typeface="Arial MT"/>
                <a:cs typeface="Arial MT"/>
              </a:rPr>
              <a:t> </a:t>
            </a:r>
            <a:r>
              <a:rPr sz="1750" dirty="0">
                <a:latin typeface="Arial MT"/>
                <a:cs typeface="Arial MT"/>
              </a:rPr>
              <a:t>have</a:t>
            </a:r>
            <a:r>
              <a:rPr sz="1750" spc="5" dirty="0">
                <a:latin typeface="Arial MT"/>
                <a:cs typeface="Arial MT"/>
              </a:rPr>
              <a:t> </a:t>
            </a:r>
            <a:r>
              <a:rPr sz="1750" b="1" dirty="0">
                <a:latin typeface="Arial"/>
                <a:cs typeface="Arial"/>
              </a:rPr>
              <a:t>direct</a:t>
            </a:r>
            <a:r>
              <a:rPr sz="1750" b="1" spc="135" dirty="0">
                <a:latin typeface="Arial"/>
                <a:cs typeface="Arial"/>
              </a:rPr>
              <a:t> </a:t>
            </a:r>
            <a:r>
              <a:rPr sz="1750" b="1" dirty="0">
                <a:latin typeface="Arial"/>
                <a:cs typeface="Arial"/>
              </a:rPr>
              <a:t>access</a:t>
            </a:r>
            <a:r>
              <a:rPr sz="1750" b="1" spc="15" dirty="0">
                <a:latin typeface="Arial"/>
                <a:cs typeface="Arial"/>
              </a:rPr>
              <a:t> </a:t>
            </a:r>
            <a:r>
              <a:rPr sz="1750" b="1" dirty="0">
                <a:latin typeface="Arial"/>
                <a:cs typeface="Arial"/>
              </a:rPr>
              <a:t>to</a:t>
            </a:r>
            <a:r>
              <a:rPr sz="1750" b="1" spc="-60" dirty="0">
                <a:latin typeface="Arial"/>
                <a:cs typeface="Arial"/>
              </a:rPr>
              <a:t> </a:t>
            </a:r>
            <a:r>
              <a:rPr sz="1750" b="1" dirty="0">
                <a:latin typeface="Arial"/>
                <a:cs typeface="Arial"/>
              </a:rPr>
              <a:t>shared</a:t>
            </a:r>
            <a:r>
              <a:rPr sz="1750" b="1" spc="65" dirty="0">
                <a:latin typeface="Arial"/>
                <a:cs typeface="Arial"/>
              </a:rPr>
              <a:t> </a:t>
            </a:r>
            <a:r>
              <a:rPr sz="1750" b="1" spc="-10" dirty="0">
                <a:latin typeface="Arial"/>
                <a:cs typeface="Arial"/>
              </a:rPr>
              <a:t>memory</a:t>
            </a:r>
            <a:endParaRPr sz="1750">
              <a:latin typeface="Arial"/>
              <a:cs typeface="Arial"/>
            </a:endParaRPr>
          </a:p>
          <a:p>
            <a:pPr marL="358140">
              <a:lnSpc>
                <a:spcPct val="100000"/>
              </a:lnSpc>
              <a:spcBef>
                <a:spcPts val="865"/>
              </a:spcBef>
            </a:pPr>
            <a:r>
              <a:rPr sz="1750" dirty="0">
                <a:latin typeface="Arial MT"/>
                <a:cs typeface="Arial MT"/>
              </a:rPr>
              <a:t>which</a:t>
            </a:r>
            <a:r>
              <a:rPr sz="1750" spc="114" dirty="0">
                <a:latin typeface="Arial MT"/>
                <a:cs typeface="Arial MT"/>
              </a:rPr>
              <a:t> </a:t>
            </a:r>
            <a:r>
              <a:rPr sz="1750" dirty="0">
                <a:latin typeface="Arial MT"/>
                <a:cs typeface="Arial MT"/>
              </a:rPr>
              <a:t>forms</a:t>
            </a:r>
            <a:r>
              <a:rPr sz="1750" spc="-70" dirty="0">
                <a:latin typeface="Arial MT"/>
                <a:cs typeface="Arial MT"/>
              </a:rPr>
              <a:t> </a:t>
            </a:r>
            <a:r>
              <a:rPr sz="1750" dirty="0">
                <a:latin typeface="Arial MT"/>
                <a:cs typeface="Arial MT"/>
              </a:rPr>
              <a:t>a</a:t>
            </a:r>
            <a:r>
              <a:rPr sz="1750" spc="-25" dirty="0">
                <a:latin typeface="Arial MT"/>
                <a:cs typeface="Arial MT"/>
              </a:rPr>
              <a:t> </a:t>
            </a:r>
            <a:r>
              <a:rPr sz="1750" b="1" dirty="0">
                <a:latin typeface="Arial"/>
                <a:cs typeface="Arial"/>
              </a:rPr>
              <a:t>common</a:t>
            </a:r>
            <a:r>
              <a:rPr sz="1750" b="1" spc="170" dirty="0">
                <a:latin typeface="Arial"/>
                <a:cs typeface="Arial"/>
              </a:rPr>
              <a:t> </a:t>
            </a:r>
            <a:r>
              <a:rPr sz="1750" b="1" dirty="0">
                <a:latin typeface="Arial"/>
                <a:cs typeface="Arial"/>
              </a:rPr>
              <a:t>address</a:t>
            </a:r>
            <a:r>
              <a:rPr sz="1750" b="1" spc="114" dirty="0">
                <a:latin typeface="Arial"/>
                <a:cs typeface="Arial"/>
              </a:rPr>
              <a:t> </a:t>
            </a:r>
            <a:r>
              <a:rPr sz="1750" b="1" spc="-10" dirty="0">
                <a:latin typeface="Arial"/>
                <a:cs typeface="Arial"/>
              </a:rPr>
              <a:t>space</a:t>
            </a:r>
            <a:r>
              <a:rPr sz="1750" spc="-10" dirty="0">
                <a:latin typeface="Arial MT"/>
                <a:cs typeface="Arial MT"/>
              </a:rPr>
              <a:t>.</a:t>
            </a:r>
            <a:endParaRPr sz="1750">
              <a:latin typeface="Arial MT"/>
              <a:cs typeface="Arial MT"/>
            </a:endParaRPr>
          </a:p>
          <a:p>
            <a:pPr marL="358140" indent="-345440">
              <a:lnSpc>
                <a:spcPct val="100000"/>
              </a:lnSpc>
              <a:spcBef>
                <a:spcPts val="865"/>
              </a:spcBef>
              <a:buSzPct val="105714"/>
              <a:buChar char="•"/>
              <a:tabLst>
                <a:tab pos="358140" algn="l"/>
              </a:tabLst>
            </a:pPr>
            <a:r>
              <a:rPr sz="1750" dirty="0">
                <a:latin typeface="Arial MT"/>
                <a:cs typeface="Arial MT"/>
              </a:rPr>
              <a:t>Do</a:t>
            </a:r>
            <a:r>
              <a:rPr sz="1750" spc="25" dirty="0">
                <a:latin typeface="Arial MT"/>
                <a:cs typeface="Arial MT"/>
              </a:rPr>
              <a:t> </a:t>
            </a:r>
            <a:r>
              <a:rPr sz="1750" dirty="0">
                <a:latin typeface="Arial MT"/>
                <a:cs typeface="Arial MT"/>
              </a:rPr>
              <a:t>not</a:t>
            </a:r>
            <a:r>
              <a:rPr sz="1750" spc="35" dirty="0">
                <a:latin typeface="Arial MT"/>
                <a:cs typeface="Arial MT"/>
              </a:rPr>
              <a:t> </a:t>
            </a:r>
            <a:r>
              <a:rPr sz="1750" dirty="0">
                <a:latin typeface="Arial MT"/>
                <a:cs typeface="Arial MT"/>
              </a:rPr>
              <a:t>have</a:t>
            </a:r>
            <a:r>
              <a:rPr sz="1750" spc="110" dirty="0">
                <a:latin typeface="Arial MT"/>
                <a:cs typeface="Arial MT"/>
              </a:rPr>
              <a:t> </a:t>
            </a:r>
            <a:r>
              <a:rPr sz="1750" dirty="0">
                <a:latin typeface="Arial MT"/>
                <a:cs typeface="Arial MT"/>
              </a:rPr>
              <a:t>a</a:t>
            </a:r>
            <a:r>
              <a:rPr sz="1750" spc="25" dirty="0">
                <a:latin typeface="Arial MT"/>
                <a:cs typeface="Arial MT"/>
              </a:rPr>
              <a:t> </a:t>
            </a:r>
            <a:r>
              <a:rPr sz="1750" dirty="0">
                <a:latin typeface="Arial MT"/>
                <a:cs typeface="Arial MT"/>
              </a:rPr>
              <a:t>common</a:t>
            </a:r>
            <a:r>
              <a:rPr sz="1750" spc="-40" dirty="0">
                <a:latin typeface="Arial MT"/>
                <a:cs typeface="Arial MT"/>
              </a:rPr>
              <a:t> </a:t>
            </a:r>
            <a:r>
              <a:rPr sz="1750" spc="-10" dirty="0">
                <a:latin typeface="Arial MT"/>
                <a:cs typeface="Arial MT"/>
              </a:rPr>
              <a:t>clock.</a:t>
            </a:r>
            <a:endParaRPr sz="1750">
              <a:latin typeface="Arial MT"/>
              <a:cs typeface="Arial MT"/>
            </a:endParaRPr>
          </a:p>
          <a:p>
            <a:pPr marL="358140" marR="656590" indent="-346075">
              <a:lnSpc>
                <a:spcPct val="141100"/>
              </a:lnSpc>
              <a:spcBef>
                <a:spcPts val="85"/>
              </a:spcBef>
              <a:buSzPct val="105714"/>
              <a:buChar char="•"/>
              <a:tabLst>
                <a:tab pos="358140" algn="l"/>
              </a:tabLst>
            </a:pPr>
            <a:r>
              <a:rPr sz="1750" dirty="0">
                <a:latin typeface="Arial MT"/>
                <a:cs typeface="Arial MT"/>
              </a:rPr>
              <a:t>Usually</a:t>
            </a:r>
            <a:r>
              <a:rPr sz="1750" spc="150" dirty="0">
                <a:latin typeface="Arial MT"/>
                <a:cs typeface="Arial MT"/>
              </a:rPr>
              <a:t> </a:t>
            </a:r>
            <a:r>
              <a:rPr sz="1750" dirty="0">
                <a:latin typeface="Arial MT"/>
                <a:cs typeface="Arial MT"/>
              </a:rPr>
              <a:t>corresponds</a:t>
            </a:r>
            <a:r>
              <a:rPr sz="1750" spc="20" dirty="0">
                <a:latin typeface="Arial MT"/>
                <a:cs typeface="Arial MT"/>
              </a:rPr>
              <a:t> </a:t>
            </a:r>
            <a:r>
              <a:rPr sz="1750" dirty="0">
                <a:latin typeface="Arial MT"/>
                <a:cs typeface="Arial MT"/>
              </a:rPr>
              <a:t>to</a:t>
            </a:r>
            <a:r>
              <a:rPr sz="1750" spc="-60" dirty="0">
                <a:latin typeface="Arial MT"/>
                <a:cs typeface="Arial MT"/>
              </a:rPr>
              <a:t> </a:t>
            </a:r>
            <a:r>
              <a:rPr sz="1750" dirty="0">
                <a:latin typeface="Arial MT"/>
                <a:cs typeface="Arial MT"/>
              </a:rPr>
              <a:t>a</a:t>
            </a:r>
            <a:r>
              <a:rPr sz="1750" spc="-65" dirty="0">
                <a:latin typeface="Arial MT"/>
                <a:cs typeface="Arial MT"/>
              </a:rPr>
              <a:t> </a:t>
            </a:r>
            <a:r>
              <a:rPr sz="1750" b="1" dirty="0">
                <a:latin typeface="Arial"/>
                <a:cs typeface="Arial"/>
              </a:rPr>
              <a:t>uniform</a:t>
            </a:r>
            <a:r>
              <a:rPr sz="1750" b="1" spc="175" dirty="0">
                <a:latin typeface="Arial"/>
                <a:cs typeface="Arial"/>
              </a:rPr>
              <a:t> </a:t>
            </a:r>
            <a:r>
              <a:rPr sz="1750" b="1" dirty="0">
                <a:latin typeface="Arial"/>
                <a:cs typeface="Arial"/>
              </a:rPr>
              <a:t>memory</a:t>
            </a:r>
            <a:r>
              <a:rPr sz="1750" b="1" spc="130" dirty="0">
                <a:latin typeface="Arial"/>
                <a:cs typeface="Arial"/>
              </a:rPr>
              <a:t> </a:t>
            </a:r>
            <a:r>
              <a:rPr sz="1750" b="1" dirty="0">
                <a:latin typeface="Arial"/>
                <a:cs typeface="Arial"/>
              </a:rPr>
              <a:t>access</a:t>
            </a:r>
            <a:r>
              <a:rPr sz="1750" b="1" spc="25" dirty="0">
                <a:latin typeface="Arial"/>
                <a:cs typeface="Arial"/>
              </a:rPr>
              <a:t> </a:t>
            </a:r>
            <a:r>
              <a:rPr sz="1750" spc="-10" dirty="0">
                <a:latin typeface="Arial MT"/>
                <a:cs typeface="Arial MT"/>
              </a:rPr>
              <a:t>(UMA) architecture</a:t>
            </a:r>
            <a:endParaRPr sz="1750">
              <a:latin typeface="Arial MT"/>
              <a:cs typeface="Arial MT"/>
            </a:endParaRPr>
          </a:p>
          <a:p>
            <a:pPr marL="815340" lvl="1" indent="-324485">
              <a:lnSpc>
                <a:spcPct val="100000"/>
              </a:lnSpc>
              <a:spcBef>
                <a:spcPts val="775"/>
              </a:spcBef>
              <a:buFont typeface="Arial MT"/>
              <a:buChar char="•"/>
              <a:tabLst>
                <a:tab pos="815340" algn="l"/>
              </a:tabLst>
            </a:pPr>
            <a:r>
              <a:rPr sz="1600" b="1" dirty="0">
                <a:latin typeface="Arial"/>
                <a:cs typeface="Arial"/>
              </a:rPr>
              <a:t>Same</a:t>
            </a:r>
            <a:r>
              <a:rPr sz="1600" b="1" spc="-114" dirty="0">
                <a:latin typeface="Arial"/>
                <a:cs typeface="Arial"/>
              </a:rPr>
              <a:t> </a:t>
            </a:r>
            <a:r>
              <a:rPr sz="1600" b="1" spc="-10" dirty="0">
                <a:latin typeface="Arial"/>
                <a:cs typeface="Arial"/>
              </a:rPr>
              <a:t>Access</a:t>
            </a:r>
            <a:r>
              <a:rPr sz="1600" b="1" spc="-100" dirty="0">
                <a:latin typeface="Arial"/>
                <a:cs typeface="Arial"/>
              </a:rPr>
              <a:t> </a:t>
            </a:r>
            <a:r>
              <a:rPr sz="1600" b="1" dirty="0">
                <a:latin typeface="Arial"/>
                <a:cs typeface="Arial"/>
              </a:rPr>
              <a:t>latency</a:t>
            </a:r>
            <a:r>
              <a:rPr sz="1600" b="1" spc="-80" dirty="0">
                <a:latin typeface="Arial"/>
                <a:cs typeface="Arial"/>
              </a:rPr>
              <a:t> </a:t>
            </a:r>
            <a:r>
              <a:rPr sz="1600" dirty="0">
                <a:latin typeface="Arial MT"/>
                <a:cs typeface="Arial MT"/>
              </a:rPr>
              <a:t>to</a:t>
            </a:r>
            <a:r>
              <a:rPr sz="1600" spc="-140" dirty="0">
                <a:latin typeface="Arial MT"/>
                <a:cs typeface="Arial MT"/>
              </a:rPr>
              <a:t> </a:t>
            </a:r>
            <a:r>
              <a:rPr sz="1600" dirty="0">
                <a:latin typeface="Arial MT"/>
                <a:cs typeface="Arial MT"/>
              </a:rPr>
              <a:t>any</a:t>
            </a:r>
            <a:r>
              <a:rPr sz="1600" spc="25" dirty="0">
                <a:latin typeface="Arial MT"/>
                <a:cs typeface="Arial MT"/>
              </a:rPr>
              <a:t> </a:t>
            </a:r>
            <a:r>
              <a:rPr sz="1600" spc="-20" dirty="0">
                <a:latin typeface="Arial MT"/>
                <a:cs typeface="Arial MT"/>
              </a:rPr>
              <a:t>memory</a:t>
            </a:r>
            <a:r>
              <a:rPr sz="1600" spc="-95" dirty="0">
                <a:latin typeface="Arial MT"/>
                <a:cs typeface="Arial MT"/>
              </a:rPr>
              <a:t> </a:t>
            </a:r>
            <a:r>
              <a:rPr sz="1600" dirty="0">
                <a:latin typeface="Arial MT"/>
                <a:cs typeface="Arial MT"/>
              </a:rPr>
              <a:t>location</a:t>
            </a:r>
            <a:r>
              <a:rPr sz="1600" spc="-55" dirty="0">
                <a:latin typeface="Arial MT"/>
                <a:cs typeface="Arial MT"/>
              </a:rPr>
              <a:t> </a:t>
            </a:r>
            <a:r>
              <a:rPr sz="1600" dirty="0">
                <a:latin typeface="Arial MT"/>
                <a:cs typeface="Arial MT"/>
              </a:rPr>
              <a:t>from</a:t>
            </a:r>
            <a:r>
              <a:rPr sz="1600" spc="-180" dirty="0">
                <a:latin typeface="Arial MT"/>
                <a:cs typeface="Arial MT"/>
              </a:rPr>
              <a:t> </a:t>
            </a:r>
            <a:r>
              <a:rPr sz="1600" dirty="0">
                <a:latin typeface="Arial MT"/>
                <a:cs typeface="Arial MT"/>
              </a:rPr>
              <a:t>any</a:t>
            </a:r>
            <a:r>
              <a:rPr sz="1600" spc="25" dirty="0">
                <a:latin typeface="Arial MT"/>
                <a:cs typeface="Arial MT"/>
              </a:rPr>
              <a:t> </a:t>
            </a:r>
            <a:r>
              <a:rPr sz="1600" spc="-10" dirty="0">
                <a:latin typeface="Arial MT"/>
                <a:cs typeface="Arial MT"/>
              </a:rPr>
              <a:t>processor.</a:t>
            </a:r>
            <a:endParaRPr sz="1600">
              <a:latin typeface="Arial MT"/>
              <a:cs typeface="Arial MT"/>
            </a:endParaRPr>
          </a:p>
          <a:p>
            <a:pPr marL="358140" indent="-345440">
              <a:lnSpc>
                <a:spcPct val="100000"/>
              </a:lnSpc>
              <a:spcBef>
                <a:spcPts val="815"/>
              </a:spcBef>
              <a:buSzPct val="105714"/>
              <a:buChar char="•"/>
              <a:tabLst>
                <a:tab pos="358140" algn="l"/>
              </a:tabLst>
            </a:pPr>
            <a:r>
              <a:rPr sz="1750" dirty="0">
                <a:latin typeface="Arial MT"/>
                <a:cs typeface="Arial MT"/>
              </a:rPr>
              <a:t>All</a:t>
            </a:r>
            <a:r>
              <a:rPr sz="1750" spc="-35" dirty="0">
                <a:latin typeface="Arial MT"/>
                <a:cs typeface="Arial MT"/>
              </a:rPr>
              <a:t> </a:t>
            </a:r>
            <a:r>
              <a:rPr sz="1750" dirty="0">
                <a:latin typeface="Arial MT"/>
                <a:cs typeface="Arial MT"/>
              </a:rPr>
              <a:t>the</a:t>
            </a:r>
            <a:r>
              <a:rPr sz="1750" spc="5" dirty="0">
                <a:latin typeface="Arial MT"/>
                <a:cs typeface="Arial MT"/>
              </a:rPr>
              <a:t> </a:t>
            </a:r>
            <a:r>
              <a:rPr sz="1750" dirty="0">
                <a:latin typeface="Arial MT"/>
                <a:cs typeface="Arial MT"/>
              </a:rPr>
              <a:t>processors</a:t>
            </a:r>
            <a:r>
              <a:rPr sz="1750" spc="-40" dirty="0">
                <a:latin typeface="Arial MT"/>
                <a:cs typeface="Arial MT"/>
              </a:rPr>
              <a:t> </a:t>
            </a:r>
            <a:r>
              <a:rPr sz="1750" spc="-10" dirty="0">
                <a:latin typeface="Arial MT"/>
                <a:cs typeface="Arial MT"/>
              </a:rPr>
              <a:t>usually</a:t>
            </a:r>
            <a:r>
              <a:rPr sz="1750" spc="215" dirty="0">
                <a:latin typeface="Arial MT"/>
                <a:cs typeface="Arial MT"/>
              </a:rPr>
              <a:t> </a:t>
            </a:r>
            <a:r>
              <a:rPr sz="1750" dirty="0">
                <a:latin typeface="Arial MT"/>
                <a:cs typeface="Arial MT"/>
              </a:rPr>
              <a:t>run</a:t>
            </a:r>
            <a:r>
              <a:rPr sz="1750" spc="70" dirty="0">
                <a:latin typeface="Arial MT"/>
                <a:cs typeface="Arial MT"/>
              </a:rPr>
              <a:t> </a:t>
            </a:r>
            <a:r>
              <a:rPr sz="1750" dirty="0">
                <a:latin typeface="Arial MT"/>
                <a:cs typeface="Arial MT"/>
              </a:rPr>
              <a:t>the</a:t>
            </a:r>
            <a:r>
              <a:rPr sz="1750" spc="-5" dirty="0">
                <a:latin typeface="Arial MT"/>
                <a:cs typeface="Arial MT"/>
              </a:rPr>
              <a:t> </a:t>
            </a:r>
            <a:r>
              <a:rPr sz="1750" b="1" dirty="0">
                <a:latin typeface="Arial"/>
                <a:cs typeface="Arial"/>
              </a:rPr>
              <a:t>same</a:t>
            </a:r>
            <a:r>
              <a:rPr sz="1750" b="1" spc="10" dirty="0">
                <a:latin typeface="Arial"/>
                <a:cs typeface="Arial"/>
              </a:rPr>
              <a:t> </a:t>
            </a:r>
            <a:r>
              <a:rPr sz="1750" b="1" dirty="0">
                <a:latin typeface="Arial"/>
                <a:cs typeface="Arial"/>
              </a:rPr>
              <a:t>operating</a:t>
            </a:r>
            <a:r>
              <a:rPr sz="1750" b="1" spc="250" dirty="0">
                <a:latin typeface="Arial"/>
                <a:cs typeface="Arial"/>
              </a:rPr>
              <a:t> </a:t>
            </a:r>
            <a:r>
              <a:rPr sz="1750" b="1" spc="-10" dirty="0">
                <a:latin typeface="Arial"/>
                <a:cs typeface="Arial"/>
              </a:rPr>
              <a:t>system</a:t>
            </a:r>
            <a:endParaRPr sz="1750">
              <a:latin typeface="Arial"/>
              <a:cs typeface="Arial"/>
            </a:endParaRPr>
          </a:p>
          <a:p>
            <a:pPr marL="358140" indent="-345440">
              <a:lnSpc>
                <a:spcPct val="100000"/>
              </a:lnSpc>
              <a:spcBef>
                <a:spcPts val="940"/>
              </a:spcBef>
              <a:buSzPct val="105714"/>
              <a:buChar char="•"/>
              <a:tabLst>
                <a:tab pos="358140" algn="l"/>
              </a:tabLst>
            </a:pPr>
            <a:r>
              <a:rPr sz="1750" dirty="0">
                <a:latin typeface="Arial MT"/>
                <a:cs typeface="Arial MT"/>
              </a:rPr>
              <a:t>Both</a:t>
            </a:r>
            <a:r>
              <a:rPr sz="1750" spc="-95" dirty="0">
                <a:latin typeface="Arial MT"/>
                <a:cs typeface="Arial MT"/>
              </a:rPr>
              <a:t> </a:t>
            </a:r>
            <a:r>
              <a:rPr sz="1750" dirty="0">
                <a:latin typeface="Arial MT"/>
                <a:cs typeface="Arial MT"/>
              </a:rPr>
              <a:t>the</a:t>
            </a:r>
            <a:r>
              <a:rPr sz="1750" spc="40" dirty="0">
                <a:latin typeface="Arial MT"/>
                <a:cs typeface="Arial MT"/>
              </a:rPr>
              <a:t> </a:t>
            </a:r>
            <a:r>
              <a:rPr sz="1750" spc="-10" dirty="0">
                <a:latin typeface="Arial MT"/>
                <a:cs typeface="Arial MT"/>
              </a:rPr>
              <a:t>hardware</a:t>
            </a:r>
            <a:r>
              <a:rPr sz="1750" spc="250" dirty="0">
                <a:latin typeface="Arial MT"/>
                <a:cs typeface="Arial MT"/>
              </a:rPr>
              <a:t> </a:t>
            </a:r>
            <a:r>
              <a:rPr sz="1750" dirty="0">
                <a:latin typeface="Arial MT"/>
                <a:cs typeface="Arial MT"/>
              </a:rPr>
              <a:t>and</a:t>
            </a:r>
            <a:r>
              <a:rPr sz="1750" spc="40" dirty="0">
                <a:latin typeface="Arial MT"/>
                <a:cs typeface="Arial MT"/>
              </a:rPr>
              <a:t> </a:t>
            </a:r>
            <a:r>
              <a:rPr sz="1750" dirty="0">
                <a:latin typeface="Arial MT"/>
                <a:cs typeface="Arial MT"/>
              </a:rPr>
              <a:t>software</a:t>
            </a:r>
            <a:r>
              <a:rPr sz="1750" spc="40" dirty="0">
                <a:latin typeface="Arial MT"/>
                <a:cs typeface="Arial MT"/>
              </a:rPr>
              <a:t> </a:t>
            </a:r>
            <a:r>
              <a:rPr sz="1750" dirty="0">
                <a:latin typeface="Arial MT"/>
                <a:cs typeface="Arial MT"/>
              </a:rPr>
              <a:t>are</a:t>
            </a:r>
            <a:r>
              <a:rPr sz="1750" spc="-35" dirty="0">
                <a:latin typeface="Arial MT"/>
                <a:cs typeface="Arial MT"/>
              </a:rPr>
              <a:t> </a:t>
            </a:r>
            <a:r>
              <a:rPr sz="1750" b="1" dirty="0">
                <a:latin typeface="Arial"/>
                <a:cs typeface="Arial"/>
              </a:rPr>
              <a:t>very</a:t>
            </a:r>
            <a:r>
              <a:rPr sz="1750" b="1" spc="-30" dirty="0">
                <a:latin typeface="Arial"/>
                <a:cs typeface="Arial"/>
              </a:rPr>
              <a:t> </a:t>
            </a:r>
            <a:r>
              <a:rPr sz="1750" b="1" spc="-10" dirty="0">
                <a:latin typeface="Arial"/>
                <a:cs typeface="Arial"/>
              </a:rPr>
              <a:t>tightly</a:t>
            </a:r>
            <a:r>
              <a:rPr sz="1750" b="1" spc="245" dirty="0">
                <a:latin typeface="Arial"/>
                <a:cs typeface="Arial"/>
              </a:rPr>
              <a:t> </a:t>
            </a:r>
            <a:r>
              <a:rPr sz="1750" b="1" spc="-10" dirty="0">
                <a:latin typeface="Arial"/>
                <a:cs typeface="Arial"/>
              </a:rPr>
              <a:t>coupled</a:t>
            </a:r>
            <a:r>
              <a:rPr sz="1750" spc="-10" dirty="0">
                <a:latin typeface="Arial MT"/>
                <a:cs typeface="Arial MT"/>
              </a:rPr>
              <a:t>.</a:t>
            </a:r>
            <a:endParaRPr sz="1750">
              <a:latin typeface="Arial MT"/>
              <a:cs typeface="Arial MT"/>
            </a:endParaRPr>
          </a:p>
          <a:p>
            <a:pPr marL="358140" marR="398780" indent="-346075">
              <a:lnSpc>
                <a:spcPct val="141200"/>
              </a:lnSpc>
              <a:buSzPct val="105714"/>
              <a:buChar char="•"/>
              <a:tabLst>
                <a:tab pos="358140" algn="l"/>
              </a:tabLst>
            </a:pPr>
            <a:r>
              <a:rPr sz="1750" dirty="0">
                <a:latin typeface="Arial MT"/>
                <a:cs typeface="Arial MT"/>
              </a:rPr>
              <a:t>The</a:t>
            </a:r>
            <a:r>
              <a:rPr sz="1750" spc="50" dirty="0">
                <a:latin typeface="Arial MT"/>
                <a:cs typeface="Arial MT"/>
              </a:rPr>
              <a:t> </a:t>
            </a:r>
            <a:r>
              <a:rPr sz="1750" dirty="0">
                <a:latin typeface="Arial MT"/>
                <a:cs typeface="Arial MT"/>
              </a:rPr>
              <a:t>processors</a:t>
            </a:r>
            <a:r>
              <a:rPr sz="1750" spc="-70" dirty="0">
                <a:latin typeface="Arial MT"/>
                <a:cs typeface="Arial MT"/>
              </a:rPr>
              <a:t> </a:t>
            </a:r>
            <a:r>
              <a:rPr sz="1750" dirty="0">
                <a:latin typeface="Arial MT"/>
                <a:cs typeface="Arial MT"/>
              </a:rPr>
              <a:t>are</a:t>
            </a:r>
            <a:r>
              <a:rPr sz="1750" spc="-15" dirty="0">
                <a:latin typeface="Arial MT"/>
                <a:cs typeface="Arial MT"/>
              </a:rPr>
              <a:t> </a:t>
            </a:r>
            <a:r>
              <a:rPr sz="1750" dirty="0">
                <a:latin typeface="Arial MT"/>
                <a:cs typeface="Arial MT"/>
              </a:rPr>
              <a:t>usually</a:t>
            </a:r>
            <a:r>
              <a:rPr sz="1750" spc="275" dirty="0">
                <a:latin typeface="Arial MT"/>
                <a:cs typeface="Arial MT"/>
              </a:rPr>
              <a:t> </a:t>
            </a:r>
            <a:r>
              <a:rPr sz="1750" dirty="0">
                <a:latin typeface="Arial MT"/>
                <a:cs typeface="Arial MT"/>
              </a:rPr>
              <a:t>of</a:t>
            </a:r>
            <a:r>
              <a:rPr sz="1750" spc="-80" dirty="0">
                <a:latin typeface="Arial MT"/>
                <a:cs typeface="Arial MT"/>
              </a:rPr>
              <a:t> </a:t>
            </a:r>
            <a:r>
              <a:rPr sz="1750" dirty="0">
                <a:latin typeface="Arial MT"/>
                <a:cs typeface="Arial MT"/>
              </a:rPr>
              <a:t>the</a:t>
            </a:r>
            <a:r>
              <a:rPr sz="1750" spc="55" dirty="0">
                <a:latin typeface="Arial MT"/>
                <a:cs typeface="Arial MT"/>
              </a:rPr>
              <a:t> </a:t>
            </a:r>
            <a:r>
              <a:rPr sz="1750" dirty="0">
                <a:latin typeface="Arial MT"/>
                <a:cs typeface="Arial MT"/>
              </a:rPr>
              <a:t>same</a:t>
            </a:r>
            <a:r>
              <a:rPr sz="1750" spc="50" dirty="0">
                <a:latin typeface="Arial MT"/>
                <a:cs typeface="Arial MT"/>
              </a:rPr>
              <a:t> </a:t>
            </a:r>
            <a:r>
              <a:rPr sz="1750" dirty="0">
                <a:latin typeface="Arial MT"/>
                <a:cs typeface="Arial MT"/>
              </a:rPr>
              <a:t>type,</a:t>
            </a:r>
            <a:r>
              <a:rPr sz="1750" spc="-10" dirty="0">
                <a:latin typeface="Arial MT"/>
                <a:cs typeface="Arial MT"/>
              </a:rPr>
              <a:t> </a:t>
            </a:r>
            <a:r>
              <a:rPr sz="1750" dirty="0">
                <a:latin typeface="Arial MT"/>
                <a:cs typeface="Arial MT"/>
              </a:rPr>
              <a:t>and</a:t>
            </a:r>
            <a:r>
              <a:rPr sz="1750" spc="50" dirty="0">
                <a:latin typeface="Arial MT"/>
                <a:cs typeface="Arial MT"/>
              </a:rPr>
              <a:t> </a:t>
            </a:r>
            <a:r>
              <a:rPr sz="1750" dirty="0">
                <a:latin typeface="Arial MT"/>
                <a:cs typeface="Arial MT"/>
              </a:rPr>
              <a:t>are</a:t>
            </a:r>
            <a:r>
              <a:rPr sz="1750" spc="50" dirty="0">
                <a:latin typeface="Arial MT"/>
                <a:cs typeface="Arial MT"/>
              </a:rPr>
              <a:t> </a:t>
            </a:r>
            <a:r>
              <a:rPr sz="1750" spc="-10" dirty="0">
                <a:latin typeface="Arial MT"/>
                <a:cs typeface="Arial MT"/>
              </a:rPr>
              <a:t>housed </a:t>
            </a:r>
            <a:r>
              <a:rPr sz="1750" dirty="0">
                <a:latin typeface="Arial MT"/>
                <a:cs typeface="Arial MT"/>
              </a:rPr>
              <a:t>within</a:t>
            </a:r>
            <a:r>
              <a:rPr sz="1750" spc="80" dirty="0">
                <a:latin typeface="Arial MT"/>
                <a:cs typeface="Arial MT"/>
              </a:rPr>
              <a:t> </a:t>
            </a:r>
            <a:r>
              <a:rPr sz="1750" dirty="0">
                <a:latin typeface="Arial MT"/>
                <a:cs typeface="Arial MT"/>
              </a:rPr>
              <a:t>the</a:t>
            </a:r>
            <a:r>
              <a:rPr sz="1750" spc="15" dirty="0">
                <a:latin typeface="Arial MT"/>
                <a:cs typeface="Arial MT"/>
              </a:rPr>
              <a:t> </a:t>
            </a:r>
            <a:r>
              <a:rPr sz="1750" dirty="0">
                <a:latin typeface="Arial MT"/>
                <a:cs typeface="Arial MT"/>
              </a:rPr>
              <a:t>same</a:t>
            </a:r>
            <a:r>
              <a:rPr sz="1750" spc="15" dirty="0">
                <a:latin typeface="Arial MT"/>
                <a:cs typeface="Arial MT"/>
              </a:rPr>
              <a:t> </a:t>
            </a:r>
            <a:r>
              <a:rPr sz="1750" dirty="0">
                <a:latin typeface="Arial MT"/>
                <a:cs typeface="Arial MT"/>
              </a:rPr>
              <a:t>box/container</a:t>
            </a:r>
            <a:r>
              <a:rPr sz="1750" spc="204" dirty="0">
                <a:latin typeface="Arial MT"/>
                <a:cs typeface="Arial MT"/>
              </a:rPr>
              <a:t> </a:t>
            </a:r>
            <a:r>
              <a:rPr sz="1750" dirty="0">
                <a:latin typeface="Arial MT"/>
                <a:cs typeface="Arial MT"/>
              </a:rPr>
              <a:t>with</a:t>
            </a:r>
            <a:r>
              <a:rPr sz="1750" spc="15" dirty="0">
                <a:latin typeface="Arial MT"/>
                <a:cs typeface="Arial MT"/>
              </a:rPr>
              <a:t> </a:t>
            </a:r>
            <a:r>
              <a:rPr sz="1750" dirty="0">
                <a:latin typeface="Arial MT"/>
                <a:cs typeface="Arial MT"/>
              </a:rPr>
              <a:t>a</a:t>
            </a:r>
            <a:r>
              <a:rPr sz="1750" spc="-110" dirty="0">
                <a:latin typeface="Arial MT"/>
                <a:cs typeface="Arial MT"/>
              </a:rPr>
              <a:t> </a:t>
            </a:r>
            <a:r>
              <a:rPr sz="1750" dirty="0">
                <a:latin typeface="Arial MT"/>
                <a:cs typeface="Arial MT"/>
              </a:rPr>
              <a:t>shared</a:t>
            </a:r>
            <a:r>
              <a:rPr sz="1750" spc="80" dirty="0">
                <a:latin typeface="Arial MT"/>
                <a:cs typeface="Arial MT"/>
              </a:rPr>
              <a:t> </a:t>
            </a:r>
            <a:r>
              <a:rPr sz="1750" spc="-10" dirty="0">
                <a:latin typeface="Arial MT"/>
                <a:cs typeface="Arial MT"/>
              </a:rPr>
              <a:t>memory.</a:t>
            </a:r>
            <a:endParaRPr sz="1750">
              <a:latin typeface="Arial MT"/>
              <a:cs typeface="Arial MT"/>
            </a:endParaRPr>
          </a:p>
          <a:p>
            <a:pPr marL="358140" marR="5080" indent="-346075">
              <a:lnSpc>
                <a:spcPct val="141100"/>
              </a:lnSpc>
              <a:spcBef>
                <a:spcPts val="80"/>
              </a:spcBef>
              <a:buSzPct val="105714"/>
              <a:buChar char="•"/>
              <a:tabLst>
                <a:tab pos="358140" algn="l"/>
              </a:tabLst>
            </a:pPr>
            <a:r>
              <a:rPr sz="1750" dirty="0">
                <a:latin typeface="Arial MT"/>
                <a:cs typeface="Arial MT"/>
              </a:rPr>
              <a:t>The</a:t>
            </a:r>
            <a:r>
              <a:rPr sz="1750" spc="45" dirty="0">
                <a:latin typeface="Arial MT"/>
                <a:cs typeface="Arial MT"/>
              </a:rPr>
              <a:t> </a:t>
            </a:r>
            <a:r>
              <a:rPr sz="1750" dirty="0">
                <a:latin typeface="Arial MT"/>
                <a:cs typeface="Arial MT"/>
              </a:rPr>
              <a:t>interconnection</a:t>
            </a:r>
            <a:r>
              <a:rPr sz="1750" spc="254" dirty="0">
                <a:latin typeface="Arial MT"/>
                <a:cs typeface="Arial MT"/>
              </a:rPr>
              <a:t> </a:t>
            </a:r>
            <a:r>
              <a:rPr sz="1750" dirty="0">
                <a:latin typeface="Arial MT"/>
                <a:cs typeface="Arial MT"/>
              </a:rPr>
              <a:t>network</a:t>
            </a:r>
            <a:r>
              <a:rPr sz="1750" spc="135" dirty="0">
                <a:latin typeface="Arial MT"/>
                <a:cs typeface="Arial MT"/>
              </a:rPr>
              <a:t> </a:t>
            </a:r>
            <a:r>
              <a:rPr sz="1750" dirty="0">
                <a:latin typeface="Arial MT"/>
                <a:cs typeface="Arial MT"/>
              </a:rPr>
              <a:t>to</a:t>
            </a:r>
            <a:r>
              <a:rPr sz="1750" spc="-95" dirty="0">
                <a:latin typeface="Arial MT"/>
                <a:cs typeface="Arial MT"/>
              </a:rPr>
              <a:t> </a:t>
            </a:r>
            <a:r>
              <a:rPr sz="1750" dirty="0">
                <a:latin typeface="Arial MT"/>
                <a:cs typeface="Arial MT"/>
              </a:rPr>
              <a:t>access</a:t>
            </a:r>
            <a:r>
              <a:rPr sz="1750" spc="70" dirty="0">
                <a:latin typeface="Arial MT"/>
                <a:cs typeface="Arial MT"/>
              </a:rPr>
              <a:t> </a:t>
            </a:r>
            <a:r>
              <a:rPr sz="1750" dirty="0">
                <a:latin typeface="Arial MT"/>
                <a:cs typeface="Arial MT"/>
              </a:rPr>
              <a:t>the</a:t>
            </a:r>
            <a:r>
              <a:rPr sz="1750" spc="45" dirty="0">
                <a:latin typeface="Arial MT"/>
                <a:cs typeface="Arial MT"/>
              </a:rPr>
              <a:t> </a:t>
            </a:r>
            <a:r>
              <a:rPr sz="1750" dirty="0">
                <a:latin typeface="Arial MT"/>
                <a:cs typeface="Arial MT"/>
              </a:rPr>
              <a:t>memory</a:t>
            </a:r>
            <a:r>
              <a:rPr sz="1750" spc="65" dirty="0">
                <a:latin typeface="Arial MT"/>
                <a:cs typeface="Arial MT"/>
              </a:rPr>
              <a:t> </a:t>
            </a:r>
            <a:r>
              <a:rPr sz="1750" dirty="0">
                <a:latin typeface="Arial MT"/>
                <a:cs typeface="Arial MT"/>
              </a:rPr>
              <a:t>may</a:t>
            </a:r>
            <a:r>
              <a:rPr sz="1750" spc="-5" dirty="0">
                <a:latin typeface="Arial MT"/>
                <a:cs typeface="Arial MT"/>
              </a:rPr>
              <a:t> </a:t>
            </a:r>
            <a:r>
              <a:rPr sz="1750" dirty="0">
                <a:latin typeface="Arial MT"/>
                <a:cs typeface="Arial MT"/>
              </a:rPr>
              <a:t>be</a:t>
            </a:r>
            <a:r>
              <a:rPr sz="1750" spc="-25" dirty="0">
                <a:latin typeface="Arial MT"/>
                <a:cs typeface="Arial MT"/>
              </a:rPr>
              <a:t> </a:t>
            </a:r>
            <a:r>
              <a:rPr sz="1750" dirty="0">
                <a:latin typeface="Arial MT"/>
                <a:cs typeface="Arial MT"/>
              </a:rPr>
              <a:t>a</a:t>
            </a:r>
            <a:r>
              <a:rPr sz="1750" spc="-85" dirty="0">
                <a:latin typeface="Arial MT"/>
                <a:cs typeface="Arial MT"/>
              </a:rPr>
              <a:t> </a:t>
            </a:r>
            <a:r>
              <a:rPr sz="1750" spc="-25" dirty="0">
                <a:latin typeface="Arial MT"/>
                <a:cs typeface="Arial MT"/>
              </a:rPr>
              <a:t>bus </a:t>
            </a:r>
            <a:r>
              <a:rPr sz="1750" dirty="0">
                <a:latin typeface="Arial MT"/>
                <a:cs typeface="Arial MT"/>
              </a:rPr>
              <a:t>or</a:t>
            </a:r>
            <a:r>
              <a:rPr sz="1750" spc="-80" dirty="0">
                <a:latin typeface="Arial MT"/>
                <a:cs typeface="Arial MT"/>
              </a:rPr>
              <a:t> </a:t>
            </a:r>
            <a:r>
              <a:rPr sz="1750" dirty="0">
                <a:latin typeface="Arial MT"/>
                <a:cs typeface="Arial MT"/>
              </a:rPr>
              <a:t>a multistage</a:t>
            </a:r>
            <a:r>
              <a:rPr sz="1750" spc="220" dirty="0">
                <a:latin typeface="Arial MT"/>
                <a:cs typeface="Arial MT"/>
              </a:rPr>
              <a:t> </a:t>
            </a:r>
            <a:r>
              <a:rPr sz="1750" dirty="0">
                <a:latin typeface="Arial MT"/>
                <a:cs typeface="Arial MT"/>
              </a:rPr>
              <a:t>switch</a:t>
            </a:r>
            <a:r>
              <a:rPr sz="1750" spc="80" dirty="0">
                <a:latin typeface="Arial MT"/>
                <a:cs typeface="Arial MT"/>
              </a:rPr>
              <a:t> </a:t>
            </a:r>
            <a:r>
              <a:rPr sz="1750" dirty="0">
                <a:latin typeface="Arial MT"/>
                <a:cs typeface="Arial MT"/>
              </a:rPr>
              <a:t>for</a:t>
            </a:r>
            <a:r>
              <a:rPr sz="1750" spc="-80" dirty="0">
                <a:latin typeface="Arial MT"/>
                <a:cs typeface="Arial MT"/>
              </a:rPr>
              <a:t> </a:t>
            </a:r>
            <a:r>
              <a:rPr sz="1750" dirty="0">
                <a:latin typeface="Arial MT"/>
                <a:cs typeface="Arial MT"/>
              </a:rPr>
              <a:t>greater</a:t>
            </a:r>
            <a:r>
              <a:rPr sz="1750" spc="70" dirty="0">
                <a:latin typeface="Arial MT"/>
                <a:cs typeface="Arial MT"/>
              </a:rPr>
              <a:t> </a:t>
            </a:r>
            <a:r>
              <a:rPr sz="1750" spc="-10" dirty="0">
                <a:latin typeface="Arial MT"/>
                <a:cs typeface="Arial MT"/>
              </a:rPr>
              <a:t>efficiency</a:t>
            </a:r>
            <a:endParaRPr sz="1750">
              <a:latin typeface="Arial MT"/>
              <a:cs typeface="Arial MT"/>
            </a:endParaRPr>
          </a:p>
        </p:txBody>
      </p:sp>
      <p:pic>
        <p:nvPicPr>
          <p:cNvPr id="10" name="Picture 9">
            <a:extLst>
              <a:ext uri="{FF2B5EF4-FFF2-40B4-BE49-F238E27FC236}">
                <a16:creationId xmlns:a16="http://schemas.microsoft.com/office/drawing/2014/main" id="{DEF8C668-A8CC-F4A3-7386-E5E63DE24AC9}"/>
              </a:ext>
            </a:extLst>
          </p:cNvPr>
          <p:cNvPicPr>
            <a:picLocks noChangeAspect="1"/>
          </p:cNvPicPr>
          <p:nvPr/>
        </p:nvPicPr>
        <p:blipFill>
          <a:blip r:embed="rId2"/>
          <a:stretch>
            <a:fillRect/>
          </a:stretch>
        </p:blipFill>
        <p:spPr>
          <a:xfrm>
            <a:off x="7846479" y="1085849"/>
            <a:ext cx="3496163" cy="3315163"/>
          </a:xfrm>
          <a:prstGeom prst="rect">
            <a:avLst/>
          </a:prstGeom>
        </p:spPr>
      </p:pic>
      <p:pic>
        <p:nvPicPr>
          <p:cNvPr id="12" name="Picture 11">
            <a:extLst>
              <a:ext uri="{FF2B5EF4-FFF2-40B4-BE49-F238E27FC236}">
                <a16:creationId xmlns:a16="http://schemas.microsoft.com/office/drawing/2014/main" id="{8E4B552C-239D-DC92-21D3-4FFC0D72DE06}"/>
              </a:ext>
            </a:extLst>
          </p:cNvPr>
          <p:cNvPicPr>
            <a:picLocks noChangeAspect="1"/>
          </p:cNvPicPr>
          <p:nvPr/>
        </p:nvPicPr>
        <p:blipFill>
          <a:blip r:embed="rId3"/>
          <a:stretch>
            <a:fillRect/>
          </a:stretch>
        </p:blipFill>
        <p:spPr>
          <a:xfrm>
            <a:off x="7779385" y="4329301"/>
            <a:ext cx="4007128" cy="224790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4700" y="133985"/>
            <a:ext cx="5857240" cy="514350"/>
          </a:xfrm>
          <a:prstGeom prst="rect">
            <a:avLst/>
          </a:prstGeom>
        </p:spPr>
        <p:txBody>
          <a:bodyPr vert="horz" wrap="square" lIns="0" tIns="13335" rIns="0" bIns="0" rtlCol="0">
            <a:spAutoFit/>
          </a:bodyPr>
          <a:lstStyle/>
          <a:p>
            <a:pPr marL="12700">
              <a:lnSpc>
                <a:spcPct val="100000"/>
              </a:lnSpc>
              <a:spcBef>
                <a:spcPts val="105"/>
              </a:spcBef>
            </a:pPr>
            <a:r>
              <a:rPr sz="3200" spc="-10" dirty="0"/>
              <a:t>Multicomputer</a:t>
            </a:r>
            <a:r>
              <a:rPr sz="3200" spc="80" dirty="0"/>
              <a:t> </a:t>
            </a:r>
            <a:r>
              <a:rPr sz="3200" dirty="0"/>
              <a:t>parallel</a:t>
            </a:r>
            <a:r>
              <a:rPr sz="3200" spc="-130" dirty="0"/>
              <a:t> </a:t>
            </a:r>
            <a:r>
              <a:rPr sz="3200" spc="-10" dirty="0"/>
              <a:t>system</a:t>
            </a:r>
            <a:endParaRPr sz="3200"/>
          </a:p>
        </p:txBody>
      </p:sp>
      <p:sp>
        <p:nvSpPr>
          <p:cNvPr id="3" name="object 3"/>
          <p:cNvSpPr txBox="1"/>
          <p:nvPr/>
        </p:nvSpPr>
        <p:spPr>
          <a:xfrm>
            <a:off x="5625210" y="571499"/>
            <a:ext cx="5383530" cy="51435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201D6F"/>
                </a:solidFill>
                <a:latin typeface="Arial"/>
                <a:cs typeface="Arial"/>
              </a:rPr>
              <a:t>Distributed</a:t>
            </a:r>
            <a:r>
              <a:rPr sz="3200" b="1" spc="-25" dirty="0">
                <a:solidFill>
                  <a:srgbClr val="201D6F"/>
                </a:solidFill>
                <a:latin typeface="Arial"/>
                <a:cs typeface="Arial"/>
              </a:rPr>
              <a:t> </a:t>
            </a:r>
            <a:r>
              <a:rPr sz="3200" b="1" dirty="0">
                <a:solidFill>
                  <a:srgbClr val="201D6F"/>
                </a:solidFill>
                <a:latin typeface="Arial"/>
                <a:cs typeface="Arial"/>
              </a:rPr>
              <a:t>Memory</a:t>
            </a:r>
            <a:r>
              <a:rPr sz="3200" b="1" spc="-195" dirty="0">
                <a:solidFill>
                  <a:srgbClr val="201D6F"/>
                </a:solidFill>
                <a:latin typeface="Arial"/>
                <a:cs typeface="Arial"/>
              </a:rPr>
              <a:t> </a:t>
            </a:r>
            <a:r>
              <a:rPr sz="3200" b="1" spc="-10" dirty="0">
                <a:solidFill>
                  <a:srgbClr val="201D6F"/>
                </a:solidFill>
                <a:latin typeface="Arial"/>
                <a:cs typeface="Arial"/>
              </a:rPr>
              <a:t>System</a:t>
            </a:r>
            <a:endParaRPr sz="3200">
              <a:latin typeface="Arial"/>
              <a:cs typeface="Arial"/>
            </a:endParaRPr>
          </a:p>
        </p:txBody>
      </p:sp>
      <p:sp>
        <p:nvSpPr>
          <p:cNvPr id="4" name="object 4"/>
          <p:cNvSpPr txBox="1"/>
          <p:nvPr/>
        </p:nvSpPr>
        <p:spPr>
          <a:xfrm>
            <a:off x="774700" y="1264729"/>
            <a:ext cx="7247255" cy="3973829"/>
          </a:xfrm>
          <a:prstGeom prst="rect">
            <a:avLst/>
          </a:prstGeom>
        </p:spPr>
        <p:txBody>
          <a:bodyPr vert="horz" wrap="square" lIns="0" tIns="6985" rIns="0" bIns="0" rtlCol="0">
            <a:spAutoFit/>
          </a:bodyPr>
          <a:lstStyle/>
          <a:p>
            <a:pPr marL="12700" marR="513715">
              <a:lnSpc>
                <a:spcPct val="146900"/>
              </a:lnSpc>
              <a:spcBef>
                <a:spcPts val="55"/>
              </a:spcBef>
            </a:pPr>
            <a:r>
              <a:rPr sz="1750" spc="-10" dirty="0">
                <a:latin typeface="Arial MT"/>
                <a:cs typeface="Arial MT"/>
              </a:rPr>
              <a:t>Multiple</a:t>
            </a:r>
            <a:r>
              <a:rPr sz="1750" spc="30" dirty="0">
                <a:latin typeface="Arial MT"/>
                <a:cs typeface="Arial MT"/>
              </a:rPr>
              <a:t> </a:t>
            </a:r>
            <a:r>
              <a:rPr sz="1750" dirty="0">
                <a:latin typeface="Arial MT"/>
                <a:cs typeface="Arial MT"/>
              </a:rPr>
              <a:t>processors</a:t>
            </a:r>
            <a:r>
              <a:rPr sz="1750" spc="-75" dirty="0">
                <a:latin typeface="Arial MT"/>
                <a:cs typeface="Arial MT"/>
              </a:rPr>
              <a:t> </a:t>
            </a:r>
            <a:r>
              <a:rPr sz="1750" b="1" dirty="0">
                <a:latin typeface="Arial"/>
                <a:cs typeface="Arial"/>
              </a:rPr>
              <a:t>do</a:t>
            </a:r>
            <a:r>
              <a:rPr sz="1750" b="1" spc="-114" dirty="0">
                <a:latin typeface="Arial"/>
                <a:cs typeface="Arial"/>
              </a:rPr>
              <a:t> </a:t>
            </a:r>
            <a:r>
              <a:rPr sz="1750" b="1" dirty="0">
                <a:latin typeface="Arial"/>
                <a:cs typeface="Arial"/>
              </a:rPr>
              <a:t>not</a:t>
            </a:r>
            <a:r>
              <a:rPr sz="1750" b="1" spc="-40" dirty="0">
                <a:latin typeface="Arial"/>
                <a:cs typeface="Arial"/>
              </a:rPr>
              <a:t> </a:t>
            </a:r>
            <a:r>
              <a:rPr sz="1750" b="1" dirty="0">
                <a:latin typeface="Arial"/>
                <a:cs typeface="Arial"/>
              </a:rPr>
              <a:t>have</a:t>
            </a:r>
            <a:r>
              <a:rPr sz="1750" b="1" spc="-95" dirty="0">
                <a:latin typeface="Arial"/>
                <a:cs typeface="Arial"/>
              </a:rPr>
              <a:t> </a:t>
            </a:r>
            <a:r>
              <a:rPr sz="1750" b="1" dirty="0">
                <a:latin typeface="Arial"/>
                <a:cs typeface="Arial"/>
              </a:rPr>
              <a:t>direct</a:t>
            </a:r>
            <a:r>
              <a:rPr sz="1750" b="1" spc="95" dirty="0">
                <a:latin typeface="Arial"/>
                <a:cs typeface="Arial"/>
              </a:rPr>
              <a:t> </a:t>
            </a:r>
            <a:r>
              <a:rPr sz="1750" b="1" dirty="0">
                <a:latin typeface="Arial"/>
                <a:cs typeface="Arial"/>
              </a:rPr>
              <a:t>access</a:t>
            </a:r>
            <a:r>
              <a:rPr sz="1750" b="1" spc="-35" dirty="0">
                <a:latin typeface="Arial"/>
                <a:cs typeface="Arial"/>
              </a:rPr>
              <a:t> </a:t>
            </a:r>
            <a:r>
              <a:rPr sz="1750" b="1" dirty="0">
                <a:latin typeface="Arial"/>
                <a:cs typeface="Arial"/>
              </a:rPr>
              <a:t>to</a:t>
            </a:r>
            <a:r>
              <a:rPr sz="1750" b="1" spc="-50" dirty="0">
                <a:latin typeface="Arial"/>
                <a:cs typeface="Arial"/>
              </a:rPr>
              <a:t> </a:t>
            </a:r>
            <a:r>
              <a:rPr sz="1750" b="1" dirty="0">
                <a:latin typeface="Arial"/>
                <a:cs typeface="Arial"/>
              </a:rPr>
              <a:t>shared</a:t>
            </a:r>
            <a:r>
              <a:rPr sz="1750" b="1" spc="-45" dirty="0">
                <a:latin typeface="Arial"/>
                <a:cs typeface="Arial"/>
              </a:rPr>
              <a:t> </a:t>
            </a:r>
            <a:r>
              <a:rPr sz="1750" b="1" spc="-10" dirty="0">
                <a:latin typeface="Arial"/>
                <a:cs typeface="Arial"/>
              </a:rPr>
              <a:t>memory</a:t>
            </a:r>
            <a:r>
              <a:rPr sz="1750" spc="-10" dirty="0">
                <a:latin typeface="Arial MT"/>
                <a:cs typeface="Arial MT"/>
              </a:rPr>
              <a:t>. </a:t>
            </a:r>
            <a:r>
              <a:rPr sz="1750" dirty="0">
                <a:latin typeface="Arial MT"/>
                <a:cs typeface="Arial MT"/>
              </a:rPr>
              <a:t>May</a:t>
            </a:r>
            <a:r>
              <a:rPr sz="1750" spc="-125" dirty="0">
                <a:latin typeface="Arial MT"/>
                <a:cs typeface="Arial MT"/>
              </a:rPr>
              <a:t> </a:t>
            </a:r>
            <a:r>
              <a:rPr sz="1750" dirty="0">
                <a:latin typeface="Arial MT"/>
                <a:cs typeface="Arial MT"/>
              </a:rPr>
              <a:t>or</a:t>
            </a:r>
            <a:r>
              <a:rPr sz="1750" spc="-95" dirty="0">
                <a:latin typeface="Arial MT"/>
                <a:cs typeface="Arial MT"/>
              </a:rPr>
              <a:t> </a:t>
            </a:r>
            <a:r>
              <a:rPr sz="1750" b="1" dirty="0">
                <a:latin typeface="Arial"/>
                <a:cs typeface="Arial"/>
              </a:rPr>
              <a:t>may</a:t>
            </a:r>
            <a:r>
              <a:rPr sz="1750" b="1" spc="-10" dirty="0">
                <a:latin typeface="Arial"/>
                <a:cs typeface="Arial"/>
              </a:rPr>
              <a:t> </a:t>
            </a:r>
            <a:r>
              <a:rPr sz="1750" b="1" dirty="0">
                <a:latin typeface="Arial"/>
                <a:cs typeface="Arial"/>
              </a:rPr>
              <a:t>not</a:t>
            </a:r>
            <a:r>
              <a:rPr sz="1750" b="1" spc="-15" dirty="0">
                <a:latin typeface="Arial"/>
                <a:cs typeface="Arial"/>
              </a:rPr>
              <a:t> </a:t>
            </a:r>
            <a:r>
              <a:rPr sz="1750" b="1" dirty="0">
                <a:latin typeface="Arial"/>
                <a:cs typeface="Arial"/>
              </a:rPr>
              <a:t>form</a:t>
            </a:r>
            <a:r>
              <a:rPr sz="1750" b="1" spc="-30" dirty="0">
                <a:latin typeface="Arial"/>
                <a:cs typeface="Arial"/>
              </a:rPr>
              <a:t> </a:t>
            </a:r>
            <a:r>
              <a:rPr sz="1750" b="1" dirty="0">
                <a:latin typeface="Arial"/>
                <a:cs typeface="Arial"/>
              </a:rPr>
              <a:t>a</a:t>
            </a:r>
            <a:r>
              <a:rPr sz="1750" b="1" spc="-15" dirty="0">
                <a:latin typeface="Arial"/>
                <a:cs typeface="Arial"/>
              </a:rPr>
              <a:t> </a:t>
            </a:r>
            <a:r>
              <a:rPr sz="1750" b="1" spc="-10" dirty="0">
                <a:latin typeface="Arial"/>
                <a:cs typeface="Arial"/>
              </a:rPr>
              <a:t>common</a:t>
            </a:r>
            <a:r>
              <a:rPr sz="1750" b="1" spc="-20" dirty="0">
                <a:latin typeface="Arial"/>
                <a:cs typeface="Arial"/>
              </a:rPr>
              <a:t> </a:t>
            </a:r>
            <a:r>
              <a:rPr sz="1750" b="1" dirty="0">
                <a:latin typeface="Arial"/>
                <a:cs typeface="Arial"/>
              </a:rPr>
              <a:t>address</a:t>
            </a:r>
            <a:r>
              <a:rPr sz="1750" b="1" spc="60" dirty="0">
                <a:latin typeface="Arial"/>
                <a:cs typeface="Arial"/>
              </a:rPr>
              <a:t> </a:t>
            </a:r>
            <a:r>
              <a:rPr sz="1750" b="1" dirty="0">
                <a:latin typeface="Arial"/>
                <a:cs typeface="Arial"/>
              </a:rPr>
              <a:t>space</a:t>
            </a:r>
            <a:r>
              <a:rPr sz="1750" b="1" spc="10" dirty="0">
                <a:latin typeface="Arial"/>
                <a:cs typeface="Arial"/>
              </a:rPr>
              <a:t> </a:t>
            </a:r>
            <a:r>
              <a:rPr sz="1750" dirty="0">
                <a:latin typeface="Arial MT"/>
                <a:cs typeface="Arial MT"/>
              </a:rPr>
              <a:t>in</a:t>
            </a:r>
            <a:r>
              <a:rPr sz="1750" spc="-10" dirty="0">
                <a:latin typeface="Arial MT"/>
                <a:cs typeface="Arial MT"/>
              </a:rPr>
              <a:t> </a:t>
            </a:r>
            <a:r>
              <a:rPr sz="1750" dirty="0">
                <a:latin typeface="Arial MT"/>
                <a:cs typeface="Arial MT"/>
              </a:rPr>
              <a:t>the</a:t>
            </a:r>
            <a:r>
              <a:rPr sz="1750" spc="-10" dirty="0">
                <a:latin typeface="Arial MT"/>
                <a:cs typeface="Arial MT"/>
              </a:rPr>
              <a:t> memory</a:t>
            </a:r>
            <a:r>
              <a:rPr sz="1750" spc="500" dirty="0">
                <a:latin typeface="Arial MT"/>
                <a:cs typeface="Arial MT"/>
              </a:rPr>
              <a:t> </a:t>
            </a:r>
            <a:r>
              <a:rPr sz="1750" b="1" dirty="0">
                <a:latin typeface="Arial"/>
                <a:cs typeface="Arial"/>
              </a:rPr>
              <a:t>Do</a:t>
            </a:r>
            <a:r>
              <a:rPr sz="1750" b="1" spc="-90" dirty="0">
                <a:latin typeface="Arial"/>
                <a:cs typeface="Arial"/>
              </a:rPr>
              <a:t> </a:t>
            </a:r>
            <a:r>
              <a:rPr sz="1750" b="1" dirty="0">
                <a:latin typeface="Arial"/>
                <a:cs typeface="Arial"/>
              </a:rPr>
              <a:t>not</a:t>
            </a:r>
            <a:r>
              <a:rPr sz="1750" b="1" spc="-10" dirty="0">
                <a:latin typeface="Arial"/>
                <a:cs typeface="Arial"/>
              </a:rPr>
              <a:t> </a:t>
            </a:r>
            <a:r>
              <a:rPr sz="1750" b="1" dirty="0">
                <a:latin typeface="Arial"/>
                <a:cs typeface="Arial"/>
              </a:rPr>
              <a:t>have</a:t>
            </a:r>
            <a:r>
              <a:rPr sz="1750" b="1" spc="-75" dirty="0">
                <a:latin typeface="Arial"/>
                <a:cs typeface="Arial"/>
              </a:rPr>
              <a:t> </a:t>
            </a:r>
            <a:r>
              <a:rPr sz="1750" b="1" dirty="0">
                <a:latin typeface="Arial"/>
                <a:cs typeface="Arial"/>
              </a:rPr>
              <a:t>a</a:t>
            </a:r>
            <a:r>
              <a:rPr sz="1750" b="1" spc="-75" dirty="0">
                <a:latin typeface="Arial"/>
                <a:cs typeface="Arial"/>
              </a:rPr>
              <a:t> </a:t>
            </a:r>
            <a:r>
              <a:rPr sz="1750" b="1" dirty="0">
                <a:latin typeface="Arial"/>
                <a:cs typeface="Arial"/>
              </a:rPr>
              <a:t>common</a:t>
            </a:r>
            <a:r>
              <a:rPr sz="1750" b="1" spc="60" dirty="0">
                <a:latin typeface="Arial"/>
                <a:cs typeface="Arial"/>
              </a:rPr>
              <a:t> </a:t>
            </a:r>
            <a:r>
              <a:rPr sz="1750" b="1" spc="-10" dirty="0">
                <a:latin typeface="Arial"/>
                <a:cs typeface="Arial"/>
              </a:rPr>
              <a:t>clock</a:t>
            </a:r>
            <a:r>
              <a:rPr sz="1750" spc="-10" dirty="0">
                <a:latin typeface="Arial MT"/>
                <a:cs typeface="Arial MT"/>
              </a:rPr>
              <a:t>.</a:t>
            </a:r>
            <a:endParaRPr sz="1750">
              <a:latin typeface="Arial MT"/>
              <a:cs typeface="Arial MT"/>
            </a:endParaRPr>
          </a:p>
          <a:p>
            <a:pPr marL="12700" marR="5080">
              <a:lnSpc>
                <a:spcPct val="99200"/>
              </a:lnSpc>
              <a:spcBef>
                <a:spcPts val="1040"/>
              </a:spcBef>
            </a:pPr>
            <a:r>
              <a:rPr sz="1750" dirty="0">
                <a:latin typeface="Arial MT"/>
                <a:cs typeface="Arial MT"/>
              </a:rPr>
              <a:t>The</a:t>
            </a:r>
            <a:r>
              <a:rPr sz="1750" spc="-65" dirty="0">
                <a:latin typeface="Arial MT"/>
                <a:cs typeface="Arial MT"/>
              </a:rPr>
              <a:t> </a:t>
            </a:r>
            <a:r>
              <a:rPr sz="1750" dirty="0">
                <a:latin typeface="Arial MT"/>
                <a:cs typeface="Arial MT"/>
              </a:rPr>
              <a:t>processors</a:t>
            </a:r>
            <a:r>
              <a:rPr sz="1750" spc="-120" dirty="0">
                <a:latin typeface="Arial MT"/>
                <a:cs typeface="Arial MT"/>
              </a:rPr>
              <a:t> </a:t>
            </a:r>
            <a:r>
              <a:rPr sz="1750" dirty="0">
                <a:latin typeface="Arial MT"/>
                <a:cs typeface="Arial MT"/>
              </a:rPr>
              <a:t>are</a:t>
            </a:r>
            <a:r>
              <a:rPr sz="1750" spc="-35" dirty="0">
                <a:latin typeface="Arial MT"/>
                <a:cs typeface="Arial MT"/>
              </a:rPr>
              <a:t> </a:t>
            </a:r>
            <a:r>
              <a:rPr sz="1750" dirty="0">
                <a:latin typeface="Arial MT"/>
                <a:cs typeface="Arial MT"/>
              </a:rPr>
              <a:t>in</a:t>
            </a:r>
            <a:r>
              <a:rPr sz="1750" spc="-100" dirty="0">
                <a:latin typeface="Arial MT"/>
                <a:cs typeface="Arial MT"/>
              </a:rPr>
              <a:t> </a:t>
            </a:r>
            <a:r>
              <a:rPr sz="1750" dirty="0">
                <a:latin typeface="Arial MT"/>
                <a:cs typeface="Arial MT"/>
              </a:rPr>
              <a:t>close</a:t>
            </a:r>
            <a:r>
              <a:rPr sz="1750" spc="-100" dirty="0">
                <a:latin typeface="Arial MT"/>
                <a:cs typeface="Arial MT"/>
              </a:rPr>
              <a:t> </a:t>
            </a:r>
            <a:r>
              <a:rPr sz="1750" dirty="0">
                <a:latin typeface="Arial MT"/>
                <a:cs typeface="Arial MT"/>
              </a:rPr>
              <a:t>physical</a:t>
            </a:r>
            <a:r>
              <a:rPr sz="1750" spc="-10" dirty="0">
                <a:latin typeface="Arial MT"/>
                <a:cs typeface="Arial MT"/>
              </a:rPr>
              <a:t> </a:t>
            </a:r>
            <a:r>
              <a:rPr sz="1750" dirty="0">
                <a:latin typeface="Arial MT"/>
                <a:cs typeface="Arial MT"/>
              </a:rPr>
              <a:t>proximity</a:t>
            </a:r>
            <a:r>
              <a:rPr sz="1750" spc="-15" dirty="0">
                <a:latin typeface="Arial MT"/>
                <a:cs typeface="Arial MT"/>
              </a:rPr>
              <a:t> </a:t>
            </a:r>
            <a:r>
              <a:rPr sz="1750" dirty="0">
                <a:latin typeface="Arial MT"/>
                <a:cs typeface="Arial MT"/>
              </a:rPr>
              <a:t>and</a:t>
            </a:r>
            <a:r>
              <a:rPr sz="1750" spc="35" dirty="0">
                <a:latin typeface="Arial MT"/>
                <a:cs typeface="Arial MT"/>
              </a:rPr>
              <a:t> </a:t>
            </a:r>
            <a:r>
              <a:rPr sz="1750" dirty="0">
                <a:latin typeface="Arial MT"/>
                <a:cs typeface="Arial MT"/>
              </a:rPr>
              <a:t>are</a:t>
            </a:r>
            <a:r>
              <a:rPr sz="1750" spc="-100" dirty="0">
                <a:latin typeface="Arial MT"/>
                <a:cs typeface="Arial MT"/>
              </a:rPr>
              <a:t> </a:t>
            </a:r>
            <a:r>
              <a:rPr sz="1750" spc="-20" dirty="0">
                <a:latin typeface="Arial MT"/>
                <a:cs typeface="Arial MT"/>
              </a:rPr>
              <a:t>usually</a:t>
            </a:r>
            <a:r>
              <a:rPr sz="1750" spc="254" dirty="0">
                <a:latin typeface="Arial MT"/>
                <a:cs typeface="Arial MT"/>
              </a:rPr>
              <a:t> </a:t>
            </a:r>
            <a:r>
              <a:rPr sz="1750" dirty="0">
                <a:latin typeface="Arial MT"/>
                <a:cs typeface="Arial MT"/>
              </a:rPr>
              <a:t>very</a:t>
            </a:r>
            <a:r>
              <a:rPr sz="1750" spc="-85" dirty="0">
                <a:latin typeface="Arial MT"/>
                <a:cs typeface="Arial MT"/>
              </a:rPr>
              <a:t> </a:t>
            </a:r>
            <a:r>
              <a:rPr sz="1750" spc="-10" dirty="0">
                <a:latin typeface="Arial MT"/>
                <a:cs typeface="Arial MT"/>
              </a:rPr>
              <a:t>tightly </a:t>
            </a:r>
            <a:r>
              <a:rPr sz="1750" dirty="0">
                <a:latin typeface="Arial MT"/>
                <a:cs typeface="Arial MT"/>
              </a:rPr>
              <a:t>coupled</a:t>
            </a:r>
            <a:r>
              <a:rPr sz="1750" spc="-25" dirty="0">
                <a:latin typeface="Arial MT"/>
                <a:cs typeface="Arial MT"/>
              </a:rPr>
              <a:t> </a:t>
            </a:r>
            <a:r>
              <a:rPr sz="1750" spc="-10" dirty="0">
                <a:latin typeface="Arial MT"/>
                <a:cs typeface="Arial MT"/>
              </a:rPr>
              <a:t>(homogenous</a:t>
            </a:r>
            <a:r>
              <a:rPr sz="1750" dirty="0">
                <a:latin typeface="Arial MT"/>
                <a:cs typeface="Arial MT"/>
              </a:rPr>
              <a:t> </a:t>
            </a:r>
            <a:r>
              <a:rPr sz="1750" spc="-10" dirty="0">
                <a:latin typeface="Arial MT"/>
                <a:cs typeface="Arial MT"/>
              </a:rPr>
              <a:t>hardware</a:t>
            </a:r>
            <a:r>
              <a:rPr sz="1750" spc="45" dirty="0">
                <a:latin typeface="Arial MT"/>
                <a:cs typeface="Arial MT"/>
              </a:rPr>
              <a:t> </a:t>
            </a:r>
            <a:r>
              <a:rPr sz="1750" dirty="0">
                <a:latin typeface="Arial MT"/>
                <a:cs typeface="Arial MT"/>
              </a:rPr>
              <a:t>and</a:t>
            </a:r>
            <a:r>
              <a:rPr sz="1750" spc="-15" dirty="0">
                <a:latin typeface="Arial MT"/>
                <a:cs typeface="Arial MT"/>
              </a:rPr>
              <a:t> </a:t>
            </a:r>
            <a:r>
              <a:rPr sz="1750" dirty="0">
                <a:latin typeface="Arial MT"/>
                <a:cs typeface="Arial MT"/>
              </a:rPr>
              <a:t>software),</a:t>
            </a:r>
            <a:r>
              <a:rPr sz="1750" spc="-120" dirty="0">
                <a:latin typeface="Arial MT"/>
                <a:cs typeface="Arial MT"/>
              </a:rPr>
              <a:t> </a:t>
            </a:r>
            <a:r>
              <a:rPr sz="1750" dirty="0">
                <a:latin typeface="Arial MT"/>
                <a:cs typeface="Arial MT"/>
              </a:rPr>
              <a:t>and</a:t>
            </a:r>
            <a:r>
              <a:rPr sz="1750" spc="-15" dirty="0">
                <a:latin typeface="Arial MT"/>
                <a:cs typeface="Arial MT"/>
              </a:rPr>
              <a:t> </a:t>
            </a:r>
            <a:r>
              <a:rPr sz="1750" dirty="0">
                <a:latin typeface="Arial MT"/>
                <a:cs typeface="Arial MT"/>
              </a:rPr>
              <a:t>connected</a:t>
            </a:r>
            <a:r>
              <a:rPr sz="1750" spc="-15" dirty="0">
                <a:latin typeface="Arial MT"/>
                <a:cs typeface="Arial MT"/>
              </a:rPr>
              <a:t> </a:t>
            </a:r>
            <a:r>
              <a:rPr sz="1750" dirty="0">
                <a:latin typeface="Arial MT"/>
                <a:cs typeface="Arial MT"/>
              </a:rPr>
              <a:t>by</a:t>
            </a:r>
            <a:r>
              <a:rPr sz="1750" spc="-125" dirty="0">
                <a:latin typeface="Arial MT"/>
                <a:cs typeface="Arial MT"/>
              </a:rPr>
              <a:t> </a:t>
            </a:r>
            <a:r>
              <a:rPr sz="1750" spc="-25" dirty="0">
                <a:latin typeface="Arial MT"/>
                <a:cs typeface="Arial MT"/>
              </a:rPr>
              <a:t>an </a:t>
            </a:r>
            <a:r>
              <a:rPr sz="1750" spc="-10" dirty="0">
                <a:latin typeface="Arial MT"/>
                <a:cs typeface="Arial MT"/>
              </a:rPr>
              <a:t>interconnection</a:t>
            </a:r>
            <a:r>
              <a:rPr sz="1750" spc="60" dirty="0">
                <a:latin typeface="Arial MT"/>
                <a:cs typeface="Arial MT"/>
              </a:rPr>
              <a:t> </a:t>
            </a:r>
            <a:r>
              <a:rPr sz="1750" spc="-10" dirty="0">
                <a:latin typeface="Arial MT"/>
                <a:cs typeface="Arial MT"/>
              </a:rPr>
              <a:t>network.</a:t>
            </a:r>
            <a:endParaRPr sz="1750">
              <a:latin typeface="Arial MT"/>
              <a:cs typeface="Arial MT"/>
            </a:endParaRPr>
          </a:p>
          <a:p>
            <a:pPr marL="12700" marR="317500">
              <a:lnSpc>
                <a:spcPts val="2080"/>
              </a:lnSpc>
              <a:spcBef>
                <a:spcPts val="1115"/>
              </a:spcBef>
            </a:pPr>
            <a:r>
              <a:rPr sz="1750" dirty="0">
                <a:latin typeface="Arial MT"/>
                <a:cs typeface="Arial MT"/>
              </a:rPr>
              <a:t>The</a:t>
            </a:r>
            <a:r>
              <a:rPr sz="1750" spc="-80" dirty="0">
                <a:latin typeface="Arial MT"/>
                <a:cs typeface="Arial MT"/>
              </a:rPr>
              <a:t> </a:t>
            </a:r>
            <a:r>
              <a:rPr sz="1750" dirty="0">
                <a:latin typeface="Arial MT"/>
                <a:cs typeface="Arial MT"/>
              </a:rPr>
              <a:t>processors</a:t>
            </a:r>
            <a:r>
              <a:rPr sz="1750" spc="-120" dirty="0">
                <a:latin typeface="Arial MT"/>
                <a:cs typeface="Arial MT"/>
              </a:rPr>
              <a:t> </a:t>
            </a:r>
            <a:r>
              <a:rPr sz="1750" spc="-10" dirty="0">
                <a:latin typeface="Arial MT"/>
                <a:cs typeface="Arial MT"/>
              </a:rPr>
              <a:t>communicate</a:t>
            </a:r>
            <a:r>
              <a:rPr sz="1750" spc="65" dirty="0">
                <a:latin typeface="Arial MT"/>
                <a:cs typeface="Arial MT"/>
              </a:rPr>
              <a:t> </a:t>
            </a:r>
            <a:r>
              <a:rPr sz="1750" dirty="0">
                <a:latin typeface="Arial MT"/>
                <a:cs typeface="Arial MT"/>
              </a:rPr>
              <a:t>either</a:t>
            </a:r>
            <a:r>
              <a:rPr sz="1750" spc="60" dirty="0">
                <a:latin typeface="Arial MT"/>
                <a:cs typeface="Arial MT"/>
              </a:rPr>
              <a:t> </a:t>
            </a:r>
            <a:r>
              <a:rPr sz="1750" dirty="0">
                <a:latin typeface="Arial MT"/>
                <a:cs typeface="Arial MT"/>
              </a:rPr>
              <a:t>via</a:t>
            </a:r>
            <a:r>
              <a:rPr sz="1750" spc="-75" dirty="0">
                <a:latin typeface="Arial MT"/>
                <a:cs typeface="Arial MT"/>
              </a:rPr>
              <a:t> </a:t>
            </a:r>
            <a:r>
              <a:rPr sz="1750" dirty="0">
                <a:latin typeface="Arial MT"/>
                <a:cs typeface="Arial MT"/>
              </a:rPr>
              <a:t>common</a:t>
            </a:r>
            <a:r>
              <a:rPr sz="1750" spc="-125" dirty="0">
                <a:latin typeface="Arial MT"/>
                <a:cs typeface="Arial MT"/>
              </a:rPr>
              <a:t> </a:t>
            </a:r>
            <a:r>
              <a:rPr sz="1750" dirty="0">
                <a:latin typeface="Arial MT"/>
                <a:cs typeface="Arial MT"/>
              </a:rPr>
              <a:t>address</a:t>
            </a:r>
            <a:r>
              <a:rPr sz="1750" spc="10" dirty="0">
                <a:latin typeface="Arial MT"/>
                <a:cs typeface="Arial MT"/>
              </a:rPr>
              <a:t> </a:t>
            </a:r>
            <a:r>
              <a:rPr sz="1750" dirty="0">
                <a:latin typeface="Arial MT"/>
                <a:cs typeface="Arial MT"/>
              </a:rPr>
              <a:t>space</a:t>
            </a:r>
            <a:r>
              <a:rPr sz="1750" spc="-5" dirty="0">
                <a:latin typeface="Arial MT"/>
                <a:cs typeface="Arial MT"/>
              </a:rPr>
              <a:t> </a:t>
            </a:r>
            <a:r>
              <a:rPr sz="1750" dirty="0">
                <a:latin typeface="Arial MT"/>
                <a:cs typeface="Arial MT"/>
              </a:rPr>
              <a:t>or</a:t>
            </a:r>
            <a:r>
              <a:rPr sz="1750" spc="-125" dirty="0">
                <a:latin typeface="Arial MT"/>
                <a:cs typeface="Arial MT"/>
              </a:rPr>
              <a:t> </a:t>
            </a:r>
            <a:r>
              <a:rPr sz="1750" spc="-25" dirty="0">
                <a:latin typeface="Arial MT"/>
                <a:cs typeface="Arial MT"/>
              </a:rPr>
              <a:t>via message-</a:t>
            </a:r>
            <a:r>
              <a:rPr sz="1750" spc="-10" dirty="0">
                <a:latin typeface="Arial MT"/>
                <a:cs typeface="Arial MT"/>
              </a:rPr>
              <a:t>passing</a:t>
            </a:r>
            <a:endParaRPr sz="1750">
              <a:latin typeface="Arial MT"/>
              <a:cs typeface="Arial MT"/>
            </a:endParaRPr>
          </a:p>
          <a:p>
            <a:pPr marL="12700" marR="24130">
              <a:lnSpc>
                <a:spcPts val="2080"/>
              </a:lnSpc>
              <a:spcBef>
                <a:spcPts val="1045"/>
              </a:spcBef>
            </a:pPr>
            <a:r>
              <a:rPr sz="1750" dirty="0">
                <a:latin typeface="Arial MT"/>
                <a:cs typeface="Arial MT"/>
              </a:rPr>
              <a:t>A</a:t>
            </a:r>
            <a:r>
              <a:rPr sz="1750" spc="-95" dirty="0">
                <a:latin typeface="Arial MT"/>
                <a:cs typeface="Arial MT"/>
              </a:rPr>
              <a:t> </a:t>
            </a:r>
            <a:r>
              <a:rPr sz="1750" spc="-10" dirty="0">
                <a:latin typeface="Arial MT"/>
                <a:cs typeface="Arial MT"/>
              </a:rPr>
              <a:t>multicomputer</a:t>
            </a:r>
            <a:r>
              <a:rPr sz="1750" spc="110" dirty="0">
                <a:latin typeface="Arial MT"/>
                <a:cs typeface="Arial MT"/>
              </a:rPr>
              <a:t> </a:t>
            </a:r>
            <a:r>
              <a:rPr sz="1750" dirty="0">
                <a:latin typeface="Arial MT"/>
                <a:cs typeface="Arial MT"/>
              </a:rPr>
              <a:t>system</a:t>
            </a:r>
            <a:r>
              <a:rPr sz="1750" spc="-95" dirty="0">
                <a:latin typeface="Arial MT"/>
                <a:cs typeface="Arial MT"/>
              </a:rPr>
              <a:t> </a:t>
            </a:r>
            <a:r>
              <a:rPr sz="1750" dirty="0">
                <a:latin typeface="Arial MT"/>
                <a:cs typeface="Arial MT"/>
              </a:rPr>
              <a:t>that</a:t>
            </a:r>
            <a:r>
              <a:rPr sz="1750" spc="55" dirty="0">
                <a:latin typeface="Arial MT"/>
                <a:cs typeface="Arial MT"/>
              </a:rPr>
              <a:t> </a:t>
            </a:r>
            <a:r>
              <a:rPr sz="1750" dirty="0">
                <a:latin typeface="Arial MT"/>
                <a:cs typeface="Arial MT"/>
              </a:rPr>
              <a:t>has</a:t>
            </a:r>
            <a:r>
              <a:rPr sz="1750" spc="-5" dirty="0">
                <a:latin typeface="Arial MT"/>
                <a:cs typeface="Arial MT"/>
              </a:rPr>
              <a:t> </a:t>
            </a:r>
            <a:r>
              <a:rPr sz="1750" dirty="0">
                <a:latin typeface="Arial MT"/>
                <a:cs typeface="Arial MT"/>
              </a:rPr>
              <a:t>a</a:t>
            </a:r>
            <a:r>
              <a:rPr sz="1750" spc="-20" dirty="0">
                <a:latin typeface="Arial MT"/>
                <a:cs typeface="Arial MT"/>
              </a:rPr>
              <a:t> </a:t>
            </a:r>
            <a:r>
              <a:rPr sz="1750" dirty="0">
                <a:latin typeface="Arial MT"/>
                <a:cs typeface="Arial MT"/>
              </a:rPr>
              <a:t>common</a:t>
            </a:r>
            <a:r>
              <a:rPr sz="1750" spc="-125" dirty="0">
                <a:latin typeface="Arial MT"/>
                <a:cs typeface="Arial MT"/>
              </a:rPr>
              <a:t> </a:t>
            </a:r>
            <a:r>
              <a:rPr sz="1750" dirty="0">
                <a:latin typeface="Arial MT"/>
                <a:cs typeface="Arial MT"/>
              </a:rPr>
              <a:t>address</a:t>
            </a:r>
            <a:r>
              <a:rPr sz="1750" spc="-10" dirty="0">
                <a:latin typeface="Arial MT"/>
                <a:cs typeface="Arial MT"/>
              </a:rPr>
              <a:t> </a:t>
            </a:r>
            <a:r>
              <a:rPr sz="1750" dirty="0">
                <a:latin typeface="Arial MT"/>
                <a:cs typeface="Arial MT"/>
              </a:rPr>
              <a:t>space</a:t>
            </a:r>
            <a:r>
              <a:rPr sz="1750" spc="-90" dirty="0">
                <a:latin typeface="Arial MT"/>
                <a:cs typeface="Arial MT"/>
              </a:rPr>
              <a:t> </a:t>
            </a:r>
            <a:r>
              <a:rPr sz="1750" spc="-10" dirty="0">
                <a:latin typeface="Arial MT"/>
                <a:cs typeface="Arial MT"/>
              </a:rPr>
              <a:t>usually </a:t>
            </a:r>
            <a:r>
              <a:rPr sz="1750" dirty="0">
                <a:latin typeface="Arial MT"/>
                <a:cs typeface="Arial MT"/>
              </a:rPr>
              <a:t>corresponds</a:t>
            </a:r>
            <a:r>
              <a:rPr sz="1750" spc="-45" dirty="0">
                <a:latin typeface="Arial MT"/>
                <a:cs typeface="Arial MT"/>
              </a:rPr>
              <a:t> </a:t>
            </a:r>
            <a:r>
              <a:rPr sz="1750" dirty="0">
                <a:latin typeface="Arial MT"/>
                <a:cs typeface="Arial MT"/>
              </a:rPr>
              <a:t>to</a:t>
            </a:r>
            <a:r>
              <a:rPr sz="1750" spc="-125" dirty="0">
                <a:latin typeface="Arial MT"/>
                <a:cs typeface="Arial MT"/>
              </a:rPr>
              <a:t> </a:t>
            </a:r>
            <a:r>
              <a:rPr sz="1750" dirty="0">
                <a:latin typeface="Arial MT"/>
                <a:cs typeface="Arial MT"/>
              </a:rPr>
              <a:t>a</a:t>
            </a:r>
            <a:r>
              <a:rPr sz="1750" spc="-105" dirty="0">
                <a:latin typeface="Arial MT"/>
                <a:cs typeface="Arial MT"/>
              </a:rPr>
              <a:t> </a:t>
            </a:r>
            <a:r>
              <a:rPr sz="1750" b="1" spc="-45" dirty="0">
                <a:latin typeface="Arial"/>
                <a:cs typeface="Arial"/>
              </a:rPr>
              <a:t>non-</a:t>
            </a:r>
            <a:r>
              <a:rPr sz="1750" b="1" dirty="0">
                <a:latin typeface="Arial"/>
                <a:cs typeface="Arial"/>
              </a:rPr>
              <a:t>uniform</a:t>
            </a:r>
            <a:r>
              <a:rPr sz="1750" b="1" spc="170" dirty="0">
                <a:latin typeface="Arial"/>
                <a:cs typeface="Arial"/>
              </a:rPr>
              <a:t> </a:t>
            </a:r>
            <a:r>
              <a:rPr sz="1750" b="1" dirty="0">
                <a:latin typeface="Arial"/>
                <a:cs typeface="Arial"/>
              </a:rPr>
              <a:t>memory</a:t>
            </a:r>
            <a:r>
              <a:rPr sz="1750" b="1" spc="5" dirty="0">
                <a:latin typeface="Arial"/>
                <a:cs typeface="Arial"/>
              </a:rPr>
              <a:t> </a:t>
            </a:r>
            <a:r>
              <a:rPr sz="1750" b="1" dirty="0">
                <a:latin typeface="Arial"/>
                <a:cs typeface="Arial"/>
              </a:rPr>
              <a:t>access</a:t>
            </a:r>
            <a:r>
              <a:rPr sz="1750" b="1" spc="-60" dirty="0">
                <a:latin typeface="Arial"/>
                <a:cs typeface="Arial"/>
              </a:rPr>
              <a:t> </a:t>
            </a:r>
            <a:r>
              <a:rPr sz="1750" b="1" spc="-10" dirty="0">
                <a:latin typeface="Arial"/>
                <a:cs typeface="Arial"/>
              </a:rPr>
              <a:t>(NUMA)</a:t>
            </a:r>
            <a:r>
              <a:rPr sz="1750" b="1" dirty="0">
                <a:latin typeface="Arial"/>
                <a:cs typeface="Arial"/>
              </a:rPr>
              <a:t> </a:t>
            </a:r>
            <a:r>
              <a:rPr sz="1750" b="1" spc="-20" dirty="0">
                <a:latin typeface="Arial"/>
                <a:cs typeface="Arial"/>
              </a:rPr>
              <a:t>architecture</a:t>
            </a:r>
            <a:r>
              <a:rPr sz="1750" b="1" spc="165" dirty="0">
                <a:latin typeface="Arial"/>
                <a:cs typeface="Arial"/>
              </a:rPr>
              <a:t> </a:t>
            </a:r>
            <a:r>
              <a:rPr sz="1750" spc="-25" dirty="0">
                <a:latin typeface="Arial MT"/>
                <a:cs typeface="Arial MT"/>
              </a:rPr>
              <a:t>in </a:t>
            </a:r>
            <a:r>
              <a:rPr sz="1750" dirty="0">
                <a:latin typeface="Arial MT"/>
                <a:cs typeface="Arial MT"/>
              </a:rPr>
              <a:t>which</a:t>
            </a:r>
            <a:r>
              <a:rPr sz="1750" spc="-30" dirty="0">
                <a:latin typeface="Arial MT"/>
                <a:cs typeface="Arial MT"/>
              </a:rPr>
              <a:t> </a:t>
            </a:r>
            <a:r>
              <a:rPr sz="1750" dirty="0">
                <a:latin typeface="Arial MT"/>
                <a:cs typeface="Arial MT"/>
              </a:rPr>
              <a:t>the</a:t>
            </a:r>
            <a:r>
              <a:rPr sz="1750" spc="25" dirty="0">
                <a:latin typeface="Arial MT"/>
                <a:cs typeface="Arial MT"/>
              </a:rPr>
              <a:t> </a:t>
            </a:r>
            <a:r>
              <a:rPr sz="1750" spc="-10" dirty="0">
                <a:latin typeface="Arial MT"/>
                <a:cs typeface="Arial MT"/>
              </a:rPr>
              <a:t>latency</a:t>
            </a:r>
            <a:r>
              <a:rPr sz="1750" spc="45" dirty="0">
                <a:latin typeface="Arial MT"/>
                <a:cs typeface="Arial MT"/>
              </a:rPr>
              <a:t> </a:t>
            </a:r>
            <a:r>
              <a:rPr sz="1750" dirty="0">
                <a:latin typeface="Arial MT"/>
                <a:cs typeface="Arial MT"/>
              </a:rPr>
              <a:t>to</a:t>
            </a:r>
            <a:r>
              <a:rPr sz="1750" spc="-105" dirty="0">
                <a:latin typeface="Arial MT"/>
                <a:cs typeface="Arial MT"/>
              </a:rPr>
              <a:t> </a:t>
            </a:r>
            <a:r>
              <a:rPr sz="1750" dirty="0">
                <a:latin typeface="Arial MT"/>
                <a:cs typeface="Arial MT"/>
              </a:rPr>
              <a:t>access</a:t>
            </a:r>
            <a:r>
              <a:rPr sz="1750" spc="-30" dirty="0">
                <a:latin typeface="Arial MT"/>
                <a:cs typeface="Arial MT"/>
              </a:rPr>
              <a:t> </a:t>
            </a:r>
            <a:r>
              <a:rPr sz="1750" dirty="0">
                <a:latin typeface="Arial MT"/>
                <a:cs typeface="Arial MT"/>
              </a:rPr>
              <a:t>various</a:t>
            </a:r>
            <a:r>
              <a:rPr sz="1750" spc="-90" dirty="0">
                <a:latin typeface="Arial MT"/>
                <a:cs typeface="Arial MT"/>
              </a:rPr>
              <a:t> </a:t>
            </a:r>
            <a:r>
              <a:rPr sz="1750" dirty="0">
                <a:latin typeface="Arial MT"/>
                <a:cs typeface="Arial MT"/>
              </a:rPr>
              <a:t>shared</a:t>
            </a:r>
            <a:r>
              <a:rPr sz="1750" spc="30" dirty="0">
                <a:latin typeface="Arial MT"/>
                <a:cs typeface="Arial MT"/>
              </a:rPr>
              <a:t> </a:t>
            </a:r>
            <a:r>
              <a:rPr sz="1750" dirty="0">
                <a:latin typeface="Arial MT"/>
                <a:cs typeface="Arial MT"/>
              </a:rPr>
              <a:t>memory</a:t>
            </a:r>
            <a:r>
              <a:rPr sz="1750" spc="-90" dirty="0">
                <a:latin typeface="Arial MT"/>
                <a:cs typeface="Arial MT"/>
              </a:rPr>
              <a:t> </a:t>
            </a:r>
            <a:r>
              <a:rPr sz="1750" dirty="0">
                <a:latin typeface="Arial MT"/>
                <a:cs typeface="Arial MT"/>
              </a:rPr>
              <a:t>locations</a:t>
            </a:r>
            <a:r>
              <a:rPr sz="1750" spc="-25" dirty="0">
                <a:latin typeface="Arial MT"/>
                <a:cs typeface="Arial MT"/>
              </a:rPr>
              <a:t> </a:t>
            </a:r>
            <a:r>
              <a:rPr sz="1750" dirty="0">
                <a:latin typeface="Arial MT"/>
                <a:cs typeface="Arial MT"/>
              </a:rPr>
              <a:t>from</a:t>
            </a:r>
            <a:r>
              <a:rPr sz="1750" spc="-120" dirty="0">
                <a:latin typeface="Arial MT"/>
                <a:cs typeface="Arial MT"/>
              </a:rPr>
              <a:t> </a:t>
            </a:r>
            <a:r>
              <a:rPr sz="1750" spc="-25" dirty="0">
                <a:latin typeface="Arial MT"/>
                <a:cs typeface="Arial MT"/>
              </a:rPr>
              <a:t>the </a:t>
            </a:r>
            <a:r>
              <a:rPr sz="1750" dirty="0">
                <a:latin typeface="Arial MT"/>
                <a:cs typeface="Arial MT"/>
              </a:rPr>
              <a:t>different</a:t>
            </a:r>
            <a:r>
              <a:rPr sz="1750" spc="-65" dirty="0">
                <a:latin typeface="Arial MT"/>
                <a:cs typeface="Arial MT"/>
              </a:rPr>
              <a:t> </a:t>
            </a:r>
            <a:r>
              <a:rPr sz="1750" dirty="0">
                <a:latin typeface="Arial MT"/>
                <a:cs typeface="Arial MT"/>
              </a:rPr>
              <a:t>processors</a:t>
            </a:r>
            <a:r>
              <a:rPr sz="1750" spc="-50" dirty="0">
                <a:latin typeface="Arial MT"/>
                <a:cs typeface="Arial MT"/>
              </a:rPr>
              <a:t> </a:t>
            </a:r>
            <a:r>
              <a:rPr sz="1750" spc="-10" dirty="0">
                <a:latin typeface="Arial MT"/>
                <a:cs typeface="Arial MT"/>
              </a:rPr>
              <a:t>varies.</a:t>
            </a:r>
            <a:endParaRPr sz="1750">
              <a:latin typeface="Arial MT"/>
              <a:cs typeface="Arial MT"/>
            </a:endParaRPr>
          </a:p>
        </p:txBody>
      </p:sp>
      <p:pic>
        <p:nvPicPr>
          <p:cNvPr id="6" name="object 6"/>
          <p:cNvPicPr/>
          <p:nvPr/>
        </p:nvPicPr>
        <p:blipFill>
          <a:blip r:embed="rId2" cstate="print"/>
          <a:stretch>
            <a:fillRect/>
          </a:stretch>
        </p:blipFill>
        <p:spPr>
          <a:xfrm>
            <a:off x="8747759" y="3830320"/>
            <a:ext cx="3210559" cy="2580640"/>
          </a:xfrm>
          <a:prstGeom prst="rect">
            <a:avLst/>
          </a:prstGeom>
        </p:spPr>
      </p:pic>
      <p:pic>
        <p:nvPicPr>
          <p:cNvPr id="8" name="Picture 7">
            <a:extLst>
              <a:ext uri="{FF2B5EF4-FFF2-40B4-BE49-F238E27FC236}">
                <a16:creationId xmlns:a16="http://schemas.microsoft.com/office/drawing/2014/main" id="{5DC39C20-9F7C-5F28-A0CE-FC62B62664E4}"/>
              </a:ext>
            </a:extLst>
          </p:cNvPr>
          <p:cNvPicPr>
            <a:picLocks noChangeAspect="1"/>
          </p:cNvPicPr>
          <p:nvPr/>
        </p:nvPicPr>
        <p:blipFill>
          <a:blip r:embed="rId3"/>
          <a:stretch>
            <a:fillRect/>
          </a:stretch>
        </p:blipFill>
        <p:spPr>
          <a:xfrm>
            <a:off x="7693227" y="1364484"/>
            <a:ext cx="4498773" cy="215763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2F38F-D497-5AA0-1D83-D558E108705E}"/>
              </a:ext>
            </a:extLst>
          </p:cNvPr>
          <p:cNvSpPr>
            <a:spLocks noGrp="1"/>
          </p:cNvSpPr>
          <p:nvPr>
            <p:ph type="title"/>
          </p:nvPr>
        </p:nvSpPr>
        <p:spPr>
          <a:xfrm>
            <a:off x="774700" y="133985"/>
            <a:ext cx="10642600" cy="553998"/>
          </a:xfrm>
        </p:spPr>
        <p:txBody>
          <a:bodyPr/>
          <a:lstStyle/>
          <a:p>
            <a:r>
              <a:rPr lang="en-IN" b="1" i="0" dirty="0">
                <a:solidFill>
                  <a:srgbClr val="242424"/>
                </a:solidFill>
                <a:effectLst/>
                <a:latin typeface="source-serif-pro"/>
              </a:rPr>
              <a:t>Hybrid Architectures:</a:t>
            </a:r>
            <a:r>
              <a:rPr lang="en-IN" b="0" i="0" dirty="0">
                <a:solidFill>
                  <a:srgbClr val="242424"/>
                </a:solidFill>
                <a:effectLst/>
                <a:latin typeface="source-serif-pro"/>
              </a:rPr>
              <a:t> </a:t>
            </a:r>
            <a:endParaRPr lang="en-IN" dirty="0"/>
          </a:p>
        </p:txBody>
      </p:sp>
      <p:sp>
        <p:nvSpPr>
          <p:cNvPr id="3" name="Text Placeholder 2">
            <a:extLst>
              <a:ext uri="{FF2B5EF4-FFF2-40B4-BE49-F238E27FC236}">
                <a16:creationId xmlns:a16="http://schemas.microsoft.com/office/drawing/2014/main" id="{9B0B1298-9BFF-7D9B-F110-E7DCBEC39A02}"/>
              </a:ext>
            </a:extLst>
          </p:cNvPr>
          <p:cNvSpPr>
            <a:spLocks noGrp="1"/>
          </p:cNvSpPr>
          <p:nvPr>
            <p:ph type="body" idx="1"/>
          </p:nvPr>
        </p:nvSpPr>
        <p:spPr/>
        <p:txBody>
          <a:bodyPr/>
          <a:lstStyle/>
          <a:p>
            <a:endParaRPr lang="en-IN"/>
          </a:p>
        </p:txBody>
      </p:sp>
      <p:sp>
        <p:nvSpPr>
          <p:cNvPr id="5" name="TextBox 4">
            <a:extLst>
              <a:ext uri="{FF2B5EF4-FFF2-40B4-BE49-F238E27FC236}">
                <a16:creationId xmlns:a16="http://schemas.microsoft.com/office/drawing/2014/main" id="{580B31B0-3D75-5742-5113-25642BB1BEE5}"/>
              </a:ext>
            </a:extLst>
          </p:cNvPr>
          <p:cNvSpPr txBox="1"/>
          <p:nvPr/>
        </p:nvSpPr>
        <p:spPr>
          <a:xfrm>
            <a:off x="1219200" y="1981200"/>
            <a:ext cx="8839200" cy="1200329"/>
          </a:xfrm>
          <a:prstGeom prst="rect">
            <a:avLst/>
          </a:prstGeom>
          <a:noFill/>
        </p:spPr>
        <p:txBody>
          <a:bodyPr wrap="square">
            <a:spAutoFit/>
          </a:bodyPr>
          <a:lstStyle/>
          <a:p>
            <a:r>
              <a:rPr lang="en-IN" b="0" i="0" dirty="0">
                <a:solidFill>
                  <a:srgbClr val="242424"/>
                </a:solidFill>
                <a:effectLst/>
                <a:latin typeface="source-serif-pro"/>
              </a:rPr>
              <a:t>Hybrid architectures combine elements of both shared-memory and distributed-memory systems. These architectures leverage the benefits of shared-memory parallelism within individual nodes and distributed-memory scalability across multiple nodes, making them suitable for a wide range of applications.</a:t>
            </a:r>
            <a:endParaRPr lang="en-IN" dirty="0"/>
          </a:p>
        </p:txBody>
      </p:sp>
      <p:pic>
        <p:nvPicPr>
          <p:cNvPr id="7" name="Picture 6">
            <a:extLst>
              <a:ext uri="{FF2B5EF4-FFF2-40B4-BE49-F238E27FC236}">
                <a16:creationId xmlns:a16="http://schemas.microsoft.com/office/drawing/2014/main" id="{AB07DFA5-8601-1735-1396-53446764BAEF}"/>
              </a:ext>
            </a:extLst>
          </p:cNvPr>
          <p:cNvPicPr>
            <a:picLocks noChangeAspect="1"/>
          </p:cNvPicPr>
          <p:nvPr/>
        </p:nvPicPr>
        <p:blipFill>
          <a:blip r:embed="rId2"/>
          <a:stretch>
            <a:fillRect/>
          </a:stretch>
        </p:blipFill>
        <p:spPr>
          <a:xfrm>
            <a:off x="2743200" y="3276600"/>
            <a:ext cx="6858000" cy="2884172"/>
          </a:xfrm>
          <a:prstGeom prst="rect">
            <a:avLst/>
          </a:prstGeom>
        </p:spPr>
      </p:pic>
    </p:spTree>
    <p:extLst>
      <p:ext uri="{BB962C8B-B14F-4D97-AF65-F5344CB8AC3E}">
        <p14:creationId xmlns:p14="http://schemas.microsoft.com/office/powerpoint/2010/main" val="3940652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15D7B-D2E0-7B3D-F031-C0DFDC6E939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27C6090-165F-5EE8-6902-5E6D17782032}"/>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2441DFE6-1FFF-0462-3CC9-7C52DD13F4CC}"/>
              </a:ext>
            </a:extLst>
          </p:cNvPr>
          <p:cNvPicPr>
            <a:picLocks noChangeAspect="1"/>
          </p:cNvPicPr>
          <p:nvPr/>
        </p:nvPicPr>
        <p:blipFill>
          <a:blip r:embed="rId2"/>
          <a:stretch>
            <a:fillRect/>
          </a:stretch>
        </p:blipFill>
        <p:spPr>
          <a:xfrm>
            <a:off x="2743200" y="1357739"/>
            <a:ext cx="5943600" cy="4457700"/>
          </a:xfrm>
          <a:prstGeom prst="rect">
            <a:avLst/>
          </a:prstGeom>
        </p:spPr>
      </p:pic>
    </p:spTree>
    <p:extLst>
      <p:ext uri="{BB962C8B-B14F-4D97-AF65-F5344CB8AC3E}">
        <p14:creationId xmlns:p14="http://schemas.microsoft.com/office/powerpoint/2010/main" val="5595671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5580" rIns="0" bIns="0" rtlCol="0">
            <a:spAutoFit/>
          </a:bodyPr>
          <a:lstStyle/>
          <a:p>
            <a:pPr marL="12700">
              <a:lnSpc>
                <a:spcPct val="100000"/>
              </a:lnSpc>
              <a:spcBef>
                <a:spcPts val="105"/>
              </a:spcBef>
            </a:pPr>
            <a:r>
              <a:rPr dirty="0"/>
              <a:t>Array</a:t>
            </a:r>
            <a:r>
              <a:rPr spc="-35" dirty="0"/>
              <a:t> </a:t>
            </a:r>
            <a:r>
              <a:rPr spc="-10" dirty="0"/>
              <a:t>Processors</a:t>
            </a:r>
          </a:p>
        </p:txBody>
      </p:sp>
      <p:pic>
        <p:nvPicPr>
          <p:cNvPr id="3" name="object 3"/>
          <p:cNvPicPr/>
          <p:nvPr/>
        </p:nvPicPr>
        <p:blipFill>
          <a:blip r:embed="rId2" cstate="print"/>
          <a:stretch>
            <a:fillRect/>
          </a:stretch>
        </p:blipFill>
        <p:spPr>
          <a:xfrm>
            <a:off x="6705600" y="2123439"/>
            <a:ext cx="5252720" cy="4287520"/>
          </a:xfrm>
          <a:prstGeom prst="rect">
            <a:avLst/>
          </a:prstGeom>
        </p:spPr>
      </p:pic>
      <p:sp>
        <p:nvSpPr>
          <p:cNvPr id="4" name="object 4"/>
          <p:cNvSpPr txBox="1"/>
          <p:nvPr/>
        </p:nvSpPr>
        <p:spPr>
          <a:xfrm>
            <a:off x="782637" y="1173733"/>
            <a:ext cx="10162540" cy="703580"/>
          </a:xfrm>
          <a:prstGeom prst="rect">
            <a:avLst/>
          </a:prstGeom>
        </p:spPr>
        <p:txBody>
          <a:bodyPr vert="horz" wrap="square" lIns="0" tIns="12065" rIns="0" bIns="0" rtlCol="0">
            <a:spAutoFit/>
          </a:bodyPr>
          <a:lstStyle/>
          <a:p>
            <a:pPr marL="12700">
              <a:lnSpc>
                <a:spcPts val="2675"/>
              </a:lnSpc>
              <a:spcBef>
                <a:spcPts val="95"/>
              </a:spcBef>
            </a:pPr>
            <a:r>
              <a:rPr sz="2250" spc="-25" dirty="0">
                <a:latin typeface="Arial MT"/>
                <a:cs typeface="Arial MT"/>
              </a:rPr>
              <a:t>Belong</a:t>
            </a:r>
            <a:r>
              <a:rPr sz="2250" spc="-135" dirty="0">
                <a:latin typeface="Arial MT"/>
                <a:cs typeface="Arial MT"/>
              </a:rPr>
              <a:t> </a:t>
            </a:r>
            <a:r>
              <a:rPr sz="2250" dirty="0">
                <a:latin typeface="Arial MT"/>
                <a:cs typeface="Arial MT"/>
              </a:rPr>
              <a:t>to</a:t>
            </a:r>
            <a:r>
              <a:rPr sz="2250" spc="-140" dirty="0">
                <a:latin typeface="Arial MT"/>
                <a:cs typeface="Arial MT"/>
              </a:rPr>
              <a:t> </a:t>
            </a:r>
            <a:r>
              <a:rPr sz="2250" dirty="0">
                <a:latin typeface="Arial MT"/>
                <a:cs typeface="Arial MT"/>
              </a:rPr>
              <a:t>a</a:t>
            </a:r>
            <a:r>
              <a:rPr sz="2250" spc="-70" dirty="0">
                <a:latin typeface="Arial MT"/>
                <a:cs typeface="Arial MT"/>
              </a:rPr>
              <a:t> </a:t>
            </a:r>
            <a:r>
              <a:rPr sz="2250" spc="-20" dirty="0">
                <a:latin typeface="Arial MT"/>
                <a:cs typeface="Arial MT"/>
              </a:rPr>
              <a:t>class</a:t>
            </a:r>
            <a:r>
              <a:rPr sz="2250" spc="-105" dirty="0">
                <a:latin typeface="Arial MT"/>
                <a:cs typeface="Arial MT"/>
              </a:rPr>
              <a:t> </a:t>
            </a:r>
            <a:r>
              <a:rPr sz="2250" dirty="0">
                <a:latin typeface="Arial MT"/>
                <a:cs typeface="Arial MT"/>
              </a:rPr>
              <a:t>of</a:t>
            </a:r>
            <a:r>
              <a:rPr sz="2250" spc="-15" dirty="0">
                <a:latin typeface="Arial MT"/>
                <a:cs typeface="Arial MT"/>
              </a:rPr>
              <a:t> </a:t>
            </a:r>
            <a:r>
              <a:rPr sz="2250" spc="-25" dirty="0">
                <a:latin typeface="Arial MT"/>
                <a:cs typeface="Arial MT"/>
              </a:rPr>
              <a:t>parallel</a:t>
            </a:r>
            <a:r>
              <a:rPr sz="2250" spc="-50" dirty="0">
                <a:latin typeface="Arial MT"/>
                <a:cs typeface="Arial MT"/>
              </a:rPr>
              <a:t> </a:t>
            </a:r>
            <a:r>
              <a:rPr sz="2250" spc="-25" dirty="0">
                <a:latin typeface="Arial MT"/>
                <a:cs typeface="Arial MT"/>
              </a:rPr>
              <a:t>computers</a:t>
            </a:r>
            <a:r>
              <a:rPr sz="2250" spc="-229" dirty="0">
                <a:latin typeface="Arial MT"/>
                <a:cs typeface="Arial MT"/>
              </a:rPr>
              <a:t> </a:t>
            </a:r>
            <a:r>
              <a:rPr sz="2250" dirty="0">
                <a:latin typeface="Arial MT"/>
                <a:cs typeface="Arial MT"/>
              </a:rPr>
              <a:t>that</a:t>
            </a:r>
            <a:r>
              <a:rPr sz="2250" spc="-85" dirty="0">
                <a:latin typeface="Arial MT"/>
                <a:cs typeface="Arial MT"/>
              </a:rPr>
              <a:t> </a:t>
            </a:r>
            <a:r>
              <a:rPr sz="2250" dirty="0">
                <a:latin typeface="Arial MT"/>
                <a:cs typeface="Arial MT"/>
              </a:rPr>
              <a:t>are</a:t>
            </a:r>
            <a:r>
              <a:rPr sz="2250" spc="5" dirty="0">
                <a:latin typeface="Arial MT"/>
                <a:cs typeface="Arial MT"/>
              </a:rPr>
              <a:t> </a:t>
            </a:r>
            <a:r>
              <a:rPr sz="2250" spc="-35" dirty="0">
                <a:latin typeface="Arial MT"/>
                <a:cs typeface="Arial MT"/>
              </a:rPr>
              <a:t>physically</a:t>
            </a:r>
            <a:r>
              <a:rPr sz="2250" spc="-150" dirty="0">
                <a:latin typeface="Arial MT"/>
                <a:cs typeface="Arial MT"/>
              </a:rPr>
              <a:t> </a:t>
            </a:r>
            <a:r>
              <a:rPr sz="2250" spc="-20" dirty="0">
                <a:latin typeface="Arial MT"/>
                <a:cs typeface="Arial MT"/>
              </a:rPr>
              <a:t>co-</a:t>
            </a:r>
            <a:r>
              <a:rPr sz="2250" spc="-10" dirty="0">
                <a:latin typeface="Arial MT"/>
                <a:cs typeface="Arial MT"/>
              </a:rPr>
              <a:t>located,</a:t>
            </a:r>
            <a:r>
              <a:rPr sz="2250" spc="-15" dirty="0">
                <a:latin typeface="Arial MT"/>
                <a:cs typeface="Arial MT"/>
              </a:rPr>
              <a:t> </a:t>
            </a:r>
            <a:r>
              <a:rPr sz="2250" dirty="0">
                <a:latin typeface="Arial MT"/>
                <a:cs typeface="Arial MT"/>
              </a:rPr>
              <a:t>are</a:t>
            </a:r>
            <a:r>
              <a:rPr sz="2250" spc="-55" dirty="0">
                <a:latin typeface="Arial MT"/>
                <a:cs typeface="Arial MT"/>
              </a:rPr>
              <a:t> </a:t>
            </a:r>
            <a:r>
              <a:rPr sz="2250" b="1" spc="-20" dirty="0">
                <a:latin typeface="Arial"/>
                <a:cs typeface="Arial"/>
              </a:rPr>
              <a:t>very</a:t>
            </a:r>
            <a:endParaRPr sz="2250">
              <a:latin typeface="Arial"/>
              <a:cs typeface="Arial"/>
            </a:endParaRPr>
          </a:p>
          <a:p>
            <a:pPr marL="12700">
              <a:lnSpc>
                <a:spcPts val="2675"/>
              </a:lnSpc>
            </a:pPr>
            <a:r>
              <a:rPr sz="2250" b="1" spc="-20" dirty="0">
                <a:latin typeface="Arial"/>
                <a:cs typeface="Arial"/>
              </a:rPr>
              <a:t>tightly</a:t>
            </a:r>
            <a:r>
              <a:rPr sz="2250" b="1" spc="-140" dirty="0">
                <a:latin typeface="Arial"/>
                <a:cs typeface="Arial"/>
              </a:rPr>
              <a:t> </a:t>
            </a:r>
            <a:r>
              <a:rPr sz="2250" b="1" spc="-10" dirty="0">
                <a:latin typeface="Arial"/>
                <a:cs typeface="Arial"/>
              </a:rPr>
              <a:t>coupled</a:t>
            </a:r>
            <a:r>
              <a:rPr sz="2250" spc="-10" dirty="0">
                <a:latin typeface="Arial MT"/>
                <a:cs typeface="Arial MT"/>
              </a:rPr>
              <a:t>,</a:t>
            </a:r>
            <a:r>
              <a:rPr sz="2250" spc="-145" dirty="0">
                <a:latin typeface="Arial MT"/>
                <a:cs typeface="Arial MT"/>
              </a:rPr>
              <a:t> </a:t>
            </a:r>
            <a:r>
              <a:rPr sz="2250" spc="-10" dirty="0">
                <a:latin typeface="Arial MT"/>
                <a:cs typeface="Arial MT"/>
              </a:rPr>
              <a:t>and</a:t>
            </a:r>
            <a:r>
              <a:rPr sz="2250" spc="-145" dirty="0">
                <a:latin typeface="Arial MT"/>
                <a:cs typeface="Arial MT"/>
              </a:rPr>
              <a:t> </a:t>
            </a:r>
            <a:r>
              <a:rPr sz="2250" spc="-20" dirty="0">
                <a:latin typeface="Arial MT"/>
                <a:cs typeface="Arial MT"/>
              </a:rPr>
              <a:t>have</a:t>
            </a:r>
            <a:r>
              <a:rPr sz="2250" spc="-90" dirty="0">
                <a:latin typeface="Arial MT"/>
                <a:cs typeface="Arial MT"/>
              </a:rPr>
              <a:t> </a:t>
            </a:r>
            <a:r>
              <a:rPr sz="2250" dirty="0">
                <a:latin typeface="Arial MT"/>
                <a:cs typeface="Arial MT"/>
              </a:rPr>
              <a:t>a</a:t>
            </a:r>
            <a:r>
              <a:rPr sz="2250" spc="-35" dirty="0">
                <a:latin typeface="Arial MT"/>
                <a:cs typeface="Arial MT"/>
              </a:rPr>
              <a:t> </a:t>
            </a:r>
            <a:r>
              <a:rPr sz="2250" b="1" dirty="0">
                <a:latin typeface="Arial"/>
                <a:cs typeface="Arial"/>
              </a:rPr>
              <a:t>common</a:t>
            </a:r>
            <a:r>
              <a:rPr sz="2250" b="1" spc="-235" dirty="0">
                <a:latin typeface="Arial"/>
                <a:cs typeface="Arial"/>
              </a:rPr>
              <a:t> </a:t>
            </a:r>
            <a:r>
              <a:rPr sz="2250" b="1" spc="-30" dirty="0">
                <a:latin typeface="Arial"/>
                <a:cs typeface="Arial"/>
              </a:rPr>
              <a:t>system</a:t>
            </a:r>
            <a:r>
              <a:rPr sz="2250" b="1" spc="-140" dirty="0">
                <a:latin typeface="Arial"/>
                <a:cs typeface="Arial"/>
              </a:rPr>
              <a:t> </a:t>
            </a:r>
            <a:r>
              <a:rPr sz="2250" b="1" dirty="0">
                <a:latin typeface="Arial"/>
                <a:cs typeface="Arial"/>
              </a:rPr>
              <a:t>clock</a:t>
            </a:r>
            <a:r>
              <a:rPr sz="2250" b="1" spc="-190" dirty="0">
                <a:latin typeface="Arial"/>
                <a:cs typeface="Arial"/>
              </a:rPr>
              <a:t> </a:t>
            </a:r>
            <a:r>
              <a:rPr sz="2250" dirty="0">
                <a:latin typeface="Arial MT"/>
                <a:cs typeface="Arial MT"/>
              </a:rPr>
              <a:t>(but</a:t>
            </a:r>
            <a:r>
              <a:rPr sz="2250" spc="-70" dirty="0">
                <a:latin typeface="Arial MT"/>
                <a:cs typeface="Arial MT"/>
              </a:rPr>
              <a:t> </a:t>
            </a:r>
            <a:r>
              <a:rPr sz="2250" spc="-20" dirty="0">
                <a:latin typeface="Arial MT"/>
                <a:cs typeface="Arial MT"/>
              </a:rPr>
              <a:t>may</a:t>
            </a:r>
            <a:r>
              <a:rPr sz="2250" spc="-145" dirty="0">
                <a:latin typeface="Arial MT"/>
                <a:cs typeface="Arial MT"/>
              </a:rPr>
              <a:t> </a:t>
            </a:r>
            <a:r>
              <a:rPr sz="2250" dirty="0">
                <a:latin typeface="Arial MT"/>
                <a:cs typeface="Arial MT"/>
              </a:rPr>
              <a:t>not</a:t>
            </a:r>
            <a:r>
              <a:rPr sz="2250" spc="-70" dirty="0">
                <a:latin typeface="Arial MT"/>
                <a:cs typeface="Arial MT"/>
              </a:rPr>
              <a:t> </a:t>
            </a:r>
            <a:r>
              <a:rPr sz="2250" dirty="0">
                <a:latin typeface="Arial MT"/>
                <a:cs typeface="Arial MT"/>
              </a:rPr>
              <a:t>share</a:t>
            </a:r>
            <a:r>
              <a:rPr sz="2250" spc="-55" dirty="0">
                <a:latin typeface="Arial MT"/>
                <a:cs typeface="Arial MT"/>
              </a:rPr>
              <a:t> </a:t>
            </a:r>
            <a:r>
              <a:rPr sz="2250" spc="-10" dirty="0">
                <a:latin typeface="Arial MT"/>
                <a:cs typeface="Arial MT"/>
              </a:rPr>
              <a:t>memory</a:t>
            </a:r>
            <a:endParaRPr sz="2250">
              <a:latin typeface="Arial MT"/>
              <a:cs typeface="Arial MT"/>
            </a:endParaRPr>
          </a:p>
        </p:txBody>
      </p:sp>
      <p:sp>
        <p:nvSpPr>
          <p:cNvPr id="5" name="object 5"/>
          <p:cNvSpPr txBox="1"/>
          <p:nvPr/>
        </p:nvSpPr>
        <p:spPr>
          <a:xfrm>
            <a:off x="782637" y="1647944"/>
            <a:ext cx="6551295" cy="4695190"/>
          </a:xfrm>
          <a:prstGeom prst="rect">
            <a:avLst/>
          </a:prstGeom>
        </p:spPr>
        <p:txBody>
          <a:bodyPr vert="horz" wrap="square" lIns="0" tIns="209550" rIns="0" bIns="0" rtlCol="0">
            <a:spAutoFit/>
          </a:bodyPr>
          <a:lstStyle/>
          <a:p>
            <a:pPr marL="12700">
              <a:lnSpc>
                <a:spcPct val="100000"/>
              </a:lnSpc>
              <a:spcBef>
                <a:spcPts val="1650"/>
              </a:spcBef>
            </a:pPr>
            <a:r>
              <a:rPr sz="2250" dirty="0">
                <a:latin typeface="Arial MT"/>
                <a:cs typeface="Arial MT"/>
              </a:rPr>
              <a:t>and</a:t>
            </a:r>
            <a:r>
              <a:rPr sz="2250" spc="-40" dirty="0">
                <a:latin typeface="Arial MT"/>
                <a:cs typeface="Arial MT"/>
              </a:rPr>
              <a:t> </a:t>
            </a:r>
            <a:r>
              <a:rPr sz="2250" spc="-25" dirty="0">
                <a:latin typeface="Arial MT"/>
                <a:cs typeface="Arial MT"/>
              </a:rPr>
              <a:t>communicate</a:t>
            </a:r>
            <a:r>
              <a:rPr sz="2250" spc="-270" dirty="0">
                <a:latin typeface="Arial MT"/>
                <a:cs typeface="Arial MT"/>
              </a:rPr>
              <a:t> </a:t>
            </a:r>
            <a:r>
              <a:rPr sz="2250" dirty="0">
                <a:latin typeface="Arial MT"/>
                <a:cs typeface="Arial MT"/>
              </a:rPr>
              <a:t>by</a:t>
            </a:r>
            <a:r>
              <a:rPr sz="2250" spc="-60" dirty="0">
                <a:latin typeface="Arial MT"/>
                <a:cs typeface="Arial MT"/>
              </a:rPr>
              <a:t> </a:t>
            </a:r>
            <a:r>
              <a:rPr sz="2250" spc="-20" dirty="0">
                <a:latin typeface="Arial MT"/>
                <a:cs typeface="Arial MT"/>
              </a:rPr>
              <a:t>passing</a:t>
            </a:r>
            <a:r>
              <a:rPr sz="2250" spc="-190" dirty="0">
                <a:latin typeface="Arial MT"/>
                <a:cs typeface="Arial MT"/>
              </a:rPr>
              <a:t> </a:t>
            </a:r>
            <a:r>
              <a:rPr sz="2250" spc="-10" dirty="0">
                <a:latin typeface="Arial MT"/>
                <a:cs typeface="Arial MT"/>
              </a:rPr>
              <a:t>data</a:t>
            </a:r>
            <a:r>
              <a:rPr sz="2250" spc="-110" dirty="0">
                <a:latin typeface="Arial MT"/>
                <a:cs typeface="Arial MT"/>
              </a:rPr>
              <a:t> </a:t>
            </a:r>
            <a:r>
              <a:rPr sz="2250" dirty="0">
                <a:latin typeface="Arial MT"/>
                <a:cs typeface="Arial MT"/>
              </a:rPr>
              <a:t>using</a:t>
            </a:r>
            <a:r>
              <a:rPr sz="2250" spc="-105" dirty="0">
                <a:latin typeface="Arial MT"/>
                <a:cs typeface="Arial MT"/>
              </a:rPr>
              <a:t> </a:t>
            </a:r>
            <a:r>
              <a:rPr sz="2250" spc="-10" dirty="0">
                <a:latin typeface="Arial MT"/>
                <a:cs typeface="Arial MT"/>
              </a:rPr>
              <a:t>messages).</a:t>
            </a:r>
            <a:endParaRPr sz="2250">
              <a:latin typeface="Arial MT"/>
              <a:cs typeface="Arial MT"/>
            </a:endParaRPr>
          </a:p>
          <a:p>
            <a:pPr marL="12700" marR="1133475">
              <a:lnSpc>
                <a:spcPct val="90000"/>
              </a:lnSpc>
              <a:spcBef>
                <a:spcPts val="1965"/>
              </a:spcBef>
            </a:pPr>
            <a:r>
              <a:rPr sz="2400" dirty="0">
                <a:latin typeface="Arial MT"/>
                <a:cs typeface="Arial MT"/>
              </a:rPr>
              <a:t>Perform</a:t>
            </a:r>
            <a:r>
              <a:rPr sz="2400" spc="25" dirty="0">
                <a:latin typeface="Arial MT"/>
                <a:cs typeface="Arial MT"/>
              </a:rPr>
              <a:t> </a:t>
            </a:r>
            <a:r>
              <a:rPr sz="2400" dirty="0">
                <a:latin typeface="Arial MT"/>
                <a:cs typeface="Arial MT"/>
              </a:rPr>
              <a:t>tightly</a:t>
            </a:r>
            <a:r>
              <a:rPr sz="2400" spc="-110" dirty="0">
                <a:latin typeface="Arial MT"/>
                <a:cs typeface="Arial MT"/>
              </a:rPr>
              <a:t> </a:t>
            </a:r>
            <a:r>
              <a:rPr sz="2400" dirty="0">
                <a:latin typeface="Arial MT"/>
                <a:cs typeface="Arial MT"/>
              </a:rPr>
              <a:t>synchronized</a:t>
            </a:r>
            <a:r>
              <a:rPr sz="2400" spc="-90" dirty="0">
                <a:latin typeface="Arial MT"/>
                <a:cs typeface="Arial MT"/>
              </a:rPr>
              <a:t> </a:t>
            </a:r>
            <a:r>
              <a:rPr sz="2400" spc="-10" dirty="0">
                <a:latin typeface="Arial MT"/>
                <a:cs typeface="Arial MT"/>
              </a:rPr>
              <a:t>processing </a:t>
            </a:r>
            <a:r>
              <a:rPr sz="2400" dirty="0">
                <a:latin typeface="Arial MT"/>
                <a:cs typeface="Arial MT"/>
              </a:rPr>
              <a:t>and</a:t>
            </a:r>
            <a:r>
              <a:rPr sz="2400" spc="-110" dirty="0">
                <a:latin typeface="Arial MT"/>
                <a:cs typeface="Arial MT"/>
              </a:rPr>
              <a:t> </a:t>
            </a:r>
            <a:r>
              <a:rPr sz="2400" dirty="0">
                <a:latin typeface="Arial MT"/>
                <a:cs typeface="Arial MT"/>
              </a:rPr>
              <a:t>data</a:t>
            </a:r>
            <a:r>
              <a:rPr sz="2400" spc="-30" dirty="0">
                <a:latin typeface="Arial MT"/>
                <a:cs typeface="Arial MT"/>
              </a:rPr>
              <a:t> </a:t>
            </a:r>
            <a:r>
              <a:rPr sz="2400" dirty="0">
                <a:latin typeface="Arial MT"/>
                <a:cs typeface="Arial MT"/>
              </a:rPr>
              <a:t>exchange</a:t>
            </a:r>
            <a:r>
              <a:rPr sz="2400" spc="35" dirty="0">
                <a:latin typeface="Arial MT"/>
                <a:cs typeface="Arial MT"/>
              </a:rPr>
              <a:t> </a:t>
            </a:r>
            <a:r>
              <a:rPr sz="2400" dirty="0">
                <a:latin typeface="Arial MT"/>
                <a:cs typeface="Arial MT"/>
              </a:rPr>
              <a:t>in</a:t>
            </a:r>
            <a:r>
              <a:rPr sz="2400" spc="-165" dirty="0">
                <a:latin typeface="Arial MT"/>
                <a:cs typeface="Arial MT"/>
              </a:rPr>
              <a:t> </a:t>
            </a:r>
            <a:r>
              <a:rPr sz="2400" spc="-10" dirty="0">
                <a:latin typeface="Arial MT"/>
                <a:cs typeface="Arial MT"/>
              </a:rPr>
              <a:t>lock-</a:t>
            </a:r>
            <a:r>
              <a:rPr sz="2400" dirty="0">
                <a:latin typeface="Arial MT"/>
                <a:cs typeface="Arial MT"/>
              </a:rPr>
              <a:t>step</a:t>
            </a:r>
            <a:r>
              <a:rPr sz="2400" spc="35" dirty="0">
                <a:latin typeface="Arial MT"/>
                <a:cs typeface="Arial MT"/>
              </a:rPr>
              <a:t> </a:t>
            </a:r>
            <a:r>
              <a:rPr sz="2400" spc="-25" dirty="0">
                <a:latin typeface="Arial MT"/>
                <a:cs typeface="Arial MT"/>
              </a:rPr>
              <a:t>for </a:t>
            </a:r>
            <a:r>
              <a:rPr sz="2400" dirty="0">
                <a:latin typeface="Arial MT"/>
                <a:cs typeface="Arial MT"/>
              </a:rPr>
              <a:t>applications</a:t>
            </a:r>
            <a:r>
              <a:rPr sz="2400" spc="-5" dirty="0">
                <a:latin typeface="Arial MT"/>
                <a:cs typeface="Arial MT"/>
              </a:rPr>
              <a:t> </a:t>
            </a:r>
            <a:r>
              <a:rPr sz="2400" dirty="0">
                <a:latin typeface="Arial MT"/>
                <a:cs typeface="Arial MT"/>
              </a:rPr>
              <a:t>such</a:t>
            </a:r>
            <a:r>
              <a:rPr sz="2400" spc="-60" dirty="0">
                <a:latin typeface="Arial MT"/>
                <a:cs typeface="Arial MT"/>
              </a:rPr>
              <a:t> </a:t>
            </a:r>
            <a:r>
              <a:rPr sz="2400" dirty="0">
                <a:latin typeface="Arial MT"/>
                <a:cs typeface="Arial MT"/>
              </a:rPr>
              <a:t>as</a:t>
            </a:r>
            <a:r>
              <a:rPr sz="2400" spc="-5" dirty="0">
                <a:latin typeface="Arial MT"/>
                <a:cs typeface="Arial MT"/>
              </a:rPr>
              <a:t> </a:t>
            </a:r>
            <a:r>
              <a:rPr sz="2400" dirty="0">
                <a:latin typeface="Arial MT"/>
                <a:cs typeface="Arial MT"/>
              </a:rPr>
              <a:t>DSP</a:t>
            </a:r>
            <a:r>
              <a:rPr sz="2400" spc="-75" dirty="0">
                <a:latin typeface="Arial MT"/>
                <a:cs typeface="Arial MT"/>
              </a:rPr>
              <a:t> </a:t>
            </a:r>
            <a:r>
              <a:rPr sz="2400" dirty="0">
                <a:latin typeface="Arial MT"/>
                <a:cs typeface="Arial MT"/>
              </a:rPr>
              <a:t>and</a:t>
            </a:r>
            <a:r>
              <a:rPr sz="2400" spc="-55" dirty="0">
                <a:latin typeface="Arial MT"/>
                <a:cs typeface="Arial MT"/>
              </a:rPr>
              <a:t> </a:t>
            </a:r>
            <a:r>
              <a:rPr sz="2400" spc="-10" dirty="0">
                <a:latin typeface="Arial MT"/>
                <a:cs typeface="Arial MT"/>
              </a:rPr>
              <a:t>image processing</a:t>
            </a:r>
            <a:endParaRPr sz="2400">
              <a:latin typeface="Arial MT"/>
              <a:cs typeface="Arial MT"/>
            </a:endParaRPr>
          </a:p>
          <a:p>
            <a:pPr marL="12700">
              <a:lnSpc>
                <a:spcPts val="2720"/>
              </a:lnSpc>
              <a:spcBef>
                <a:spcPts val="725"/>
              </a:spcBef>
            </a:pPr>
            <a:r>
              <a:rPr sz="2400" spc="-10" dirty="0">
                <a:latin typeface="Arial MT"/>
                <a:cs typeface="Arial MT"/>
              </a:rPr>
              <a:t>Applications</a:t>
            </a:r>
            <a:r>
              <a:rPr sz="2400" spc="-20" dirty="0">
                <a:latin typeface="Arial MT"/>
                <a:cs typeface="Arial MT"/>
              </a:rPr>
              <a:t> </a:t>
            </a:r>
            <a:r>
              <a:rPr sz="2400" dirty="0">
                <a:latin typeface="Arial MT"/>
                <a:cs typeface="Arial MT"/>
              </a:rPr>
              <a:t>usually</a:t>
            </a:r>
            <a:r>
              <a:rPr sz="2400" spc="-85" dirty="0">
                <a:latin typeface="Arial MT"/>
                <a:cs typeface="Arial MT"/>
              </a:rPr>
              <a:t> </a:t>
            </a:r>
            <a:r>
              <a:rPr sz="2400" dirty="0">
                <a:latin typeface="Arial MT"/>
                <a:cs typeface="Arial MT"/>
              </a:rPr>
              <a:t>involve</a:t>
            </a:r>
            <a:r>
              <a:rPr sz="2400" spc="-75" dirty="0">
                <a:latin typeface="Arial MT"/>
                <a:cs typeface="Arial MT"/>
              </a:rPr>
              <a:t> </a:t>
            </a:r>
            <a:r>
              <a:rPr sz="2400" dirty="0">
                <a:latin typeface="Arial MT"/>
                <a:cs typeface="Arial MT"/>
              </a:rPr>
              <a:t>a</a:t>
            </a:r>
            <a:r>
              <a:rPr sz="2400" spc="-5" dirty="0">
                <a:latin typeface="Arial MT"/>
                <a:cs typeface="Arial MT"/>
              </a:rPr>
              <a:t> </a:t>
            </a:r>
            <a:r>
              <a:rPr sz="2400" b="1" spc="-10" dirty="0">
                <a:latin typeface="Arial"/>
                <a:cs typeface="Arial"/>
              </a:rPr>
              <a:t>large</a:t>
            </a:r>
            <a:endParaRPr sz="2400">
              <a:latin typeface="Arial"/>
              <a:cs typeface="Arial"/>
            </a:endParaRPr>
          </a:p>
          <a:p>
            <a:pPr marL="12700">
              <a:lnSpc>
                <a:spcPts val="2720"/>
              </a:lnSpc>
            </a:pPr>
            <a:r>
              <a:rPr sz="2400" b="1" dirty="0">
                <a:latin typeface="Arial"/>
                <a:cs typeface="Arial"/>
              </a:rPr>
              <a:t>number of</a:t>
            </a:r>
            <a:r>
              <a:rPr sz="2400" b="1" spc="-25" dirty="0">
                <a:latin typeface="Arial"/>
                <a:cs typeface="Arial"/>
              </a:rPr>
              <a:t> </a:t>
            </a:r>
            <a:r>
              <a:rPr sz="2400" b="1" dirty="0">
                <a:latin typeface="Arial"/>
                <a:cs typeface="Arial"/>
              </a:rPr>
              <a:t>iterations</a:t>
            </a:r>
            <a:r>
              <a:rPr sz="2400" b="1" spc="-70" dirty="0">
                <a:latin typeface="Arial"/>
                <a:cs typeface="Arial"/>
              </a:rPr>
              <a:t> </a:t>
            </a:r>
            <a:r>
              <a:rPr sz="2400" b="1" dirty="0">
                <a:latin typeface="Arial"/>
                <a:cs typeface="Arial"/>
              </a:rPr>
              <a:t>on</a:t>
            </a:r>
            <a:r>
              <a:rPr sz="2400" b="1" spc="-45" dirty="0">
                <a:latin typeface="Arial"/>
                <a:cs typeface="Arial"/>
              </a:rPr>
              <a:t> </a:t>
            </a:r>
            <a:r>
              <a:rPr sz="2400" b="1" dirty="0">
                <a:latin typeface="Arial"/>
                <a:cs typeface="Arial"/>
              </a:rPr>
              <a:t>the</a:t>
            </a:r>
            <a:r>
              <a:rPr sz="2400" b="1" spc="-70" dirty="0">
                <a:latin typeface="Arial"/>
                <a:cs typeface="Arial"/>
              </a:rPr>
              <a:t> </a:t>
            </a:r>
            <a:r>
              <a:rPr sz="2400" b="1" spc="-10" dirty="0">
                <a:latin typeface="Arial"/>
                <a:cs typeface="Arial"/>
              </a:rPr>
              <a:t>data.</a:t>
            </a:r>
            <a:endParaRPr sz="2400">
              <a:latin typeface="Arial"/>
              <a:cs typeface="Arial"/>
            </a:endParaRPr>
          </a:p>
          <a:p>
            <a:pPr marL="12700" marR="944880">
              <a:lnSpc>
                <a:spcPct val="90400"/>
              </a:lnSpc>
              <a:spcBef>
                <a:spcPts val="1000"/>
              </a:spcBef>
            </a:pPr>
            <a:r>
              <a:rPr sz="2400" dirty="0">
                <a:latin typeface="Arial MT"/>
                <a:cs typeface="Arial MT"/>
              </a:rPr>
              <a:t>Array</a:t>
            </a:r>
            <a:r>
              <a:rPr sz="2400" spc="20" dirty="0">
                <a:latin typeface="Arial MT"/>
                <a:cs typeface="Arial MT"/>
              </a:rPr>
              <a:t> </a:t>
            </a:r>
            <a:r>
              <a:rPr sz="2400" dirty="0">
                <a:latin typeface="Arial MT"/>
                <a:cs typeface="Arial MT"/>
              </a:rPr>
              <a:t>processors,</a:t>
            </a:r>
            <a:r>
              <a:rPr sz="2400" spc="5" dirty="0">
                <a:latin typeface="Arial MT"/>
                <a:cs typeface="Arial MT"/>
              </a:rPr>
              <a:t> </a:t>
            </a:r>
            <a:r>
              <a:rPr sz="2400" dirty="0">
                <a:latin typeface="Arial MT"/>
                <a:cs typeface="Arial MT"/>
              </a:rPr>
              <a:t>NUMA</a:t>
            </a:r>
            <a:r>
              <a:rPr sz="2400" spc="-110" dirty="0">
                <a:latin typeface="Arial MT"/>
                <a:cs typeface="Arial MT"/>
              </a:rPr>
              <a:t> </a:t>
            </a:r>
            <a:r>
              <a:rPr sz="2400" dirty="0">
                <a:latin typeface="Arial MT"/>
                <a:cs typeface="Arial MT"/>
              </a:rPr>
              <a:t>and</a:t>
            </a:r>
            <a:r>
              <a:rPr sz="2400" spc="-25" dirty="0">
                <a:latin typeface="Arial MT"/>
                <a:cs typeface="Arial MT"/>
              </a:rPr>
              <a:t> </a:t>
            </a:r>
            <a:r>
              <a:rPr sz="2400" spc="-10" dirty="0">
                <a:latin typeface="Arial MT"/>
                <a:cs typeface="Arial MT"/>
              </a:rPr>
              <a:t>message- </a:t>
            </a:r>
            <a:r>
              <a:rPr sz="2400" dirty="0">
                <a:latin typeface="Arial MT"/>
                <a:cs typeface="Arial MT"/>
              </a:rPr>
              <a:t>passing</a:t>
            </a:r>
            <a:r>
              <a:rPr sz="2400" spc="-125" dirty="0">
                <a:latin typeface="Arial MT"/>
                <a:cs typeface="Arial MT"/>
              </a:rPr>
              <a:t> </a:t>
            </a:r>
            <a:r>
              <a:rPr sz="2400" dirty="0">
                <a:latin typeface="Arial MT"/>
                <a:cs typeface="Arial MT"/>
              </a:rPr>
              <a:t>multicomputer</a:t>
            </a:r>
            <a:r>
              <a:rPr sz="2400" spc="-75" dirty="0">
                <a:latin typeface="Arial MT"/>
                <a:cs typeface="Arial MT"/>
              </a:rPr>
              <a:t> </a:t>
            </a:r>
            <a:r>
              <a:rPr sz="2400" dirty="0">
                <a:latin typeface="Arial MT"/>
                <a:cs typeface="Arial MT"/>
              </a:rPr>
              <a:t>systems</a:t>
            </a:r>
            <a:r>
              <a:rPr sz="2400" spc="-80" dirty="0">
                <a:latin typeface="Arial MT"/>
                <a:cs typeface="Arial MT"/>
              </a:rPr>
              <a:t> </a:t>
            </a:r>
            <a:r>
              <a:rPr sz="2400" dirty="0">
                <a:latin typeface="Arial MT"/>
                <a:cs typeface="Arial MT"/>
              </a:rPr>
              <a:t>are</a:t>
            </a:r>
            <a:r>
              <a:rPr sz="2400" spc="-55" dirty="0">
                <a:latin typeface="Arial MT"/>
                <a:cs typeface="Arial MT"/>
              </a:rPr>
              <a:t> </a:t>
            </a:r>
            <a:r>
              <a:rPr sz="2400" spc="-20" dirty="0">
                <a:latin typeface="Arial MT"/>
                <a:cs typeface="Arial MT"/>
              </a:rPr>
              <a:t>less </a:t>
            </a:r>
            <a:r>
              <a:rPr sz="2400" dirty="0">
                <a:latin typeface="Arial MT"/>
                <a:cs typeface="Arial MT"/>
              </a:rPr>
              <a:t>suitable</a:t>
            </a:r>
            <a:r>
              <a:rPr sz="2400" spc="-114" dirty="0">
                <a:latin typeface="Arial MT"/>
                <a:cs typeface="Arial MT"/>
              </a:rPr>
              <a:t> </a:t>
            </a:r>
            <a:r>
              <a:rPr sz="2400" dirty="0">
                <a:latin typeface="Arial MT"/>
                <a:cs typeface="Arial MT"/>
              </a:rPr>
              <a:t>when</a:t>
            </a:r>
            <a:r>
              <a:rPr sz="2400" spc="-45" dirty="0">
                <a:latin typeface="Arial MT"/>
                <a:cs typeface="Arial MT"/>
              </a:rPr>
              <a:t> </a:t>
            </a:r>
            <a:r>
              <a:rPr sz="2400" dirty="0">
                <a:latin typeface="Arial MT"/>
                <a:cs typeface="Arial MT"/>
              </a:rPr>
              <a:t>the</a:t>
            </a:r>
            <a:r>
              <a:rPr sz="2400" spc="-110" dirty="0">
                <a:latin typeface="Arial MT"/>
                <a:cs typeface="Arial MT"/>
              </a:rPr>
              <a:t> </a:t>
            </a:r>
            <a:r>
              <a:rPr sz="2400" dirty="0">
                <a:latin typeface="Arial MT"/>
                <a:cs typeface="Arial MT"/>
              </a:rPr>
              <a:t>degree</a:t>
            </a:r>
            <a:r>
              <a:rPr sz="2400" spc="-45" dirty="0">
                <a:latin typeface="Arial MT"/>
                <a:cs typeface="Arial MT"/>
              </a:rPr>
              <a:t> </a:t>
            </a:r>
            <a:r>
              <a:rPr sz="2400" dirty="0">
                <a:latin typeface="Arial MT"/>
                <a:cs typeface="Arial MT"/>
              </a:rPr>
              <a:t>of</a:t>
            </a:r>
            <a:r>
              <a:rPr sz="2400" spc="-90" dirty="0">
                <a:latin typeface="Arial MT"/>
                <a:cs typeface="Arial MT"/>
              </a:rPr>
              <a:t> </a:t>
            </a:r>
            <a:r>
              <a:rPr sz="2400" dirty="0">
                <a:latin typeface="Arial MT"/>
                <a:cs typeface="Arial MT"/>
              </a:rPr>
              <a:t>granularity</a:t>
            </a:r>
            <a:r>
              <a:rPr sz="2400" spc="-70" dirty="0">
                <a:latin typeface="Arial MT"/>
                <a:cs typeface="Arial MT"/>
              </a:rPr>
              <a:t> </a:t>
            </a:r>
            <a:r>
              <a:rPr sz="2400" spc="-25" dirty="0">
                <a:latin typeface="Arial MT"/>
                <a:cs typeface="Arial MT"/>
              </a:rPr>
              <a:t>of </a:t>
            </a:r>
            <a:r>
              <a:rPr sz="2400" dirty="0">
                <a:latin typeface="Arial MT"/>
                <a:cs typeface="Arial MT"/>
              </a:rPr>
              <a:t>accessing</a:t>
            </a:r>
            <a:r>
              <a:rPr sz="2400" spc="-80" dirty="0">
                <a:latin typeface="Arial MT"/>
                <a:cs typeface="Arial MT"/>
              </a:rPr>
              <a:t> </a:t>
            </a:r>
            <a:r>
              <a:rPr sz="2400" dirty="0">
                <a:latin typeface="Arial MT"/>
                <a:cs typeface="Arial MT"/>
              </a:rPr>
              <a:t>shared</a:t>
            </a:r>
            <a:r>
              <a:rPr sz="2400" spc="-75" dirty="0">
                <a:latin typeface="Arial MT"/>
                <a:cs typeface="Arial MT"/>
              </a:rPr>
              <a:t> </a:t>
            </a:r>
            <a:r>
              <a:rPr sz="2400" dirty="0">
                <a:latin typeface="Arial MT"/>
                <a:cs typeface="Arial MT"/>
              </a:rPr>
              <a:t>data</a:t>
            </a:r>
            <a:r>
              <a:rPr sz="2400" spc="-70" dirty="0">
                <a:latin typeface="Arial MT"/>
                <a:cs typeface="Arial MT"/>
              </a:rPr>
              <a:t> </a:t>
            </a:r>
            <a:r>
              <a:rPr sz="2400" spc="-25" dirty="0">
                <a:latin typeface="Arial MT"/>
                <a:cs typeface="Arial MT"/>
              </a:rPr>
              <a:t>and </a:t>
            </a:r>
            <a:r>
              <a:rPr sz="2400" spc="-10" dirty="0">
                <a:latin typeface="Arial MT"/>
                <a:cs typeface="Arial MT"/>
              </a:rPr>
              <a:t>communication</a:t>
            </a:r>
            <a:r>
              <a:rPr sz="2400" spc="5" dirty="0">
                <a:latin typeface="Arial MT"/>
                <a:cs typeface="Arial MT"/>
              </a:rPr>
              <a:t> </a:t>
            </a:r>
            <a:r>
              <a:rPr sz="2400" dirty="0">
                <a:latin typeface="Arial MT"/>
                <a:cs typeface="Arial MT"/>
              </a:rPr>
              <a:t>is</a:t>
            </a:r>
            <a:r>
              <a:rPr sz="2400" spc="-85" dirty="0">
                <a:latin typeface="Arial MT"/>
                <a:cs typeface="Arial MT"/>
              </a:rPr>
              <a:t> </a:t>
            </a:r>
            <a:r>
              <a:rPr sz="2400" dirty="0">
                <a:latin typeface="Arial MT"/>
                <a:cs typeface="Arial MT"/>
              </a:rPr>
              <a:t>very</a:t>
            </a:r>
            <a:r>
              <a:rPr sz="2400" spc="-15" dirty="0">
                <a:latin typeface="Arial MT"/>
                <a:cs typeface="Arial MT"/>
              </a:rPr>
              <a:t> </a:t>
            </a:r>
            <a:r>
              <a:rPr sz="2400" spc="-10" dirty="0">
                <a:latin typeface="Arial MT"/>
                <a:cs typeface="Arial MT"/>
              </a:rPr>
              <a:t>fine.</a:t>
            </a:r>
            <a:endParaRPr sz="2400">
              <a:latin typeface="Arial MT"/>
              <a:cs typeface="Arial M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5580" rIns="0" bIns="0" rtlCol="0">
            <a:spAutoFit/>
          </a:bodyPr>
          <a:lstStyle/>
          <a:p>
            <a:pPr marL="12700">
              <a:lnSpc>
                <a:spcPct val="100000"/>
              </a:lnSpc>
              <a:spcBef>
                <a:spcPts val="105"/>
              </a:spcBef>
            </a:pPr>
            <a:r>
              <a:rPr dirty="0"/>
              <a:t>Flynn’s</a:t>
            </a:r>
            <a:r>
              <a:rPr spc="-30" dirty="0"/>
              <a:t> </a:t>
            </a:r>
            <a:r>
              <a:rPr spc="-10" dirty="0"/>
              <a:t>taxonomy</a:t>
            </a:r>
          </a:p>
        </p:txBody>
      </p:sp>
      <p:sp>
        <p:nvSpPr>
          <p:cNvPr id="3" name="object 3"/>
          <p:cNvSpPr txBox="1"/>
          <p:nvPr/>
        </p:nvSpPr>
        <p:spPr>
          <a:xfrm>
            <a:off x="855980" y="1382649"/>
            <a:ext cx="7955915" cy="1490980"/>
          </a:xfrm>
          <a:prstGeom prst="rect">
            <a:avLst/>
          </a:prstGeom>
        </p:spPr>
        <p:txBody>
          <a:bodyPr vert="horz" wrap="square" lIns="0" tIns="13335" rIns="0" bIns="0" rtlCol="0">
            <a:spAutoFit/>
          </a:bodyPr>
          <a:lstStyle/>
          <a:p>
            <a:pPr marL="388620" indent="-375920">
              <a:lnSpc>
                <a:spcPct val="100000"/>
              </a:lnSpc>
              <a:spcBef>
                <a:spcPts val="105"/>
              </a:spcBef>
              <a:buChar char="•"/>
              <a:tabLst>
                <a:tab pos="388620" algn="l"/>
              </a:tabLst>
            </a:pPr>
            <a:r>
              <a:rPr sz="2400" dirty="0">
                <a:latin typeface="Arial MT"/>
                <a:cs typeface="Arial MT"/>
              </a:rPr>
              <a:t>Single</a:t>
            </a:r>
            <a:r>
              <a:rPr sz="2400" spc="-130" dirty="0">
                <a:latin typeface="Arial MT"/>
                <a:cs typeface="Arial MT"/>
              </a:rPr>
              <a:t> </a:t>
            </a:r>
            <a:r>
              <a:rPr sz="2400" dirty="0">
                <a:latin typeface="Arial MT"/>
                <a:cs typeface="Arial MT"/>
              </a:rPr>
              <a:t>instruction</a:t>
            </a:r>
            <a:r>
              <a:rPr sz="2400" spc="-55" dirty="0">
                <a:latin typeface="Arial MT"/>
                <a:cs typeface="Arial MT"/>
              </a:rPr>
              <a:t> </a:t>
            </a:r>
            <a:r>
              <a:rPr sz="2400" dirty="0">
                <a:latin typeface="Arial MT"/>
                <a:cs typeface="Arial MT"/>
              </a:rPr>
              <a:t>stream,</a:t>
            </a:r>
            <a:r>
              <a:rPr sz="2400" spc="50" dirty="0">
                <a:latin typeface="Arial MT"/>
                <a:cs typeface="Arial MT"/>
              </a:rPr>
              <a:t> </a:t>
            </a:r>
            <a:r>
              <a:rPr sz="2400" dirty="0">
                <a:latin typeface="Arial MT"/>
                <a:cs typeface="Arial MT"/>
              </a:rPr>
              <a:t>single</a:t>
            </a:r>
            <a:r>
              <a:rPr sz="2400" spc="-130" dirty="0">
                <a:latin typeface="Arial MT"/>
                <a:cs typeface="Arial MT"/>
              </a:rPr>
              <a:t> </a:t>
            </a:r>
            <a:r>
              <a:rPr sz="2400" dirty="0">
                <a:latin typeface="Arial MT"/>
                <a:cs typeface="Arial MT"/>
              </a:rPr>
              <a:t>data</a:t>
            </a:r>
            <a:r>
              <a:rPr sz="2400" spc="20" dirty="0">
                <a:latin typeface="Arial MT"/>
                <a:cs typeface="Arial MT"/>
              </a:rPr>
              <a:t> </a:t>
            </a:r>
            <a:r>
              <a:rPr sz="2400" dirty="0">
                <a:latin typeface="Arial MT"/>
                <a:cs typeface="Arial MT"/>
              </a:rPr>
              <a:t>stream</a:t>
            </a:r>
            <a:r>
              <a:rPr sz="2400" spc="75" dirty="0">
                <a:latin typeface="Arial MT"/>
                <a:cs typeface="Arial MT"/>
              </a:rPr>
              <a:t> </a:t>
            </a:r>
            <a:r>
              <a:rPr sz="2400" spc="-10" dirty="0">
                <a:latin typeface="Arial MT"/>
                <a:cs typeface="Arial MT"/>
              </a:rPr>
              <a:t>(SISD)</a:t>
            </a:r>
            <a:endParaRPr sz="2400" dirty="0">
              <a:latin typeface="Arial MT"/>
              <a:cs typeface="Arial MT"/>
            </a:endParaRPr>
          </a:p>
          <a:p>
            <a:pPr marL="388620" indent="-375920">
              <a:lnSpc>
                <a:spcPct val="100000"/>
              </a:lnSpc>
              <a:spcBef>
                <a:spcPts val="5"/>
              </a:spcBef>
              <a:buChar char="•"/>
              <a:tabLst>
                <a:tab pos="388620" algn="l"/>
              </a:tabLst>
            </a:pPr>
            <a:r>
              <a:rPr sz="2400" dirty="0">
                <a:latin typeface="Arial MT"/>
                <a:cs typeface="Arial MT"/>
              </a:rPr>
              <a:t>Single</a:t>
            </a:r>
            <a:r>
              <a:rPr sz="2400" spc="-165" dirty="0">
                <a:latin typeface="Arial MT"/>
                <a:cs typeface="Arial MT"/>
              </a:rPr>
              <a:t> </a:t>
            </a:r>
            <a:r>
              <a:rPr sz="2400" dirty="0">
                <a:latin typeface="Arial MT"/>
                <a:cs typeface="Arial MT"/>
              </a:rPr>
              <a:t>instruction</a:t>
            </a:r>
            <a:r>
              <a:rPr sz="2400" spc="-90" dirty="0">
                <a:latin typeface="Arial MT"/>
                <a:cs typeface="Arial MT"/>
              </a:rPr>
              <a:t> </a:t>
            </a:r>
            <a:r>
              <a:rPr sz="2400" dirty="0">
                <a:latin typeface="Arial MT"/>
                <a:cs typeface="Arial MT"/>
              </a:rPr>
              <a:t>stream,</a:t>
            </a:r>
            <a:r>
              <a:rPr sz="2400" spc="5" dirty="0">
                <a:latin typeface="Arial MT"/>
                <a:cs typeface="Arial MT"/>
              </a:rPr>
              <a:t> </a:t>
            </a:r>
            <a:r>
              <a:rPr sz="2400" dirty="0">
                <a:latin typeface="Arial MT"/>
                <a:cs typeface="Arial MT"/>
              </a:rPr>
              <a:t>multiple</a:t>
            </a:r>
            <a:r>
              <a:rPr sz="2400" spc="-160" dirty="0">
                <a:latin typeface="Arial MT"/>
                <a:cs typeface="Arial MT"/>
              </a:rPr>
              <a:t> </a:t>
            </a:r>
            <a:r>
              <a:rPr sz="2400" dirty="0">
                <a:latin typeface="Arial MT"/>
                <a:cs typeface="Arial MT"/>
              </a:rPr>
              <a:t>data</a:t>
            </a:r>
            <a:r>
              <a:rPr sz="2400" spc="-15" dirty="0">
                <a:latin typeface="Arial MT"/>
                <a:cs typeface="Arial MT"/>
              </a:rPr>
              <a:t> </a:t>
            </a:r>
            <a:r>
              <a:rPr sz="2400" dirty="0">
                <a:latin typeface="Arial MT"/>
                <a:cs typeface="Arial MT"/>
              </a:rPr>
              <a:t>stream</a:t>
            </a:r>
            <a:r>
              <a:rPr sz="2400" spc="30" dirty="0">
                <a:latin typeface="Arial MT"/>
                <a:cs typeface="Arial MT"/>
              </a:rPr>
              <a:t> </a:t>
            </a:r>
            <a:r>
              <a:rPr sz="2400" spc="-10" dirty="0">
                <a:latin typeface="Arial MT"/>
                <a:cs typeface="Arial MT"/>
              </a:rPr>
              <a:t>(SIMD)</a:t>
            </a:r>
            <a:endParaRPr sz="2400" dirty="0">
              <a:latin typeface="Arial MT"/>
              <a:cs typeface="Arial MT"/>
            </a:endParaRPr>
          </a:p>
          <a:p>
            <a:pPr marL="388620" indent="-375920">
              <a:lnSpc>
                <a:spcPct val="100000"/>
              </a:lnSpc>
              <a:spcBef>
                <a:spcPts val="5"/>
              </a:spcBef>
              <a:buChar char="•"/>
              <a:tabLst>
                <a:tab pos="388620" algn="l"/>
              </a:tabLst>
            </a:pPr>
            <a:r>
              <a:rPr sz="2400" dirty="0">
                <a:latin typeface="Arial MT"/>
                <a:cs typeface="Arial MT"/>
              </a:rPr>
              <a:t>Multiple</a:t>
            </a:r>
            <a:r>
              <a:rPr sz="2400" spc="-160" dirty="0">
                <a:latin typeface="Arial MT"/>
                <a:cs typeface="Arial MT"/>
              </a:rPr>
              <a:t> </a:t>
            </a:r>
            <a:r>
              <a:rPr sz="2400" dirty="0">
                <a:latin typeface="Arial MT"/>
                <a:cs typeface="Arial MT"/>
              </a:rPr>
              <a:t>instruction</a:t>
            </a:r>
            <a:r>
              <a:rPr sz="2400" spc="-90" dirty="0">
                <a:latin typeface="Arial MT"/>
                <a:cs typeface="Arial MT"/>
              </a:rPr>
              <a:t> </a:t>
            </a:r>
            <a:r>
              <a:rPr sz="2400" dirty="0">
                <a:latin typeface="Arial MT"/>
                <a:cs typeface="Arial MT"/>
              </a:rPr>
              <a:t>stream,</a:t>
            </a:r>
            <a:r>
              <a:rPr sz="2400" spc="5" dirty="0">
                <a:latin typeface="Arial MT"/>
                <a:cs typeface="Arial MT"/>
              </a:rPr>
              <a:t> </a:t>
            </a:r>
            <a:r>
              <a:rPr sz="2400" dirty="0">
                <a:latin typeface="Arial MT"/>
                <a:cs typeface="Arial MT"/>
              </a:rPr>
              <a:t>single</a:t>
            </a:r>
            <a:r>
              <a:rPr sz="2400" spc="-160" dirty="0">
                <a:latin typeface="Arial MT"/>
                <a:cs typeface="Arial MT"/>
              </a:rPr>
              <a:t> </a:t>
            </a:r>
            <a:r>
              <a:rPr sz="2400" dirty="0">
                <a:latin typeface="Arial MT"/>
                <a:cs typeface="Arial MT"/>
              </a:rPr>
              <a:t>data</a:t>
            </a:r>
            <a:r>
              <a:rPr sz="2400" spc="-15" dirty="0">
                <a:latin typeface="Arial MT"/>
                <a:cs typeface="Arial MT"/>
              </a:rPr>
              <a:t> </a:t>
            </a:r>
            <a:r>
              <a:rPr sz="2400" dirty="0">
                <a:latin typeface="Arial MT"/>
                <a:cs typeface="Arial MT"/>
              </a:rPr>
              <a:t>stream</a:t>
            </a:r>
            <a:r>
              <a:rPr sz="2400" spc="35" dirty="0">
                <a:latin typeface="Arial MT"/>
                <a:cs typeface="Arial MT"/>
              </a:rPr>
              <a:t> </a:t>
            </a:r>
            <a:r>
              <a:rPr sz="2400" spc="-10" dirty="0">
                <a:latin typeface="Arial MT"/>
                <a:cs typeface="Arial MT"/>
              </a:rPr>
              <a:t>(MISD)</a:t>
            </a:r>
            <a:endParaRPr sz="2400" dirty="0">
              <a:latin typeface="Arial MT"/>
              <a:cs typeface="Arial MT"/>
            </a:endParaRPr>
          </a:p>
          <a:p>
            <a:pPr marL="388620" indent="-375920">
              <a:lnSpc>
                <a:spcPct val="100000"/>
              </a:lnSpc>
              <a:buChar char="•"/>
              <a:tabLst>
                <a:tab pos="388620" algn="l"/>
              </a:tabLst>
            </a:pPr>
            <a:r>
              <a:rPr sz="2400" dirty="0">
                <a:latin typeface="Arial MT"/>
                <a:cs typeface="Arial MT"/>
              </a:rPr>
              <a:t>Multiple</a:t>
            </a:r>
            <a:r>
              <a:rPr sz="2400" spc="-135" dirty="0">
                <a:latin typeface="Arial MT"/>
                <a:cs typeface="Arial MT"/>
              </a:rPr>
              <a:t> </a:t>
            </a:r>
            <a:r>
              <a:rPr sz="2400" dirty="0">
                <a:latin typeface="Arial MT"/>
                <a:cs typeface="Arial MT"/>
              </a:rPr>
              <a:t>instruction</a:t>
            </a:r>
            <a:r>
              <a:rPr sz="2400" spc="-55" dirty="0">
                <a:latin typeface="Arial MT"/>
                <a:cs typeface="Arial MT"/>
              </a:rPr>
              <a:t> </a:t>
            </a:r>
            <a:r>
              <a:rPr sz="2400" dirty="0">
                <a:latin typeface="Arial MT"/>
                <a:cs typeface="Arial MT"/>
              </a:rPr>
              <a:t>stream,</a:t>
            </a:r>
            <a:r>
              <a:rPr sz="2400" spc="45" dirty="0">
                <a:latin typeface="Arial MT"/>
                <a:cs typeface="Arial MT"/>
              </a:rPr>
              <a:t> </a:t>
            </a:r>
            <a:r>
              <a:rPr sz="2400" dirty="0">
                <a:latin typeface="Arial MT"/>
                <a:cs typeface="Arial MT"/>
              </a:rPr>
              <a:t>multiple</a:t>
            </a:r>
            <a:r>
              <a:rPr sz="2400" spc="-135" dirty="0">
                <a:latin typeface="Arial MT"/>
                <a:cs typeface="Arial MT"/>
              </a:rPr>
              <a:t> </a:t>
            </a:r>
            <a:r>
              <a:rPr sz="2400" dirty="0">
                <a:latin typeface="Arial MT"/>
                <a:cs typeface="Arial MT"/>
              </a:rPr>
              <a:t>data</a:t>
            </a:r>
            <a:r>
              <a:rPr sz="2400" spc="20" dirty="0">
                <a:latin typeface="Arial MT"/>
                <a:cs typeface="Arial MT"/>
              </a:rPr>
              <a:t> </a:t>
            </a:r>
            <a:r>
              <a:rPr sz="2400" dirty="0">
                <a:latin typeface="Arial MT"/>
                <a:cs typeface="Arial MT"/>
              </a:rPr>
              <a:t>stream</a:t>
            </a:r>
            <a:r>
              <a:rPr sz="2400" spc="65" dirty="0">
                <a:latin typeface="Arial MT"/>
                <a:cs typeface="Arial MT"/>
              </a:rPr>
              <a:t> </a:t>
            </a:r>
            <a:r>
              <a:rPr sz="2400" spc="-10" dirty="0">
                <a:latin typeface="Arial MT"/>
                <a:cs typeface="Arial MT"/>
              </a:rPr>
              <a:t>(MIMD)</a:t>
            </a:r>
            <a:endParaRPr sz="2400" dirty="0">
              <a:latin typeface="Arial MT"/>
              <a:cs typeface="Arial MT"/>
            </a:endParaRPr>
          </a:p>
        </p:txBody>
      </p:sp>
      <p:pic>
        <p:nvPicPr>
          <p:cNvPr id="4" name="object 4"/>
          <p:cNvPicPr/>
          <p:nvPr/>
        </p:nvPicPr>
        <p:blipFill>
          <a:blip r:embed="rId2" cstate="print"/>
          <a:stretch>
            <a:fillRect/>
          </a:stretch>
        </p:blipFill>
        <p:spPr>
          <a:xfrm>
            <a:off x="1727200" y="2987039"/>
            <a:ext cx="8737600" cy="3048000"/>
          </a:xfrm>
          <a:prstGeom prst="rect">
            <a:avLst/>
          </a:prstGeom>
        </p:spPr>
      </p:pic>
      <p:pic>
        <p:nvPicPr>
          <p:cNvPr id="6146" name="Picture 2">
            <a:extLst>
              <a:ext uri="{FF2B5EF4-FFF2-40B4-BE49-F238E27FC236}">
                <a16:creationId xmlns:a16="http://schemas.microsoft.com/office/drawing/2014/main" id="{108EE86E-731D-EA1D-B8DB-74E18B5A1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5556" y="1231917"/>
            <a:ext cx="3138487" cy="2283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z="3200" dirty="0"/>
              <a:t>Why</a:t>
            </a:r>
            <a:r>
              <a:rPr sz="3200" spc="-95" dirty="0"/>
              <a:t> </a:t>
            </a:r>
            <a:r>
              <a:rPr sz="3200" dirty="0"/>
              <a:t>parallel</a:t>
            </a:r>
            <a:r>
              <a:rPr sz="3200" spc="-5" dirty="0"/>
              <a:t> </a:t>
            </a:r>
            <a:r>
              <a:rPr sz="3200" spc="-25" dirty="0"/>
              <a:t>computing</a:t>
            </a:r>
            <a:endParaRPr sz="3200"/>
          </a:p>
        </p:txBody>
      </p:sp>
      <p:sp>
        <p:nvSpPr>
          <p:cNvPr id="3" name="object 3"/>
          <p:cNvSpPr txBox="1"/>
          <p:nvPr/>
        </p:nvSpPr>
        <p:spPr>
          <a:xfrm>
            <a:off x="774700" y="1500672"/>
            <a:ext cx="4859655" cy="4331970"/>
          </a:xfrm>
          <a:prstGeom prst="rect">
            <a:avLst/>
          </a:prstGeom>
        </p:spPr>
        <p:txBody>
          <a:bodyPr vert="horz" wrap="square" lIns="0" tIns="198120" rIns="0" bIns="0" rtlCol="0">
            <a:spAutoFit/>
          </a:bodyPr>
          <a:lstStyle/>
          <a:p>
            <a:pPr marL="358140" indent="-345440">
              <a:lnSpc>
                <a:spcPct val="100000"/>
              </a:lnSpc>
              <a:spcBef>
                <a:spcPts val="1560"/>
              </a:spcBef>
              <a:buSzPct val="120000"/>
              <a:buChar char="•"/>
              <a:tabLst>
                <a:tab pos="358140" algn="l"/>
              </a:tabLst>
            </a:pPr>
            <a:r>
              <a:rPr sz="2000" dirty="0">
                <a:latin typeface="Arial MT"/>
                <a:cs typeface="Arial MT"/>
              </a:rPr>
              <a:t>From</a:t>
            </a:r>
            <a:r>
              <a:rPr sz="2000" spc="-10" dirty="0">
                <a:latin typeface="Arial MT"/>
                <a:cs typeface="Arial MT"/>
              </a:rPr>
              <a:t> </a:t>
            </a:r>
            <a:r>
              <a:rPr sz="2000" dirty="0">
                <a:latin typeface="Arial MT"/>
                <a:cs typeface="Arial MT"/>
              </a:rPr>
              <a:t>1986</a:t>
            </a:r>
            <a:r>
              <a:rPr sz="2000" spc="-15" dirty="0">
                <a:latin typeface="Arial MT"/>
                <a:cs typeface="Arial MT"/>
              </a:rPr>
              <a:t> </a:t>
            </a:r>
            <a:r>
              <a:rPr sz="2000" dirty="0">
                <a:latin typeface="Arial MT"/>
                <a:cs typeface="Arial MT"/>
              </a:rPr>
              <a:t>to</a:t>
            </a:r>
            <a:r>
              <a:rPr sz="2000" spc="-65" dirty="0">
                <a:latin typeface="Arial MT"/>
                <a:cs typeface="Arial MT"/>
              </a:rPr>
              <a:t> </a:t>
            </a:r>
            <a:r>
              <a:rPr sz="2000" spc="-20" dirty="0">
                <a:latin typeface="Arial MT"/>
                <a:cs typeface="Arial MT"/>
              </a:rPr>
              <a:t>2003</a:t>
            </a:r>
            <a:endParaRPr sz="2000">
              <a:latin typeface="Arial MT"/>
              <a:cs typeface="Arial MT"/>
            </a:endParaRPr>
          </a:p>
          <a:p>
            <a:pPr marL="1273175" lvl="1" indent="-345440">
              <a:lnSpc>
                <a:spcPct val="100000"/>
              </a:lnSpc>
              <a:spcBef>
                <a:spcPts val="965"/>
              </a:spcBef>
              <a:buChar char="•"/>
              <a:tabLst>
                <a:tab pos="1273175" algn="l"/>
              </a:tabLst>
            </a:pPr>
            <a:r>
              <a:rPr sz="2000" dirty="0">
                <a:latin typeface="Arial MT"/>
                <a:cs typeface="Arial MT"/>
              </a:rPr>
              <a:t>The</a:t>
            </a:r>
            <a:r>
              <a:rPr sz="2000" spc="40" dirty="0">
                <a:latin typeface="Arial MT"/>
                <a:cs typeface="Arial MT"/>
              </a:rPr>
              <a:t> </a:t>
            </a:r>
            <a:r>
              <a:rPr sz="2000" dirty="0">
                <a:latin typeface="Arial MT"/>
                <a:cs typeface="Arial MT"/>
              </a:rPr>
              <a:t>performance</a:t>
            </a:r>
            <a:r>
              <a:rPr sz="2000" spc="-155" dirty="0">
                <a:latin typeface="Arial MT"/>
                <a:cs typeface="Arial MT"/>
              </a:rPr>
              <a:t> </a:t>
            </a:r>
            <a:r>
              <a:rPr sz="2000" spc="-25" dirty="0">
                <a:latin typeface="Arial MT"/>
                <a:cs typeface="Arial MT"/>
              </a:rPr>
              <a:t>of</a:t>
            </a:r>
            <a:endParaRPr sz="2000">
              <a:latin typeface="Arial MT"/>
              <a:cs typeface="Arial MT"/>
            </a:endParaRPr>
          </a:p>
          <a:p>
            <a:pPr marL="1273175">
              <a:lnSpc>
                <a:spcPct val="100000"/>
              </a:lnSpc>
            </a:pPr>
            <a:r>
              <a:rPr sz="2000" dirty="0">
                <a:latin typeface="Arial MT"/>
                <a:cs typeface="Arial MT"/>
              </a:rPr>
              <a:t>microprocessors</a:t>
            </a:r>
            <a:r>
              <a:rPr sz="2000" spc="-85" dirty="0">
                <a:latin typeface="Arial MT"/>
                <a:cs typeface="Arial MT"/>
              </a:rPr>
              <a:t> </a:t>
            </a:r>
            <a:r>
              <a:rPr sz="2000" spc="-10" dirty="0">
                <a:latin typeface="Arial MT"/>
                <a:cs typeface="Arial MT"/>
              </a:rPr>
              <a:t>increased</a:t>
            </a:r>
            <a:endParaRPr sz="2000">
              <a:latin typeface="Arial MT"/>
              <a:cs typeface="Arial MT"/>
            </a:endParaRPr>
          </a:p>
          <a:p>
            <a:pPr marL="1273175" lvl="1" indent="-345440">
              <a:lnSpc>
                <a:spcPct val="100000"/>
              </a:lnSpc>
              <a:spcBef>
                <a:spcPts val="1045"/>
              </a:spcBef>
              <a:buChar char="•"/>
              <a:tabLst>
                <a:tab pos="1273175" algn="l"/>
              </a:tabLst>
            </a:pPr>
            <a:r>
              <a:rPr sz="2000" dirty="0">
                <a:latin typeface="Arial MT"/>
                <a:cs typeface="Arial MT"/>
              </a:rPr>
              <a:t>on</a:t>
            </a:r>
            <a:r>
              <a:rPr sz="2000" spc="-10" dirty="0">
                <a:latin typeface="Arial MT"/>
                <a:cs typeface="Arial MT"/>
              </a:rPr>
              <a:t> </a:t>
            </a:r>
            <a:r>
              <a:rPr sz="2000" dirty="0">
                <a:latin typeface="Arial MT"/>
                <a:cs typeface="Arial MT"/>
              </a:rPr>
              <a:t>average,</a:t>
            </a:r>
            <a:r>
              <a:rPr sz="2000" spc="75" dirty="0">
                <a:latin typeface="Arial MT"/>
                <a:cs typeface="Arial MT"/>
              </a:rPr>
              <a:t> </a:t>
            </a:r>
            <a:r>
              <a:rPr sz="2000" dirty="0">
                <a:latin typeface="Arial MT"/>
                <a:cs typeface="Arial MT"/>
              </a:rPr>
              <a:t>more</a:t>
            </a:r>
            <a:r>
              <a:rPr sz="2000" spc="-150" dirty="0">
                <a:latin typeface="Arial MT"/>
                <a:cs typeface="Arial MT"/>
              </a:rPr>
              <a:t> </a:t>
            </a:r>
            <a:r>
              <a:rPr sz="2000" dirty="0">
                <a:latin typeface="Arial MT"/>
                <a:cs typeface="Arial MT"/>
              </a:rPr>
              <a:t>than 50%</a:t>
            </a:r>
            <a:r>
              <a:rPr sz="2000" spc="-25" dirty="0">
                <a:latin typeface="Arial MT"/>
                <a:cs typeface="Arial MT"/>
              </a:rPr>
              <a:t> per</a:t>
            </a:r>
            <a:endParaRPr sz="2000">
              <a:latin typeface="Arial MT"/>
              <a:cs typeface="Arial MT"/>
            </a:endParaRPr>
          </a:p>
          <a:p>
            <a:pPr marL="1273175">
              <a:lnSpc>
                <a:spcPct val="100000"/>
              </a:lnSpc>
              <a:spcBef>
                <a:spcPts val="5"/>
              </a:spcBef>
            </a:pPr>
            <a:r>
              <a:rPr sz="2000" spc="-20" dirty="0">
                <a:latin typeface="Arial MT"/>
                <a:cs typeface="Arial MT"/>
              </a:rPr>
              <a:t>year</a:t>
            </a:r>
            <a:endParaRPr sz="2000">
              <a:latin typeface="Arial MT"/>
              <a:cs typeface="Arial MT"/>
            </a:endParaRPr>
          </a:p>
          <a:p>
            <a:pPr marL="358140" indent="-345440">
              <a:lnSpc>
                <a:spcPct val="100000"/>
              </a:lnSpc>
              <a:spcBef>
                <a:spcPts val="965"/>
              </a:spcBef>
              <a:buSzPct val="120000"/>
              <a:buChar char="•"/>
              <a:tabLst>
                <a:tab pos="358140" algn="l"/>
              </a:tabLst>
            </a:pPr>
            <a:r>
              <a:rPr sz="2000" dirty="0">
                <a:latin typeface="Arial MT"/>
                <a:cs typeface="Arial MT"/>
              </a:rPr>
              <a:t>Since</a:t>
            </a:r>
            <a:r>
              <a:rPr sz="2000" spc="-15" dirty="0">
                <a:latin typeface="Arial MT"/>
                <a:cs typeface="Arial MT"/>
              </a:rPr>
              <a:t> </a:t>
            </a:r>
            <a:r>
              <a:rPr sz="2000" spc="-20" dirty="0">
                <a:latin typeface="Arial MT"/>
                <a:cs typeface="Arial MT"/>
              </a:rPr>
              <a:t>2003</a:t>
            </a:r>
            <a:endParaRPr sz="2000">
              <a:latin typeface="Arial MT"/>
              <a:cs typeface="Arial MT"/>
            </a:endParaRPr>
          </a:p>
          <a:p>
            <a:pPr marL="1273175" marR="205740" lvl="1" indent="-345440">
              <a:lnSpc>
                <a:spcPct val="100000"/>
              </a:lnSpc>
              <a:spcBef>
                <a:spcPts val="1045"/>
              </a:spcBef>
              <a:buChar char="•"/>
              <a:tabLst>
                <a:tab pos="1273175" algn="l"/>
              </a:tabLst>
            </a:pPr>
            <a:r>
              <a:rPr sz="2000" dirty="0">
                <a:latin typeface="Arial MT"/>
                <a:cs typeface="Arial MT"/>
              </a:rPr>
              <a:t>single-processor</a:t>
            </a:r>
            <a:r>
              <a:rPr sz="2000" spc="-75" dirty="0">
                <a:latin typeface="Arial MT"/>
                <a:cs typeface="Arial MT"/>
              </a:rPr>
              <a:t> </a:t>
            </a:r>
            <a:r>
              <a:rPr sz="2000" spc="-10" dirty="0">
                <a:latin typeface="Arial MT"/>
                <a:cs typeface="Arial MT"/>
              </a:rPr>
              <a:t>performance </a:t>
            </a:r>
            <a:r>
              <a:rPr sz="2000" dirty="0">
                <a:latin typeface="Arial MT"/>
                <a:cs typeface="Arial MT"/>
              </a:rPr>
              <a:t>improvement</a:t>
            </a:r>
            <a:r>
              <a:rPr sz="2000" spc="-110" dirty="0">
                <a:latin typeface="Arial MT"/>
                <a:cs typeface="Arial MT"/>
              </a:rPr>
              <a:t> </a:t>
            </a:r>
            <a:r>
              <a:rPr sz="2000" dirty="0">
                <a:latin typeface="Arial MT"/>
                <a:cs typeface="Arial MT"/>
              </a:rPr>
              <a:t>has</a:t>
            </a:r>
            <a:r>
              <a:rPr sz="2000" spc="15" dirty="0">
                <a:latin typeface="Arial MT"/>
                <a:cs typeface="Arial MT"/>
              </a:rPr>
              <a:t> </a:t>
            </a:r>
            <a:r>
              <a:rPr sz="2000" spc="-10" dirty="0">
                <a:latin typeface="Arial MT"/>
                <a:cs typeface="Arial MT"/>
              </a:rPr>
              <a:t>slowed</a:t>
            </a:r>
            <a:endParaRPr sz="2000">
              <a:latin typeface="Arial MT"/>
              <a:cs typeface="Arial MT"/>
            </a:endParaRPr>
          </a:p>
          <a:p>
            <a:pPr marL="358140" indent="-345440">
              <a:lnSpc>
                <a:spcPct val="100000"/>
              </a:lnSpc>
              <a:spcBef>
                <a:spcPts val="969"/>
              </a:spcBef>
              <a:buSzPct val="120000"/>
              <a:buChar char="•"/>
              <a:tabLst>
                <a:tab pos="358140" algn="l"/>
              </a:tabLst>
            </a:pPr>
            <a:r>
              <a:rPr sz="2000" dirty="0">
                <a:latin typeface="Arial MT"/>
                <a:cs typeface="Arial MT"/>
              </a:rPr>
              <a:t>From</a:t>
            </a:r>
            <a:r>
              <a:rPr sz="2000" spc="-5" dirty="0">
                <a:latin typeface="Arial MT"/>
                <a:cs typeface="Arial MT"/>
              </a:rPr>
              <a:t> </a:t>
            </a:r>
            <a:r>
              <a:rPr sz="2000" dirty="0">
                <a:latin typeface="Arial MT"/>
                <a:cs typeface="Arial MT"/>
              </a:rPr>
              <a:t>2015</a:t>
            </a:r>
            <a:r>
              <a:rPr sz="2000" spc="-15" dirty="0">
                <a:latin typeface="Arial MT"/>
                <a:cs typeface="Arial MT"/>
              </a:rPr>
              <a:t> </a:t>
            </a:r>
            <a:r>
              <a:rPr sz="2000" dirty="0">
                <a:latin typeface="Arial MT"/>
                <a:cs typeface="Arial MT"/>
              </a:rPr>
              <a:t>to</a:t>
            </a:r>
            <a:r>
              <a:rPr sz="2000" spc="-75" dirty="0">
                <a:latin typeface="Arial MT"/>
                <a:cs typeface="Arial MT"/>
              </a:rPr>
              <a:t> </a:t>
            </a:r>
            <a:r>
              <a:rPr sz="2000" spc="-20" dirty="0">
                <a:latin typeface="Arial MT"/>
                <a:cs typeface="Arial MT"/>
              </a:rPr>
              <a:t>2017</a:t>
            </a:r>
            <a:endParaRPr sz="2000">
              <a:latin typeface="Arial MT"/>
              <a:cs typeface="Arial MT"/>
            </a:endParaRPr>
          </a:p>
          <a:p>
            <a:pPr marL="1273175" marR="36830" lvl="1" indent="-345440">
              <a:lnSpc>
                <a:spcPct val="100000"/>
              </a:lnSpc>
              <a:spcBef>
                <a:spcPts val="1045"/>
              </a:spcBef>
              <a:buChar char="•"/>
              <a:tabLst>
                <a:tab pos="1273175" algn="l"/>
              </a:tabLst>
            </a:pPr>
            <a:r>
              <a:rPr sz="2000" dirty="0">
                <a:latin typeface="Arial MT"/>
                <a:cs typeface="Arial MT"/>
              </a:rPr>
              <a:t>it</a:t>
            </a:r>
            <a:r>
              <a:rPr sz="2000" spc="-55" dirty="0">
                <a:latin typeface="Arial MT"/>
                <a:cs typeface="Arial MT"/>
              </a:rPr>
              <a:t> </a:t>
            </a:r>
            <a:r>
              <a:rPr sz="2000" dirty="0">
                <a:latin typeface="Arial MT"/>
                <a:cs typeface="Arial MT"/>
              </a:rPr>
              <a:t>increased</a:t>
            </a:r>
            <a:r>
              <a:rPr sz="2000" spc="-50" dirty="0">
                <a:latin typeface="Arial MT"/>
                <a:cs typeface="Arial MT"/>
              </a:rPr>
              <a:t> </a:t>
            </a:r>
            <a:r>
              <a:rPr sz="2000" dirty="0">
                <a:latin typeface="Arial MT"/>
                <a:cs typeface="Arial MT"/>
              </a:rPr>
              <a:t>at</a:t>
            </a:r>
            <a:r>
              <a:rPr sz="2000" spc="-50" dirty="0">
                <a:latin typeface="Arial MT"/>
                <a:cs typeface="Arial MT"/>
              </a:rPr>
              <a:t> </a:t>
            </a:r>
            <a:r>
              <a:rPr sz="2000" dirty="0">
                <a:latin typeface="Arial MT"/>
                <a:cs typeface="Arial MT"/>
              </a:rPr>
              <a:t>less</a:t>
            </a:r>
            <a:r>
              <a:rPr sz="2000" spc="-15" dirty="0">
                <a:latin typeface="Arial MT"/>
                <a:cs typeface="Arial MT"/>
              </a:rPr>
              <a:t> </a:t>
            </a:r>
            <a:r>
              <a:rPr sz="2000" dirty="0">
                <a:latin typeface="Arial MT"/>
                <a:cs typeface="Arial MT"/>
              </a:rPr>
              <a:t>than</a:t>
            </a:r>
            <a:r>
              <a:rPr sz="2000" spc="10" dirty="0">
                <a:latin typeface="Arial MT"/>
                <a:cs typeface="Arial MT"/>
              </a:rPr>
              <a:t> </a:t>
            </a:r>
            <a:r>
              <a:rPr sz="2000" dirty="0">
                <a:latin typeface="Arial MT"/>
                <a:cs typeface="Arial MT"/>
              </a:rPr>
              <a:t>4%</a:t>
            </a:r>
            <a:r>
              <a:rPr sz="2000" spc="10" dirty="0">
                <a:latin typeface="Arial MT"/>
                <a:cs typeface="Arial MT"/>
              </a:rPr>
              <a:t> </a:t>
            </a:r>
            <a:r>
              <a:rPr sz="2000" spc="-25" dirty="0">
                <a:latin typeface="Arial MT"/>
                <a:cs typeface="Arial MT"/>
              </a:rPr>
              <a:t>per </a:t>
            </a:r>
            <a:r>
              <a:rPr sz="2000" spc="-20" dirty="0">
                <a:latin typeface="Arial MT"/>
                <a:cs typeface="Arial MT"/>
              </a:rPr>
              <a:t>year</a:t>
            </a:r>
            <a:endParaRPr sz="2000">
              <a:latin typeface="Arial MT"/>
              <a:cs typeface="Arial MT"/>
            </a:endParaRPr>
          </a:p>
        </p:txBody>
      </p:sp>
      <p:pic>
        <p:nvPicPr>
          <p:cNvPr id="4" name="object 4"/>
          <p:cNvPicPr/>
          <p:nvPr/>
        </p:nvPicPr>
        <p:blipFill>
          <a:blip r:embed="rId2" cstate="print"/>
          <a:stretch>
            <a:fillRect/>
          </a:stretch>
        </p:blipFill>
        <p:spPr>
          <a:xfrm>
            <a:off x="6350000" y="1625600"/>
            <a:ext cx="5293359" cy="432816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42</a:t>
            </a:fld>
            <a:endParaRPr spc="-25"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z="3200" dirty="0"/>
              <a:t>Why</a:t>
            </a:r>
            <a:r>
              <a:rPr sz="3200" spc="-145" dirty="0"/>
              <a:t> </a:t>
            </a:r>
            <a:r>
              <a:rPr sz="3200" dirty="0"/>
              <a:t>we</a:t>
            </a:r>
            <a:r>
              <a:rPr sz="3200" spc="-70" dirty="0"/>
              <a:t> </a:t>
            </a:r>
            <a:r>
              <a:rPr sz="3200" dirty="0"/>
              <a:t>need</a:t>
            </a:r>
            <a:r>
              <a:rPr sz="3200" spc="-10" dirty="0"/>
              <a:t> </a:t>
            </a:r>
            <a:r>
              <a:rPr sz="3200" spc="-40" dirty="0"/>
              <a:t>ever-</a:t>
            </a:r>
            <a:r>
              <a:rPr sz="3200" dirty="0"/>
              <a:t>increasing</a:t>
            </a:r>
            <a:r>
              <a:rPr sz="3200" spc="195" dirty="0"/>
              <a:t> </a:t>
            </a:r>
            <a:r>
              <a:rPr sz="3200" spc="-10" dirty="0"/>
              <a:t>performance</a:t>
            </a:r>
            <a:endParaRPr sz="3200"/>
          </a:p>
        </p:txBody>
      </p:sp>
      <p:sp>
        <p:nvSpPr>
          <p:cNvPr id="3" name="object 3"/>
          <p:cNvSpPr txBox="1"/>
          <p:nvPr/>
        </p:nvSpPr>
        <p:spPr>
          <a:xfrm>
            <a:off x="774700" y="3468623"/>
            <a:ext cx="132715" cy="392430"/>
          </a:xfrm>
          <a:prstGeom prst="rect">
            <a:avLst/>
          </a:prstGeom>
        </p:spPr>
        <p:txBody>
          <a:bodyPr vert="horz" wrap="square" lIns="0" tIns="13335" rIns="0" bIns="0" rtlCol="0">
            <a:spAutoFit/>
          </a:bodyPr>
          <a:lstStyle/>
          <a:p>
            <a:pPr marL="12700">
              <a:lnSpc>
                <a:spcPct val="100000"/>
              </a:lnSpc>
              <a:spcBef>
                <a:spcPts val="105"/>
              </a:spcBef>
            </a:pPr>
            <a:r>
              <a:rPr sz="2400" spc="-50" dirty="0">
                <a:latin typeface="Arial MT"/>
                <a:cs typeface="Arial MT"/>
              </a:rPr>
              <a:t>•</a:t>
            </a:r>
            <a:endParaRPr sz="2400">
              <a:latin typeface="Arial MT"/>
              <a:cs typeface="Arial MT"/>
            </a:endParaRPr>
          </a:p>
        </p:txBody>
      </p:sp>
      <p:sp>
        <p:nvSpPr>
          <p:cNvPr id="4" name="object 4"/>
          <p:cNvSpPr txBox="1"/>
          <p:nvPr/>
        </p:nvSpPr>
        <p:spPr>
          <a:xfrm>
            <a:off x="453707" y="2741421"/>
            <a:ext cx="5780405" cy="798830"/>
          </a:xfrm>
          <a:prstGeom prst="rect">
            <a:avLst/>
          </a:prstGeom>
        </p:spPr>
        <p:txBody>
          <a:bodyPr vert="horz" wrap="square" lIns="0" tIns="33655" rIns="0" bIns="0" rtlCol="0">
            <a:spAutoFit/>
          </a:bodyPr>
          <a:lstStyle/>
          <a:p>
            <a:pPr marL="12700">
              <a:lnSpc>
                <a:spcPct val="100000"/>
              </a:lnSpc>
              <a:spcBef>
                <a:spcPts val="265"/>
              </a:spcBef>
            </a:pPr>
            <a:r>
              <a:rPr sz="2400" dirty="0">
                <a:latin typeface="Arial MT"/>
                <a:cs typeface="Arial MT"/>
              </a:rPr>
              <a:t>The</a:t>
            </a:r>
            <a:r>
              <a:rPr sz="2400" spc="-165" dirty="0">
                <a:latin typeface="Arial MT"/>
                <a:cs typeface="Arial MT"/>
              </a:rPr>
              <a:t> </a:t>
            </a:r>
            <a:r>
              <a:rPr sz="2400" dirty="0">
                <a:latin typeface="Arial MT"/>
                <a:cs typeface="Arial MT"/>
              </a:rPr>
              <a:t>vast</a:t>
            </a:r>
            <a:r>
              <a:rPr sz="2400" spc="-65" dirty="0">
                <a:latin typeface="Arial MT"/>
                <a:cs typeface="Arial MT"/>
              </a:rPr>
              <a:t> </a:t>
            </a:r>
            <a:r>
              <a:rPr sz="2400" dirty="0">
                <a:latin typeface="Arial MT"/>
                <a:cs typeface="Arial MT"/>
              </a:rPr>
              <a:t>increases</a:t>
            </a:r>
            <a:r>
              <a:rPr sz="2400" spc="25" dirty="0">
                <a:latin typeface="Arial MT"/>
                <a:cs typeface="Arial MT"/>
              </a:rPr>
              <a:t> </a:t>
            </a:r>
            <a:r>
              <a:rPr sz="2400" dirty="0">
                <a:latin typeface="Arial MT"/>
                <a:cs typeface="Arial MT"/>
              </a:rPr>
              <a:t>in</a:t>
            </a:r>
            <a:r>
              <a:rPr sz="2400" spc="-90" dirty="0">
                <a:latin typeface="Arial MT"/>
                <a:cs typeface="Arial MT"/>
              </a:rPr>
              <a:t> </a:t>
            </a:r>
            <a:r>
              <a:rPr sz="2400" dirty="0">
                <a:latin typeface="Arial MT"/>
                <a:cs typeface="Arial MT"/>
              </a:rPr>
              <a:t>computational</a:t>
            </a:r>
            <a:r>
              <a:rPr sz="2400" spc="55" dirty="0">
                <a:latin typeface="Arial MT"/>
                <a:cs typeface="Arial MT"/>
              </a:rPr>
              <a:t> </a:t>
            </a:r>
            <a:r>
              <a:rPr sz="2400" spc="-10" dirty="0">
                <a:latin typeface="Arial MT"/>
                <a:cs typeface="Arial MT"/>
              </a:rPr>
              <a:t>power</a:t>
            </a:r>
            <a:endParaRPr sz="2400">
              <a:latin typeface="Arial MT"/>
              <a:cs typeface="Arial MT"/>
            </a:endParaRPr>
          </a:p>
          <a:p>
            <a:pPr marL="1009015" indent="-335915">
              <a:lnSpc>
                <a:spcPct val="100000"/>
              </a:lnSpc>
              <a:spcBef>
                <a:spcPts val="165"/>
              </a:spcBef>
              <a:buChar char="•"/>
              <a:tabLst>
                <a:tab pos="1009015" algn="l"/>
              </a:tabLst>
            </a:pPr>
            <a:r>
              <a:rPr sz="2400" dirty="0">
                <a:latin typeface="Arial MT"/>
                <a:cs typeface="Arial MT"/>
              </a:rPr>
              <a:t>Advances</a:t>
            </a:r>
            <a:r>
              <a:rPr sz="2400" spc="55" dirty="0">
                <a:latin typeface="Arial MT"/>
                <a:cs typeface="Arial MT"/>
              </a:rPr>
              <a:t> </a:t>
            </a:r>
            <a:r>
              <a:rPr sz="2400" dirty="0">
                <a:latin typeface="Arial MT"/>
                <a:cs typeface="Arial MT"/>
              </a:rPr>
              <a:t>in</a:t>
            </a:r>
            <a:r>
              <a:rPr sz="2400" spc="-75" dirty="0">
                <a:latin typeface="Arial MT"/>
                <a:cs typeface="Arial MT"/>
              </a:rPr>
              <a:t> </a:t>
            </a:r>
            <a:r>
              <a:rPr sz="2400" dirty="0">
                <a:latin typeface="Arial MT"/>
                <a:cs typeface="Arial MT"/>
              </a:rPr>
              <a:t>diverse</a:t>
            </a:r>
            <a:r>
              <a:rPr sz="2400" spc="-85" dirty="0">
                <a:latin typeface="Arial MT"/>
                <a:cs typeface="Arial MT"/>
              </a:rPr>
              <a:t> </a:t>
            </a:r>
            <a:r>
              <a:rPr sz="2400" spc="-10" dirty="0">
                <a:latin typeface="Arial MT"/>
                <a:cs typeface="Arial MT"/>
              </a:rPr>
              <a:t>fields</a:t>
            </a:r>
            <a:endParaRPr sz="2400">
              <a:latin typeface="Arial MT"/>
              <a:cs typeface="Arial MT"/>
            </a:endParaRPr>
          </a:p>
        </p:txBody>
      </p:sp>
      <p:sp>
        <p:nvSpPr>
          <p:cNvPr id="5" name="object 5"/>
          <p:cNvSpPr txBox="1"/>
          <p:nvPr/>
        </p:nvSpPr>
        <p:spPr>
          <a:xfrm>
            <a:off x="1368678" y="3514788"/>
            <a:ext cx="2222500" cy="1205865"/>
          </a:xfrm>
          <a:prstGeom prst="rect">
            <a:avLst/>
          </a:prstGeom>
        </p:spPr>
        <p:txBody>
          <a:bodyPr vert="horz" wrap="square" lIns="0" tIns="43815" rIns="0" bIns="0" rtlCol="0">
            <a:spAutoFit/>
          </a:bodyPr>
          <a:lstStyle/>
          <a:p>
            <a:pPr marL="245745" indent="-233045">
              <a:lnSpc>
                <a:spcPct val="100000"/>
              </a:lnSpc>
              <a:spcBef>
                <a:spcPts val="345"/>
              </a:spcBef>
              <a:buFont typeface="Wingdings"/>
              <a:buChar char=""/>
              <a:tabLst>
                <a:tab pos="245745" algn="l"/>
              </a:tabLst>
            </a:pPr>
            <a:r>
              <a:rPr sz="2400" spc="-10" dirty="0">
                <a:latin typeface="Arial MT"/>
                <a:cs typeface="Arial MT"/>
              </a:rPr>
              <a:t>Science</a:t>
            </a:r>
            <a:endParaRPr sz="2400">
              <a:latin typeface="Arial MT"/>
              <a:cs typeface="Arial MT"/>
            </a:endParaRPr>
          </a:p>
          <a:p>
            <a:pPr marL="245745" indent="-233045">
              <a:lnSpc>
                <a:spcPct val="100000"/>
              </a:lnSpc>
              <a:spcBef>
                <a:spcPts val="244"/>
              </a:spcBef>
              <a:buFont typeface="Wingdings"/>
              <a:buChar char=""/>
              <a:tabLst>
                <a:tab pos="245745" algn="l"/>
              </a:tabLst>
            </a:pPr>
            <a:r>
              <a:rPr sz="2400" spc="-10" dirty="0">
                <a:latin typeface="Arial MT"/>
                <a:cs typeface="Arial MT"/>
              </a:rPr>
              <a:t>Internet</a:t>
            </a:r>
            <a:endParaRPr sz="2400">
              <a:latin typeface="Arial MT"/>
              <a:cs typeface="Arial MT"/>
            </a:endParaRPr>
          </a:p>
          <a:p>
            <a:pPr marL="245745" indent="-233045">
              <a:lnSpc>
                <a:spcPct val="100000"/>
              </a:lnSpc>
              <a:spcBef>
                <a:spcPts val="165"/>
              </a:spcBef>
              <a:buFont typeface="Wingdings"/>
              <a:buChar char=""/>
              <a:tabLst>
                <a:tab pos="245745" algn="l"/>
              </a:tabLst>
            </a:pPr>
            <a:r>
              <a:rPr sz="2400" spc="-10" dirty="0">
                <a:latin typeface="Arial MT"/>
                <a:cs typeface="Arial MT"/>
              </a:rPr>
              <a:t>Entertainment.</a:t>
            </a:r>
            <a:endParaRPr sz="2400">
              <a:latin typeface="Arial MT"/>
              <a:cs typeface="Arial MT"/>
            </a:endParaRPr>
          </a:p>
        </p:txBody>
      </p:sp>
      <p:pic>
        <p:nvPicPr>
          <p:cNvPr id="6" name="object 6"/>
          <p:cNvPicPr/>
          <p:nvPr/>
        </p:nvPicPr>
        <p:blipFill>
          <a:blip r:embed="rId2" cstate="print"/>
          <a:stretch>
            <a:fillRect/>
          </a:stretch>
        </p:blipFill>
        <p:spPr>
          <a:xfrm>
            <a:off x="5679440" y="1899920"/>
            <a:ext cx="6167120" cy="3759200"/>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43</a:t>
            </a:fld>
            <a:endParaRPr spc="-25"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z="3200" dirty="0"/>
              <a:t>Why</a:t>
            </a:r>
            <a:r>
              <a:rPr sz="3200" spc="-145" dirty="0"/>
              <a:t> </a:t>
            </a:r>
            <a:r>
              <a:rPr sz="3200" dirty="0"/>
              <a:t>we</a:t>
            </a:r>
            <a:r>
              <a:rPr sz="3200" spc="-70" dirty="0"/>
              <a:t> </a:t>
            </a:r>
            <a:r>
              <a:rPr sz="3200" dirty="0"/>
              <a:t>need</a:t>
            </a:r>
            <a:r>
              <a:rPr sz="3200" spc="-10" dirty="0"/>
              <a:t> </a:t>
            </a:r>
            <a:r>
              <a:rPr sz="3200" spc="-40" dirty="0"/>
              <a:t>ever-</a:t>
            </a:r>
            <a:r>
              <a:rPr sz="3200" dirty="0"/>
              <a:t>increasing</a:t>
            </a:r>
            <a:r>
              <a:rPr sz="3200" spc="195" dirty="0"/>
              <a:t> </a:t>
            </a:r>
            <a:r>
              <a:rPr sz="3200" spc="-10" dirty="0"/>
              <a:t>performance</a:t>
            </a:r>
            <a:endParaRPr sz="3200"/>
          </a:p>
        </p:txBody>
      </p:sp>
      <p:sp>
        <p:nvSpPr>
          <p:cNvPr id="3" name="object 3"/>
          <p:cNvSpPr txBox="1"/>
          <p:nvPr/>
        </p:nvSpPr>
        <p:spPr>
          <a:xfrm>
            <a:off x="559117" y="1447292"/>
            <a:ext cx="3184525" cy="2413635"/>
          </a:xfrm>
          <a:prstGeom prst="rect">
            <a:avLst/>
          </a:prstGeom>
        </p:spPr>
        <p:txBody>
          <a:bodyPr vert="horz" wrap="square" lIns="0" tIns="33020" rIns="0" bIns="0" rtlCol="0">
            <a:spAutoFit/>
          </a:bodyPr>
          <a:lstStyle/>
          <a:p>
            <a:pPr marL="246379" indent="-233679">
              <a:lnSpc>
                <a:spcPct val="100000"/>
              </a:lnSpc>
              <a:spcBef>
                <a:spcPts val="260"/>
              </a:spcBef>
              <a:buFont typeface="Wingdings"/>
              <a:buChar char=""/>
              <a:tabLst>
                <a:tab pos="246379" algn="l"/>
              </a:tabLst>
            </a:pPr>
            <a:r>
              <a:rPr sz="2400" spc="-10" dirty="0">
                <a:latin typeface="Arial MT"/>
                <a:cs typeface="Arial MT"/>
              </a:rPr>
              <a:t>Science</a:t>
            </a:r>
            <a:endParaRPr sz="2400">
              <a:latin typeface="Arial MT"/>
              <a:cs typeface="Arial MT"/>
            </a:endParaRPr>
          </a:p>
          <a:p>
            <a:pPr marL="744855" lvl="1" indent="-274955">
              <a:lnSpc>
                <a:spcPct val="100000"/>
              </a:lnSpc>
              <a:spcBef>
                <a:spcPts val="165"/>
              </a:spcBef>
              <a:buFont typeface="Wingdings"/>
              <a:buChar char=""/>
              <a:tabLst>
                <a:tab pos="744855" algn="l"/>
              </a:tabLst>
            </a:pPr>
            <a:r>
              <a:rPr sz="2400" dirty="0">
                <a:latin typeface="Arial MT"/>
                <a:cs typeface="Arial MT"/>
              </a:rPr>
              <a:t>Climate</a:t>
            </a:r>
            <a:r>
              <a:rPr sz="2400" spc="-65" dirty="0">
                <a:latin typeface="Arial MT"/>
                <a:cs typeface="Arial MT"/>
              </a:rPr>
              <a:t> </a:t>
            </a:r>
            <a:r>
              <a:rPr sz="2400" spc="-10" dirty="0">
                <a:latin typeface="Arial MT"/>
                <a:cs typeface="Arial MT"/>
              </a:rPr>
              <a:t>modelling</a:t>
            </a:r>
            <a:endParaRPr sz="2400">
              <a:latin typeface="Arial MT"/>
              <a:cs typeface="Arial MT"/>
            </a:endParaRPr>
          </a:p>
          <a:p>
            <a:pPr marL="744855" lvl="1" indent="-274955">
              <a:lnSpc>
                <a:spcPct val="100000"/>
              </a:lnSpc>
              <a:spcBef>
                <a:spcPts val="245"/>
              </a:spcBef>
              <a:buFont typeface="Wingdings"/>
              <a:buChar char=""/>
              <a:tabLst>
                <a:tab pos="744855" algn="l"/>
              </a:tabLst>
            </a:pPr>
            <a:r>
              <a:rPr sz="2400" dirty="0">
                <a:latin typeface="Arial MT"/>
                <a:cs typeface="Arial MT"/>
              </a:rPr>
              <a:t>Drug</a:t>
            </a:r>
            <a:r>
              <a:rPr sz="2400" spc="-100" dirty="0">
                <a:latin typeface="Arial MT"/>
                <a:cs typeface="Arial MT"/>
              </a:rPr>
              <a:t> </a:t>
            </a:r>
            <a:r>
              <a:rPr sz="2400" spc="-10" dirty="0">
                <a:latin typeface="Arial MT"/>
                <a:cs typeface="Arial MT"/>
              </a:rPr>
              <a:t>discovery</a:t>
            </a:r>
            <a:endParaRPr sz="2400">
              <a:latin typeface="Arial MT"/>
              <a:cs typeface="Arial MT"/>
            </a:endParaRPr>
          </a:p>
          <a:p>
            <a:pPr>
              <a:lnSpc>
                <a:spcPct val="100000"/>
              </a:lnSpc>
            </a:pPr>
            <a:endParaRPr sz="2400">
              <a:latin typeface="Arial MT"/>
              <a:cs typeface="Arial MT"/>
            </a:endParaRPr>
          </a:p>
          <a:p>
            <a:pPr>
              <a:lnSpc>
                <a:spcPct val="100000"/>
              </a:lnSpc>
              <a:spcBef>
                <a:spcPts val="1190"/>
              </a:spcBef>
            </a:pPr>
            <a:endParaRPr sz="2400">
              <a:latin typeface="Arial MT"/>
              <a:cs typeface="Arial MT"/>
            </a:endParaRPr>
          </a:p>
          <a:p>
            <a:pPr marL="227965">
              <a:lnSpc>
                <a:spcPct val="100000"/>
              </a:lnSpc>
            </a:pPr>
            <a:r>
              <a:rPr sz="2400" spc="-50" dirty="0">
                <a:latin typeface="Arial MT"/>
                <a:cs typeface="Arial MT"/>
              </a:rPr>
              <a:t>•</a:t>
            </a:r>
            <a:endParaRPr sz="2400">
              <a:latin typeface="Arial MT"/>
              <a:cs typeface="Arial MT"/>
            </a:endParaRPr>
          </a:p>
        </p:txBody>
      </p:sp>
      <p:grpSp>
        <p:nvGrpSpPr>
          <p:cNvPr id="4" name="object 4"/>
          <p:cNvGrpSpPr/>
          <p:nvPr/>
        </p:nvGrpSpPr>
        <p:grpSpPr>
          <a:xfrm>
            <a:off x="284479" y="1717039"/>
            <a:ext cx="11602720" cy="4378960"/>
            <a:chOff x="284479" y="1717039"/>
            <a:chExt cx="11602720" cy="4378960"/>
          </a:xfrm>
        </p:grpSpPr>
        <p:pic>
          <p:nvPicPr>
            <p:cNvPr id="5" name="object 5"/>
            <p:cNvPicPr/>
            <p:nvPr/>
          </p:nvPicPr>
          <p:blipFill>
            <a:blip r:embed="rId2" cstate="print"/>
            <a:stretch>
              <a:fillRect/>
            </a:stretch>
          </p:blipFill>
          <p:spPr>
            <a:xfrm>
              <a:off x="5415279" y="1717039"/>
              <a:ext cx="6471920" cy="3556000"/>
            </a:xfrm>
            <a:prstGeom prst="rect">
              <a:avLst/>
            </a:prstGeom>
          </p:spPr>
        </p:pic>
        <p:pic>
          <p:nvPicPr>
            <p:cNvPr id="6" name="object 6"/>
            <p:cNvPicPr/>
            <p:nvPr/>
          </p:nvPicPr>
          <p:blipFill>
            <a:blip r:embed="rId3" cstate="print"/>
            <a:stretch>
              <a:fillRect/>
            </a:stretch>
          </p:blipFill>
          <p:spPr>
            <a:xfrm>
              <a:off x="284479" y="3119119"/>
              <a:ext cx="5130800" cy="2976879"/>
            </a:xfrm>
            <a:prstGeom prst="rect">
              <a:avLst/>
            </a:prstGeom>
          </p:spPr>
        </p:pic>
        <p:pic>
          <p:nvPicPr>
            <p:cNvPr id="7" name="object 7"/>
            <p:cNvPicPr/>
            <p:nvPr/>
          </p:nvPicPr>
          <p:blipFill>
            <a:blip r:embed="rId4" cstate="print"/>
            <a:stretch>
              <a:fillRect/>
            </a:stretch>
          </p:blipFill>
          <p:spPr>
            <a:xfrm>
              <a:off x="2336800" y="3586479"/>
              <a:ext cx="924560" cy="924560"/>
            </a:xfrm>
            <a:prstGeom prst="rect">
              <a:avLst/>
            </a:prstGeom>
          </p:spPr>
        </p:pic>
      </p:gr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44</a:t>
            </a:fld>
            <a:endParaRPr spc="-2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4479" y="1595119"/>
            <a:ext cx="7823200" cy="4947920"/>
          </a:xfrm>
          <a:prstGeom prst="rect">
            <a:avLst/>
          </a:prstGeom>
        </p:spPr>
      </p:pic>
      <p:sp>
        <p:nvSpPr>
          <p:cNvPr id="3" name="object 3"/>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z="3200" dirty="0"/>
              <a:t>Why</a:t>
            </a:r>
            <a:r>
              <a:rPr sz="3200" spc="-145" dirty="0"/>
              <a:t> </a:t>
            </a:r>
            <a:r>
              <a:rPr sz="3200" dirty="0"/>
              <a:t>we</a:t>
            </a:r>
            <a:r>
              <a:rPr sz="3200" spc="-70" dirty="0"/>
              <a:t> </a:t>
            </a:r>
            <a:r>
              <a:rPr sz="3200" dirty="0"/>
              <a:t>need</a:t>
            </a:r>
            <a:r>
              <a:rPr sz="3200" spc="-10" dirty="0"/>
              <a:t> </a:t>
            </a:r>
            <a:r>
              <a:rPr sz="3200" spc="-40" dirty="0"/>
              <a:t>ever-</a:t>
            </a:r>
            <a:r>
              <a:rPr sz="3200" dirty="0"/>
              <a:t>increasing</a:t>
            </a:r>
            <a:r>
              <a:rPr sz="3200" spc="195" dirty="0"/>
              <a:t> </a:t>
            </a:r>
            <a:r>
              <a:rPr sz="3200" spc="-10" dirty="0"/>
              <a:t>performance</a:t>
            </a:r>
            <a:endParaRPr sz="3200"/>
          </a:p>
        </p:txBody>
      </p:sp>
      <p:sp>
        <p:nvSpPr>
          <p:cNvPr id="4" name="object 4"/>
          <p:cNvSpPr txBox="1"/>
          <p:nvPr/>
        </p:nvSpPr>
        <p:spPr>
          <a:xfrm>
            <a:off x="774700" y="3468623"/>
            <a:ext cx="132715" cy="392430"/>
          </a:xfrm>
          <a:prstGeom prst="rect">
            <a:avLst/>
          </a:prstGeom>
        </p:spPr>
        <p:txBody>
          <a:bodyPr vert="horz" wrap="square" lIns="0" tIns="13335" rIns="0" bIns="0" rtlCol="0">
            <a:spAutoFit/>
          </a:bodyPr>
          <a:lstStyle/>
          <a:p>
            <a:pPr marL="12700">
              <a:lnSpc>
                <a:spcPct val="100000"/>
              </a:lnSpc>
              <a:spcBef>
                <a:spcPts val="105"/>
              </a:spcBef>
            </a:pPr>
            <a:r>
              <a:rPr sz="2400" spc="-50" dirty="0">
                <a:latin typeface="Arial MT"/>
                <a:cs typeface="Arial MT"/>
              </a:rPr>
              <a:t>•</a:t>
            </a:r>
            <a:endParaRPr sz="2400">
              <a:latin typeface="Arial MT"/>
              <a:cs typeface="Arial MT"/>
            </a:endParaRPr>
          </a:p>
        </p:txBody>
      </p:sp>
      <p:sp>
        <p:nvSpPr>
          <p:cNvPr id="5" name="object 5"/>
          <p:cNvSpPr txBox="1"/>
          <p:nvPr/>
        </p:nvSpPr>
        <p:spPr>
          <a:xfrm>
            <a:off x="70167" y="1581977"/>
            <a:ext cx="2160270" cy="1043940"/>
          </a:xfrm>
          <a:prstGeom prst="rect">
            <a:avLst/>
          </a:prstGeom>
        </p:spPr>
        <p:txBody>
          <a:bodyPr vert="horz" wrap="square" lIns="0" tIns="46990" rIns="0" bIns="0" rtlCol="0">
            <a:spAutoFit/>
          </a:bodyPr>
          <a:lstStyle/>
          <a:p>
            <a:pPr marL="245745" indent="-233045">
              <a:lnSpc>
                <a:spcPct val="100000"/>
              </a:lnSpc>
              <a:spcBef>
                <a:spcPts val="370"/>
              </a:spcBef>
              <a:buFont typeface="Wingdings"/>
              <a:buChar char=""/>
              <a:tabLst>
                <a:tab pos="245745" algn="l"/>
              </a:tabLst>
            </a:pPr>
            <a:r>
              <a:rPr sz="1450" spc="-10" dirty="0">
                <a:latin typeface="Arial MT"/>
                <a:cs typeface="Arial MT"/>
              </a:rPr>
              <a:t>Internet</a:t>
            </a:r>
            <a:endParaRPr sz="1450">
              <a:latin typeface="Arial MT"/>
              <a:cs typeface="Arial MT"/>
            </a:endParaRPr>
          </a:p>
          <a:p>
            <a:pPr marL="744220" lvl="1" indent="-274320">
              <a:lnSpc>
                <a:spcPct val="100000"/>
              </a:lnSpc>
              <a:spcBef>
                <a:spcPts val="265"/>
              </a:spcBef>
              <a:buFont typeface="Wingdings"/>
              <a:buChar char=""/>
              <a:tabLst>
                <a:tab pos="744220" algn="l"/>
              </a:tabLst>
            </a:pPr>
            <a:r>
              <a:rPr sz="1450" spc="-20" dirty="0">
                <a:latin typeface="Arial MT"/>
                <a:cs typeface="Arial MT"/>
              </a:rPr>
              <a:t>Data</a:t>
            </a:r>
            <a:r>
              <a:rPr sz="1450" spc="-70" dirty="0">
                <a:latin typeface="Arial MT"/>
                <a:cs typeface="Arial MT"/>
              </a:rPr>
              <a:t> </a:t>
            </a:r>
            <a:r>
              <a:rPr sz="1450" spc="-10" dirty="0">
                <a:latin typeface="Arial MT"/>
                <a:cs typeface="Arial MT"/>
              </a:rPr>
              <a:t>analytics.</a:t>
            </a:r>
            <a:endParaRPr sz="1450">
              <a:latin typeface="Arial MT"/>
              <a:cs typeface="Arial MT"/>
            </a:endParaRPr>
          </a:p>
          <a:p>
            <a:pPr marL="744220" lvl="1" indent="-274320">
              <a:lnSpc>
                <a:spcPct val="100000"/>
              </a:lnSpc>
              <a:spcBef>
                <a:spcPts val="260"/>
              </a:spcBef>
              <a:buFont typeface="Wingdings"/>
              <a:buChar char=""/>
              <a:tabLst>
                <a:tab pos="744220" algn="l"/>
              </a:tabLst>
            </a:pPr>
            <a:r>
              <a:rPr sz="1450" spc="-10" dirty="0">
                <a:latin typeface="Arial MT"/>
                <a:cs typeface="Arial MT"/>
              </a:rPr>
              <a:t>Bitcoin</a:t>
            </a:r>
            <a:endParaRPr sz="1450">
              <a:latin typeface="Arial MT"/>
              <a:cs typeface="Arial MT"/>
            </a:endParaRPr>
          </a:p>
          <a:p>
            <a:pPr marL="744220" lvl="1" indent="-274320">
              <a:lnSpc>
                <a:spcPct val="100000"/>
              </a:lnSpc>
              <a:spcBef>
                <a:spcPts val="265"/>
              </a:spcBef>
              <a:buFont typeface="Wingdings"/>
              <a:buChar char=""/>
              <a:tabLst>
                <a:tab pos="744220" algn="l"/>
              </a:tabLst>
            </a:pPr>
            <a:r>
              <a:rPr sz="1450" spc="-30" dirty="0">
                <a:latin typeface="Arial MT"/>
                <a:cs typeface="Arial MT"/>
              </a:rPr>
              <a:t>Internet</a:t>
            </a:r>
            <a:r>
              <a:rPr sz="1450" spc="-55" dirty="0">
                <a:latin typeface="Arial MT"/>
                <a:cs typeface="Arial MT"/>
              </a:rPr>
              <a:t> </a:t>
            </a:r>
            <a:r>
              <a:rPr sz="1450" spc="-10" dirty="0">
                <a:latin typeface="Arial MT"/>
                <a:cs typeface="Arial MT"/>
              </a:rPr>
              <a:t>of</a:t>
            </a:r>
            <a:r>
              <a:rPr sz="1450" spc="-55" dirty="0">
                <a:latin typeface="Arial MT"/>
                <a:cs typeface="Arial MT"/>
              </a:rPr>
              <a:t> </a:t>
            </a:r>
            <a:r>
              <a:rPr sz="1450" spc="-10" dirty="0">
                <a:latin typeface="Arial MT"/>
                <a:cs typeface="Arial MT"/>
              </a:rPr>
              <a:t>Things</a:t>
            </a:r>
            <a:endParaRPr sz="1450">
              <a:latin typeface="Arial MT"/>
              <a:cs typeface="Arial MT"/>
            </a:endParaRPr>
          </a:p>
        </p:txBody>
      </p:sp>
      <p:grpSp>
        <p:nvGrpSpPr>
          <p:cNvPr id="6" name="object 6"/>
          <p:cNvGrpSpPr/>
          <p:nvPr/>
        </p:nvGrpSpPr>
        <p:grpSpPr>
          <a:xfrm>
            <a:off x="7447280" y="1412239"/>
            <a:ext cx="4663440" cy="5039360"/>
            <a:chOff x="7447280" y="1412239"/>
            <a:chExt cx="4663440" cy="5039360"/>
          </a:xfrm>
        </p:grpSpPr>
        <p:pic>
          <p:nvPicPr>
            <p:cNvPr id="7" name="object 7"/>
            <p:cNvPicPr/>
            <p:nvPr/>
          </p:nvPicPr>
          <p:blipFill>
            <a:blip r:embed="rId3" cstate="print"/>
            <a:stretch>
              <a:fillRect/>
            </a:stretch>
          </p:blipFill>
          <p:spPr>
            <a:xfrm>
              <a:off x="7447280" y="4216400"/>
              <a:ext cx="4663439" cy="2235200"/>
            </a:xfrm>
            <a:prstGeom prst="rect">
              <a:avLst/>
            </a:prstGeom>
          </p:spPr>
        </p:pic>
        <p:pic>
          <p:nvPicPr>
            <p:cNvPr id="8" name="object 8"/>
            <p:cNvPicPr/>
            <p:nvPr/>
          </p:nvPicPr>
          <p:blipFill>
            <a:blip r:embed="rId4" cstate="print"/>
            <a:stretch>
              <a:fillRect/>
            </a:stretch>
          </p:blipFill>
          <p:spPr>
            <a:xfrm>
              <a:off x="7447280" y="1412239"/>
              <a:ext cx="4663439" cy="2733039"/>
            </a:xfrm>
            <a:prstGeom prst="rect">
              <a:avLst/>
            </a:prstGeom>
          </p:spPr>
        </p:pic>
      </p:gr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45</a:t>
            </a:fld>
            <a:endParaRPr spc="-25"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z="3200" dirty="0"/>
              <a:t>Why</a:t>
            </a:r>
            <a:r>
              <a:rPr sz="3200" spc="-145" dirty="0"/>
              <a:t> </a:t>
            </a:r>
            <a:r>
              <a:rPr sz="3200" dirty="0"/>
              <a:t>we</a:t>
            </a:r>
            <a:r>
              <a:rPr sz="3200" spc="-70" dirty="0"/>
              <a:t> </a:t>
            </a:r>
            <a:r>
              <a:rPr sz="3200" dirty="0"/>
              <a:t>need</a:t>
            </a:r>
            <a:r>
              <a:rPr sz="3200" spc="-10" dirty="0"/>
              <a:t> </a:t>
            </a:r>
            <a:r>
              <a:rPr sz="3200" spc="-40" dirty="0"/>
              <a:t>ever-</a:t>
            </a:r>
            <a:r>
              <a:rPr sz="3200" dirty="0"/>
              <a:t>increasing</a:t>
            </a:r>
            <a:r>
              <a:rPr sz="3200" spc="195" dirty="0"/>
              <a:t> </a:t>
            </a:r>
            <a:r>
              <a:rPr sz="3200" spc="-10" dirty="0"/>
              <a:t>performance</a:t>
            </a:r>
            <a:endParaRPr sz="3200"/>
          </a:p>
        </p:txBody>
      </p:sp>
      <p:sp>
        <p:nvSpPr>
          <p:cNvPr id="3" name="object 3"/>
          <p:cNvSpPr txBox="1"/>
          <p:nvPr/>
        </p:nvSpPr>
        <p:spPr>
          <a:xfrm>
            <a:off x="451484" y="1400873"/>
            <a:ext cx="2689860" cy="2459990"/>
          </a:xfrm>
          <a:prstGeom prst="rect">
            <a:avLst/>
          </a:prstGeom>
        </p:spPr>
        <p:txBody>
          <a:bodyPr vert="horz" wrap="square" lIns="0" tIns="33655" rIns="0" bIns="0" rtlCol="0">
            <a:spAutoFit/>
          </a:bodyPr>
          <a:lstStyle/>
          <a:p>
            <a:pPr marL="245745" indent="-233045">
              <a:lnSpc>
                <a:spcPct val="100000"/>
              </a:lnSpc>
              <a:spcBef>
                <a:spcPts val="265"/>
              </a:spcBef>
              <a:buFont typeface="Wingdings"/>
              <a:buChar char=""/>
              <a:tabLst>
                <a:tab pos="245745" algn="l"/>
              </a:tabLst>
            </a:pPr>
            <a:r>
              <a:rPr sz="2400" spc="-10" dirty="0">
                <a:latin typeface="Arial MT"/>
                <a:cs typeface="Arial MT"/>
              </a:rPr>
              <a:t>Entertainment.</a:t>
            </a:r>
            <a:endParaRPr sz="2400">
              <a:latin typeface="Arial MT"/>
              <a:cs typeface="Arial MT"/>
            </a:endParaRPr>
          </a:p>
          <a:p>
            <a:pPr marL="744220" lvl="1" indent="-274320">
              <a:lnSpc>
                <a:spcPct val="100000"/>
              </a:lnSpc>
              <a:spcBef>
                <a:spcPts val="165"/>
              </a:spcBef>
              <a:buFont typeface="Wingdings"/>
              <a:buChar char=""/>
              <a:tabLst>
                <a:tab pos="744220" algn="l"/>
              </a:tabLst>
            </a:pPr>
            <a:r>
              <a:rPr sz="2400" dirty="0">
                <a:latin typeface="Arial MT"/>
                <a:cs typeface="Arial MT"/>
              </a:rPr>
              <a:t>Virtual</a:t>
            </a:r>
            <a:r>
              <a:rPr sz="2400" spc="-105" dirty="0">
                <a:latin typeface="Arial MT"/>
                <a:cs typeface="Arial MT"/>
              </a:rPr>
              <a:t> </a:t>
            </a:r>
            <a:r>
              <a:rPr sz="2400" spc="-10" dirty="0">
                <a:latin typeface="Arial MT"/>
                <a:cs typeface="Arial MT"/>
              </a:rPr>
              <a:t>reality</a:t>
            </a:r>
            <a:endParaRPr sz="2400">
              <a:latin typeface="Arial MT"/>
              <a:cs typeface="Arial MT"/>
            </a:endParaRPr>
          </a:p>
          <a:p>
            <a:pPr marL="744220" lvl="1" indent="-274320">
              <a:lnSpc>
                <a:spcPct val="100000"/>
              </a:lnSpc>
              <a:spcBef>
                <a:spcPts val="240"/>
              </a:spcBef>
              <a:buFont typeface="Wingdings"/>
              <a:buChar char=""/>
              <a:tabLst>
                <a:tab pos="744220" algn="l"/>
                <a:tab pos="1690370" algn="l"/>
              </a:tabLst>
            </a:pPr>
            <a:r>
              <a:rPr sz="2400" spc="-10" dirty="0">
                <a:latin typeface="Arial MT"/>
                <a:cs typeface="Arial MT"/>
              </a:rPr>
              <a:t>Video</a:t>
            </a:r>
            <a:r>
              <a:rPr sz="2400" dirty="0">
                <a:latin typeface="Arial MT"/>
                <a:cs typeface="Arial MT"/>
              </a:rPr>
              <a:t>	</a:t>
            </a:r>
            <a:r>
              <a:rPr sz="2400" spc="-10" dirty="0">
                <a:latin typeface="Arial MT"/>
                <a:cs typeface="Arial MT"/>
              </a:rPr>
              <a:t>servers</a:t>
            </a:r>
            <a:endParaRPr sz="2400">
              <a:latin typeface="Arial MT"/>
              <a:cs typeface="Arial MT"/>
            </a:endParaRPr>
          </a:p>
          <a:p>
            <a:pPr>
              <a:lnSpc>
                <a:spcPct val="100000"/>
              </a:lnSpc>
            </a:pPr>
            <a:endParaRPr sz="2400">
              <a:latin typeface="Arial MT"/>
              <a:cs typeface="Arial MT"/>
            </a:endParaRPr>
          </a:p>
          <a:p>
            <a:pPr>
              <a:lnSpc>
                <a:spcPct val="100000"/>
              </a:lnSpc>
              <a:spcBef>
                <a:spcPts val="1555"/>
              </a:spcBef>
            </a:pPr>
            <a:endParaRPr sz="2400">
              <a:latin typeface="Arial MT"/>
              <a:cs typeface="Arial MT"/>
            </a:endParaRPr>
          </a:p>
          <a:p>
            <a:pPr marL="335915">
              <a:lnSpc>
                <a:spcPct val="100000"/>
              </a:lnSpc>
            </a:pPr>
            <a:r>
              <a:rPr sz="2400" spc="-50" dirty="0">
                <a:latin typeface="Arial MT"/>
                <a:cs typeface="Arial MT"/>
              </a:rPr>
              <a:t>•</a:t>
            </a:r>
            <a:endParaRPr sz="2400">
              <a:latin typeface="Arial MT"/>
              <a:cs typeface="Arial MT"/>
            </a:endParaRPr>
          </a:p>
        </p:txBody>
      </p:sp>
      <p:pic>
        <p:nvPicPr>
          <p:cNvPr id="4" name="object 4"/>
          <p:cNvPicPr/>
          <p:nvPr/>
        </p:nvPicPr>
        <p:blipFill>
          <a:blip r:embed="rId2" cstate="print"/>
          <a:stretch>
            <a:fillRect/>
          </a:stretch>
        </p:blipFill>
        <p:spPr>
          <a:xfrm>
            <a:off x="233679" y="2834639"/>
            <a:ext cx="4368800" cy="3342640"/>
          </a:xfrm>
          <a:prstGeom prst="rect">
            <a:avLst/>
          </a:prstGeom>
        </p:spPr>
      </p:pic>
      <p:pic>
        <p:nvPicPr>
          <p:cNvPr id="5" name="object 5"/>
          <p:cNvPicPr/>
          <p:nvPr/>
        </p:nvPicPr>
        <p:blipFill>
          <a:blip r:embed="rId3" cstate="print"/>
          <a:stretch>
            <a:fillRect/>
          </a:stretch>
        </p:blipFill>
        <p:spPr>
          <a:xfrm>
            <a:off x="5049520" y="1564639"/>
            <a:ext cx="6878319" cy="461264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46</a:t>
            </a:fld>
            <a:endParaRPr spc="-25"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457" y="1330438"/>
            <a:ext cx="4504055" cy="4246245"/>
          </a:xfrm>
          <a:prstGeom prst="rect">
            <a:avLst/>
          </a:prstGeom>
        </p:spPr>
        <p:txBody>
          <a:bodyPr vert="horz" wrap="square" lIns="0" tIns="53975" rIns="0" bIns="0" rtlCol="0">
            <a:spAutoFit/>
          </a:bodyPr>
          <a:lstStyle/>
          <a:p>
            <a:pPr marL="398780" indent="-386080">
              <a:lnSpc>
                <a:spcPct val="100000"/>
              </a:lnSpc>
              <a:spcBef>
                <a:spcPts val="425"/>
              </a:spcBef>
              <a:buSzPct val="129729"/>
              <a:buChar char="•"/>
              <a:tabLst>
                <a:tab pos="398780" algn="l"/>
              </a:tabLst>
            </a:pPr>
            <a:r>
              <a:rPr sz="1850" spc="-45" dirty="0">
                <a:latin typeface="Arial MT"/>
                <a:cs typeface="Arial MT"/>
              </a:rPr>
              <a:t>Single-</a:t>
            </a:r>
            <a:r>
              <a:rPr sz="1850" dirty="0">
                <a:latin typeface="Arial MT"/>
                <a:cs typeface="Arial MT"/>
              </a:rPr>
              <a:t>processor</a:t>
            </a:r>
            <a:r>
              <a:rPr sz="1850" spc="-135" dirty="0">
                <a:latin typeface="Arial MT"/>
                <a:cs typeface="Arial MT"/>
              </a:rPr>
              <a:t> </a:t>
            </a:r>
            <a:r>
              <a:rPr sz="1850" spc="-30" dirty="0">
                <a:latin typeface="Arial MT"/>
                <a:cs typeface="Arial MT"/>
              </a:rPr>
              <a:t>Integrated</a:t>
            </a:r>
            <a:r>
              <a:rPr sz="1850" spc="-125" dirty="0">
                <a:latin typeface="Arial MT"/>
                <a:cs typeface="Arial MT"/>
              </a:rPr>
              <a:t> </a:t>
            </a:r>
            <a:r>
              <a:rPr sz="1850" spc="-10" dirty="0">
                <a:latin typeface="Arial MT"/>
                <a:cs typeface="Arial MT"/>
              </a:rPr>
              <a:t>Circuit</a:t>
            </a:r>
            <a:r>
              <a:rPr sz="1850" spc="-110" dirty="0">
                <a:latin typeface="Arial MT"/>
                <a:cs typeface="Arial MT"/>
              </a:rPr>
              <a:t> </a:t>
            </a:r>
            <a:r>
              <a:rPr sz="1850" dirty="0">
                <a:latin typeface="Arial MT"/>
                <a:cs typeface="Arial MT"/>
              </a:rPr>
              <a:t>(IC)</a:t>
            </a:r>
            <a:r>
              <a:rPr sz="1850" spc="-45" dirty="0">
                <a:latin typeface="Arial MT"/>
                <a:cs typeface="Arial MT"/>
              </a:rPr>
              <a:t> </a:t>
            </a:r>
            <a:r>
              <a:rPr sz="1850" spc="-50" dirty="0">
                <a:latin typeface="Arial MT"/>
                <a:cs typeface="Arial MT"/>
              </a:rPr>
              <a:t>.</a:t>
            </a:r>
            <a:endParaRPr sz="1850">
              <a:latin typeface="Arial MT"/>
              <a:cs typeface="Arial MT"/>
            </a:endParaRPr>
          </a:p>
          <a:p>
            <a:pPr marL="358140" indent="-345440">
              <a:lnSpc>
                <a:spcPct val="100000"/>
              </a:lnSpc>
              <a:spcBef>
                <a:spcPts val="985"/>
              </a:spcBef>
              <a:buSzPct val="129729"/>
              <a:buChar char="•"/>
              <a:tabLst>
                <a:tab pos="358140" algn="l"/>
              </a:tabLst>
            </a:pPr>
            <a:r>
              <a:rPr sz="1850" dirty="0">
                <a:latin typeface="Arial MT"/>
                <a:cs typeface="Arial MT"/>
              </a:rPr>
              <a:t>The</a:t>
            </a:r>
            <a:r>
              <a:rPr sz="1850" spc="-45" dirty="0">
                <a:latin typeface="Arial MT"/>
                <a:cs typeface="Arial MT"/>
              </a:rPr>
              <a:t> </a:t>
            </a:r>
            <a:r>
              <a:rPr sz="1850" spc="-10" dirty="0">
                <a:latin typeface="Arial MT"/>
                <a:cs typeface="Arial MT"/>
              </a:rPr>
              <a:t>size</a:t>
            </a:r>
            <a:r>
              <a:rPr sz="1850" spc="-110" dirty="0">
                <a:latin typeface="Arial MT"/>
                <a:cs typeface="Arial MT"/>
              </a:rPr>
              <a:t> </a:t>
            </a:r>
            <a:r>
              <a:rPr sz="1850" dirty="0">
                <a:latin typeface="Arial MT"/>
                <a:cs typeface="Arial MT"/>
              </a:rPr>
              <a:t>of</a:t>
            </a:r>
            <a:r>
              <a:rPr sz="1850" spc="-80" dirty="0">
                <a:latin typeface="Arial MT"/>
                <a:cs typeface="Arial MT"/>
              </a:rPr>
              <a:t> </a:t>
            </a:r>
            <a:r>
              <a:rPr sz="1850" spc="-10" dirty="0">
                <a:latin typeface="Arial MT"/>
                <a:cs typeface="Arial MT"/>
              </a:rPr>
              <a:t>transistors</a:t>
            </a:r>
            <a:r>
              <a:rPr sz="1850" spc="-170" dirty="0">
                <a:latin typeface="Arial MT"/>
                <a:cs typeface="Arial MT"/>
              </a:rPr>
              <a:t> </a:t>
            </a:r>
            <a:r>
              <a:rPr sz="1850" spc="-10" dirty="0">
                <a:latin typeface="Arial MT"/>
                <a:cs typeface="Arial MT"/>
              </a:rPr>
              <a:t>decreased</a:t>
            </a:r>
            <a:endParaRPr sz="1850">
              <a:latin typeface="Arial MT"/>
              <a:cs typeface="Arial MT"/>
            </a:endParaRPr>
          </a:p>
          <a:p>
            <a:pPr marL="358140" indent="-345440">
              <a:lnSpc>
                <a:spcPct val="100000"/>
              </a:lnSpc>
              <a:spcBef>
                <a:spcPts val="905"/>
              </a:spcBef>
              <a:buSzPct val="129729"/>
              <a:buChar char="•"/>
              <a:tabLst>
                <a:tab pos="358140" algn="l"/>
              </a:tabLst>
            </a:pPr>
            <a:r>
              <a:rPr sz="1850" spc="-20" dirty="0">
                <a:latin typeface="Arial MT"/>
                <a:cs typeface="Arial MT"/>
              </a:rPr>
              <a:t>speed</a:t>
            </a:r>
            <a:r>
              <a:rPr sz="1850" spc="-165" dirty="0">
                <a:latin typeface="Arial MT"/>
                <a:cs typeface="Arial MT"/>
              </a:rPr>
              <a:t> </a:t>
            </a:r>
            <a:r>
              <a:rPr sz="1850" dirty="0">
                <a:latin typeface="Arial MT"/>
                <a:cs typeface="Arial MT"/>
              </a:rPr>
              <a:t>of</a:t>
            </a:r>
            <a:r>
              <a:rPr sz="1850" spc="-35" dirty="0">
                <a:latin typeface="Arial MT"/>
                <a:cs typeface="Arial MT"/>
              </a:rPr>
              <a:t> </a:t>
            </a:r>
            <a:r>
              <a:rPr sz="1850" spc="-10" dirty="0">
                <a:latin typeface="Arial MT"/>
                <a:cs typeface="Arial MT"/>
              </a:rPr>
              <a:t>transistors</a:t>
            </a:r>
            <a:r>
              <a:rPr sz="1850" spc="-140" dirty="0">
                <a:latin typeface="Arial MT"/>
                <a:cs typeface="Arial MT"/>
              </a:rPr>
              <a:t> </a:t>
            </a:r>
            <a:r>
              <a:rPr sz="1850" spc="-10" dirty="0">
                <a:latin typeface="Arial MT"/>
                <a:cs typeface="Arial MT"/>
              </a:rPr>
              <a:t>increased</a:t>
            </a:r>
            <a:endParaRPr sz="1850">
              <a:latin typeface="Arial MT"/>
              <a:cs typeface="Arial MT"/>
            </a:endParaRPr>
          </a:p>
          <a:p>
            <a:pPr marL="358140" indent="-345440">
              <a:lnSpc>
                <a:spcPct val="100000"/>
              </a:lnSpc>
              <a:spcBef>
                <a:spcPts val="985"/>
              </a:spcBef>
              <a:buSzPct val="129729"/>
              <a:buChar char="•"/>
              <a:tabLst>
                <a:tab pos="358140" algn="l"/>
              </a:tabLst>
            </a:pPr>
            <a:r>
              <a:rPr sz="1850" spc="-25" dirty="0">
                <a:latin typeface="Arial MT"/>
                <a:cs typeface="Arial MT"/>
              </a:rPr>
              <a:t>overall</a:t>
            </a:r>
            <a:r>
              <a:rPr sz="1850" spc="-125" dirty="0">
                <a:latin typeface="Arial MT"/>
                <a:cs typeface="Arial MT"/>
              </a:rPr>
              <a:t> </a:t>
            </a:r>
            <a:r>
              <a:rPr sz="1850" spc="-10" dirty="0">
                <a:latin typeface="Arial MT"/>
                <a:cs typeface="Arial MT"/>
              </a:rPr>
              <a:t>speed</a:t>
            </a:r>
            <a:r>
              <a:rPr sz="1850" spc="-120" dirty="0">
                <a:latin typeface="Arial MT"/>
                <a:cs typeface="Arial MT"/>
              </a:rPr>
              <a:t> </a:t>
            </a:r>
            <a:r>
              <a:rPr sz="1850" dirty="0">
                <a:latin typeface="Arial MT"/>
                <a:cs typeface="Arial MT"/>
              </a:rPr>
              <a:t>of</a:t>
            </a:r>
            <a:r>
              <a:rPr sz="1850" spc="-80" dirty="0">
                <a:latin typeface="Arial MT"/>
                <a:cs typeface="Arial MT"/>
              </a:rPr>
              <a:t> </a:t>
            </a:r>
            <a:r>
              <a:rPr sz="1850" spc="-20" dirty="0">
                <a:latin typeface="Arial MT"/>
                <a:cs typeface="Arial MT"/>
              </a:rPr>
              <a:t>the</a:t>
            </a:r>
            <a:r>
              <a:rPr sz="1850" spc="-40" dirty="0">
                <a:latin typeface="Arial MT"/>
                <a:cs typeface="Arial MT"/>
              </a:rPr>
              <a:t> </a:t>
            </a:r>
            <a:r>
              <a:rPr sz="1850" dirty="0">
                <a:latin typeface="Arial MT"/>
                <a:cs typeface="Arial MT"/>
              </a:rPr>
              <a:t>IC</a:t>
            </a:r>
            <a:r>
              <a:rPr sz="1850" spc="-25" dirty="0">
                <a:latin typeface="Arial MT"/>
                <a:cs typeface="Arial MT"/>
              </a:rPr>
              <a:t> </a:t>
            </a:r>
            <a:r>
              <a:rPr sz="1850" dirty="0">
                <a:latin typeface="Arial MT"/>
                <a:cs typeface="Arial MT"/>
              </a:rPr>
              <a:t>is</a:t>
            </a:r>
            <a:r>
              <a:rPr sz="1850" spc="-15" dirty="0">
                <a:latin typeface="Arial MT"/>
                <a:cs typeface="Arial MT"/>
              </a:rPr>
              <a:t> </a:t>
            </a:r>
            <a:r>
              <a:rPr sz="1850" spc="-10" dirty="0">
                <a:latin typeface="Arial MT"/>
                <a:cs typeface="Arial MT"/>
              </a:rPr>
              <a:t>increased</a:t>
            </a:r>
            <a:endParaRPr sz="1850">
              <a:latin typeface="Arial MT"/>
              <a:cs typeface="Arial MT"/>
            </a:endParaRPr>
          </a:p>
          <a:p>
            <a:pPr>
              <a:lnSpc>
                <a:spcPct val="100000"/>
              </a:lnSpc>
              <a:spcBef>
                <a:spcPts val="1980"/>
              </a:spcBef>
              <a:buFont typeface="Arial MT"/>
              <a:buChar char="•"/>
            </a:pPr>
            <a:endParaRPr sz="1850">
              <a:latin typeface="Arial MT"/>
              <a:cs typeface="Arial MT"/>
            </a:endParaRPr>
          </a:p>
          <a:p>
            <a:pPr marL="368300" indent="-355600">
              <a:lnSpc>
                <a:spcPct val="100000"/>
              </a:lnSpc>
              <a:buSzPct val="129729"/>
              <a:buChar char="•"/>
              <a:tabLst>
                <a:tab pos="368300" algn="l"/>
              </a:tabLst>
            </a:pPr>
            <a:r>
              <a:rPr sz="1850" spc="-25" dirty="0">
                <a:latin typeface="Arial MT"/>
                <a:cs typeface="Arial MT"/>
              </a:rPr>
              <a:t>Speed</a:t>
            </a:r>
            <a:r>
              <a:rPr sz="1850" spc="-95" dirty="0">
                <a:latin typeface="Arial MT"/>
                <a:cs typeface="Arial MT"/>
              </a:rPr>
              <a:t> </a:t>
            </a:r>
            <a:r>
              <a:rPr sz="1850" dirty="0">
                <a:latin typeface="Arial MT"/>
                <a:cs typeface="Arial MT"/>
              </a:rPr>
              <a:t>of</a:t>
            </a:r>
            <a:r>
              <a:rPr sz="1850" spc="-55" dirty="0">
                <a:latin typeface="Arial MT"/>
                <a:cs typeface="Arial MT"/>
              </a:rPr>
              <a:t> </a:t>
            </a:r>
            <a:r>
              <a:rPr sz="1850" spc="-10" dirty="0">
                <a:latin typeface="Arial MT"/>
                <a:cs typeface="Arial MT"/>
              </a:rPr>
              <a:t>transistors</a:t>
            </a:r>
            <a:r>
              <a:rPr sz="1850" spc="-130" dirty="0">
                <a:latin typeface="Arial MT"/>
                <a:cs typeface="Arial MT"/>
              </a:rPr>
              <a:t> </a:t>
            </a:r>
            <a:r>
              <a:rPr sz="1850" spc="-10" dirty="0">
                <a:latin typeface="Arial MT"/>
                <a:cs typeface="Arial MT"/>
              </a:rPr>
              <a:t>increased</a:t>
            </a:r>
            <a:endParaRPr sz="1850">
              <a:latin typeface="Arial MT"/>
              <a:cs typeface="Arial MT"/>
            </a:endParaRPr>
          </a:p>
          <a:p>
            <a:pPr marL="358140" indent="-345440">
              <a:lnSpc>
                <a:spcPct val="100000"/>
              </a:lnSpc>
              <a:spcBef>
                <a:spcPts val="905"/>
              </a:spcBef>
              <a:buSzPct val="129729"/>
              <a:buChar char="•"/>
              <a:tabLst>
                <a:tab pos="358140" algn="l"/>
              </a:tabLst>
            </a:pPr>
            <a:r>
              <a:rPr sz="1850" spc="-25" dirty="0">
                <a:latin typeface="Arial MT"/>
                <a:cs typeface="Arial MT"/>
              </a:rPr>
              <a:t>power</a:t>
            </a:r>
            <a:r>
              <a:rPr sz="1850" spc="-75" dirty="0">
                <a:latin typeface="Arial MT"/>
                <a:cs typeface="Arial MT"/>
              </a:rPr>
              <a:t> </a:t>
            </a:r>
            <a:r>
              <a:rPr sz="1850" spc="-30" dirty="0">
                <a:latin typeface="Arial MT"/>
                <a:cs typeface="Arial MT"/>
              </a:rPr>
              <a:t>consumption</a:t>
            </a:r>
            <a:r>
              <a:rPr sz="1850" spc="-80" dirty="0">
                <a:latin typeface="Arial MT"/>
                <a:cs typeface="Arial MT"/>
              </a:rPr>
              <a:t> </a:t>
            </a:r>
            <a:r>
              <a:rPr sz="1850" dirty="0">
                <a:latin typeface="Arial MT"/>
                <a:cs typeface="Arial MT"/>
              </a:rPr>
              <a:t>also</a:t>
            </a:r>
            <a:r>
              <a:rPr sz="1850" spc="-60" dirty="0">
                <a:latin typeface="Arial MT"/>
                <a:cs typeface="Arial MT"/>
              </a:rPr>
              <a:t> </a:t>
            </a:r>
            <a:r>
              <a:rPr sz="1850" spc="-10" dirty="0">
                <a:latin typeface="Arial MT"/>
                <a:cs typeface="Arial MT"/>
              </a:rPr>
              <a:t>increases</a:t>
            </a:r>
            <a:endParaRPr sz="1850">
              <a:latin typeface="Arial MT"/>
              <a:cs typeface="Arial MT"/>
            </a:endParaRPr>
          </a:p>
          <a:p>
            <a:pPr marL="358140" indent="-345440">
              <a:lnSpc>
                <a:spcPct val="100000"/>
              </a:lnSpc>
              <a:spcBef>
                <a:spcPts val="985"/>
              </a:spcBef>
              <a:buSzPct val="129729"/>
              <a:buChar char="•"/>
              <a:tabLst>
                <a:tab pos="358140" algn="l"/>
              </a:tabLst>
            </a:pPr>
            <a:r>
              <a:rPr sz="1850" spc="-10" dirty="0">
                <a:latin typeface="Arial MT"/>
                <a:cs typeface="Arial MT"/>
              </a:rPr>
              <a:t>Most</a:t>
            </a:r>
            <a:r>
              <a:rPr sz="1850" spc="-145" dirty="0">
                <a:latin typeface="Arial MT"/>
                <a:cs typeface="Arial MT"/>
              </a:rPr>
              <a:t> </a:t>
            </a:r>
            <a:r>
              <a:rPr sz="1850" dirty="0">
                <a:latin typeface="Arial MT"/>
                <a:cs typeface="Arial MT"/>
              </a:rPr>
              <a:t>of</a:t>
            </a:r>
            <a:r>
              <a:rPr sz="1850" spc="-130" dirty="0">
                <a:latin typeface="Arial MT"/>
                <a:cs typeface="Arial MT"/>
              </a:rPr>
              <a:t> </a:t>
            </a:r>
            <a:r>
              <a:rPr sz="1850" spc="-10" dirty="0">
                <a:latin typeface="Arial MT"/>
                <a:cs typeface="Arial MT"/>
              </a:rPr>
              <a:t>this</a:t>
            </a:r>
            <a:r>
              <a:rPr sz="1850" spc="-50" dirty="0">
                <a:latin typeface="Arial MT"/>
                <a:cs typeface="Arial MT"/>
              </a:rPr>
              <a:t> </a:t>
            </a:r>
            <a:r>
              <a:rPr sz="1850" spc="-10" dirty="0">
                <a:latin typeface="Arial MT"/>
                <a:cs typeface="Arial MT"/>
              </a:rPr>
              <a:t>power</a:t>
            </a:r>
            <a:r>
              <a:rPr sz="1850" spc="30" dirty="0">
                <a:latin typeface="Arial MT"/>
                <a:cs typeface="Arial MT"/>
              </a:rPr>
              <a:t> </a:t>
            </a:r>
            <a:r>
              <a:rPr sz="1850" dirty="0">
                <a:latin typeface="Arial MT"/>
                <a:cs typeface="Arial MT"/>
              </a:rPr>
              <a:t>is</a:t>
            </a:r>
            <a:r>
              <a:rPr sz="1850" spc="-110" dirty="0">
                <a:latin typeface="Arial MT"/>
                <a:cs typeface="Arial MT"/>
              </a:rPr>
              <a:t> </a:t>
            </a:r>
            <a:r>
              <a:rPr sz="1850" spc="-25" dirty="0">
                <a:latin typeface="Arial MT"/>
                <a:cs typeface="Arial MT"/>
              </a:rPr>
              <a:t>dissipated</a:t>
            </a:r>
            <a:r>
              <a:rPr sz="1850" spc="-100" dirty="0">
                <a:latin typeface="Arial MT"/>
                <a:cs typeface="Arial MT"/>
              </a:rPr>
              <a:t> </a:t>
            </a:r>
            <a:r>
              <a:rPr sz="1850" dirty="0">
                <a:latin typeface="Arial MT"/>
                <a:cs typeface="Arial MT"/>
              </a:rPr>
              <a:t>as</a:t>
            </a:r>
            <a:r>
              <a:rPr sz="1850" spc="-60" dirty="0">
                <a:latin typeface="Arial MT"/>
                <a:cs typeface="Arial MT"/>
              </a:rPr>
              <a:t> </a:t>
            </a:r>
            <a:r>
              <a:rPr sz="1850" spc="-20" dirty="0">
                <a:latin typeface="Arial MT"/>
                <a:cs typeface="Arial MT"/>
              </a:rPr>
              <a:t>heat</a:t>
            </a:r>
            <a:endParaRPr sz="1850">
              <a:latin typeface="Arial MT"/>
              <a:cs typeface="Arial MT"/>
            </a:endParaRPr>
          </a:p>
          <a:p>
            <a:pPr marL="358140" indent="-345440">
              <a:lnSpc>
                <a:spcPct val="100000"/>
              </a:lnSpc>
              <a:spcBef>
                <a:spcPts val="905"/>
              </a:spcBef>
              <a:buSzPct val="129729"/>
              <a:buChar char="•"/>
              <a:tabLst>
                <a:tab pos="358140" algn="l"/>
              </a:tabLst>
            </a:pPr>
            <a:r>
              <a:rPr sz="1850" dirty="0">
                <a:latin typeface="Arial MT"/>
                <a:cs typeface="Arial MT"/>
              </a:rPr>
              <a:t>IC</a:t>
            </a:r>
            <a:r>
              <a:rPr sz="1850" spc="-75" dirty="0">
                <a:latin typeface="Arial MT"/>
                <a:cs typeface="Arial MT"/>
              </a:rPr>
              <a:t> </a:t>
            </a:r>
            <a:r>
              <a:rPr sz="1850" spc="-25" dirty="0">
                <a:latin typeface="Arial MT"/>
                <a:cs typeface="Arial MT"/>
              </a:rPr>
              <a:t>gets</a:t>
            </a:r>
            <a:r>
              <a:rPr sz="1850" spc="-105" dirty="0">
                <a:latin typeface="Arial MT"/>
                <a:cs typeface="Arial MT"/>
              </a:rPr>
              <a:t> </a:t>
            </a:r>
            <a:r>
              <a:rPr sz="1850" dirty="0">
                <a:latin typeface="Arial MT"/>
                <a:cs typeface="Arial MT"/>
              </a:rPr>
              <a:t>too</a:t>
            </a:r>
            <a:r>
              <a:rPr sz="1850" spc="-60" dirty="0">
                <a:latin typeface="Arial MT"/>
                <a:cs typeface="Arial MT"/>
              </a:rPr>
              <a:t> </a:t>
            </a:r>
            <a:r>
              <a:rPr sz="1850" dirty="0">
                <a:latin typeface="Arial MT"/>
                <a:cs typeface="Arial MT"/>
              </a:rPr>
              <a:t>hot,</a:t>
            </a:r>
            <a:r>
              <a:rPr sz="1850" spc="-30" dirty="0">
                <a:latin typeface="Arial MT"/>
                <a:cs typeface="Arial MT"/>
              </a:rPr>
              <a:t> </a:t>
            </a:r>
            <a:r>
              <a:rPr sz="1850" dirty="0">
                <a:latin typeface="Arial MT"/>
                <a:cs typeface="Arial MT"/>
              </a:rPr>
              <a:t>it</a:t>
            </a:r>
            <a:r>
              <a:rPr sz="1850" spc="-105" dirty="0">
                <a:latin typeface="Arial MT"/>
                <a:cs typeface="Arial MT"/>
              </a:rPr>
              <a:t> </a:t>
            </a:r>
            <a:r>
              <a:rPr sz="1850" spc="-25" dirty="0">
                <a:latin typeface="Arial MT"/>
                <a:cs typeface="Arial MT"/>
              </a:rPr>
              <a:t>becomes</a:t>
            </a:r>
            <a:r>
              <a:rPr sz="1850" spc="-100" dirty="0">
                <a:latin typeface="Arial MT"/>
                <a:cs typeface="Arial MT"/>
              </a:rPr>
              <a:t> </a:t>
            </a:r>
            <a:r>
              <a:rPr sz="1850" spc="-10" dirty="0">
                <a:latin typeface="Arial MT"/>
                <a:cs typeface="Arial MT"/>
              </a:rPr>
              <a:t>unreliable</a:t>
            </a:r>
            <a:endParaRPr sz="1850">
              <a:latin typeface="Arial MT"/>
              <a:cs typeface="Arial MT"/>
            </a:endParaRPr>
          </a:p>
          <a:p>
            <a:pPr marL="358140" marR="295910" indent="-346075">
              <a:lnSpc>
                <a:spcPts val="2160"/>
              </a:lnSpc>
              <a:spcBef>
                <a:spcPts val="1105"/>
              </a:spcBef>
              <a:buSzPct val="129729"/>
              <a:buChar char="•"/>
              <a:tabLst>
                <a:tab pos="358140" algn="l"/>
              </a:tabLst>
            </a:pPr>
            <a:r>
              <a:rPr sz="1850" spc="-25" dirty="0">
                <a:latin typeface="Arial MT"/>
                <a:cs typeface="Arial MT"/>
              </a:rPr>
              <a:t>Impossible </a:t>
            </a:r>
            <a:r>
              <a:rPr sz="1850" dirty="0">
                <a:latin typeface="Arial MT"/>
                <a:cs typeface="Arial MT"/>
              </a:rPr>
              <a:t>to</a:t>
            </a:r>
            <a:r>
              <a:rPr sz="1850" spc="-60" dirty="0">
                <a:latin typeface="Arial MT"/>
                <a:cs typeface="Arial MT"/>
              </a:rPr>
              <a:t> </a:t>
            </a:r>
            <a:r>
              <a:rPr sz="1850" spc="-25" dirty="0">
                <a:latin typeface="Arial MT"/>
                <a:cs typeface="Arial MT"/>
              </a:rPr>
              <a:t>continue</a:t>
            </a:r>
            <a:r>
              <a:rPr sz="1850" spc="-65" dirty="0">
                <a:latin typeface="Arial MT"/>
                <a:cs typeface="Arial MT"/>
              </a:rPr>
              <a:t> </a:t>
            </a:r>
            <a:r>
              <a:rPr sz="1850" dirty="0">
                <a:latin typeface="Arial MT"/>
                <a:cs typeface="Arial MT"/>
              </a:rPr>
              <a:t>to</a:t>
            </a:r>
            <a:r>
              <a:rPr sz="1850" spc="-60" dirty="0">
                <a:latin typeface="Arial MT"/>
                <a:cs typeface="Arial MT"/>
              </a:rPr>
              <a:t> </a:t>
            </a:r>
            <a:r>
              <a:rPr sz="1850" spc="-10" dirty="0">
                <a:latin typeface="Arial MT"/>
                <a:cs typeface="Arial MT"/>
              </a:rPr>
              <a:t>increase</a:t>
            </a:r>
            <a:r>
              <a:rPr sz="1850" spc="-185" dirty="0">
                <a:latin typeface="Arial MT"/>
                <a:cs typeface="Arial MT"/>
              </a:rPr>
              <a:t> </a:t>
            </a:r>
            <a:r>
              <a:rPr sz="1850" spc="-25" dirty="0">
                <a:latin typeface="Arial MT"/>
                <a:cs typeface="Arial MT"/>
              </a:rPr>
              <a:t>the </a:t>
            </a:r>
            <a:r>
              <a:rPr sz="1850" spc="-20" dirty="0">
                <a:latin typeface="Arial MT"/>
                <a:cs typeface="Arial MT"/>
              </a:rPr>
              <a:t>speed</a:t>
            </a:r>
            <a:r>
              <a:rPr sz="1850" spc="-160" dirty="0">
                <a:latin typeface="Arial MT"/>
                <a:cs typeface="Arial MT"/>
              </a:rPr>
              <a:t> </a:t>
            </a:r>
            <a:r>
              <a:rPr sz="1850" dirty="0">
                <a:latin typeface="Arial MT"/>
                <a:cs typeface="Arial MT"/>
              </a:rPr>
              <a:t>of</a:t>
            </a:r>
            <a:r>
              <a:rPr sz="1850" spc="-40" dirty="0">
                <a:latin typeface="Arial MT"/>
                <a:cs typeface="Arial MT"/>
              </a:rPr>
              <a:t> </a:t>
            </a:r>
            <a:r>
              <a:rPr sz="1850" spc="-25" dirty="0">
                <a:latin typeface="Arial MT"/>
                <a:cs typeface="Arial MT"/>
              </a:rPr>
              <a:t>ICs</a:t>
            </a:r>
            <a:endParaRPr sz="1850">
              <a:latin typeface="Arial MT"/>
              <a:cs typeface="Arial MT"/>
            </a:endParaRPr>
          </a:p>
        </p:txBody>
      </p:sp>
      <p:sp>
        <p:nvSpPr>
          <p:cNvPr id="3" name="object 3"/>
          <p:cNvSpPr txBox="1">
            <a:spLocks noGrp="1"/>
          </p:cNvSpPr>
          <p:nvPr>
            <p:ph type="title"/>
          </p:nvPr>
        </p:nvSpPr>
        <p:spPr>
          <a:xfrm>
            <a:off x="485457" y="347344"/>
            <a:ext cx="6390640" cy="880744"/>
          </a:xfrm>
          <a:prstGeom prst="rect">
            <a:avLst/>
          </a:prstGeom>
        </p:spPr>
        <p:txBody>
          <a:bodyPr vert="horz" wrap="square" lIns="0" tIns="13335" rIns="0" bIns="0" rtlCol="0">
            <a:spAutoFit/>
          </a:bodyPr>
          <a:lstStyle/>
          <a:p>
            <a:pPr marL="12700" marR="5080">
              <a:lnSpc>
                <a:spcPct val="100000"/>
              </a:lnSpc>
              <a:spcBef>
                <a:spcPts val="105"/>
              </a:spcBef>
              <a:tabLst>
                <a:tab pos="3338829" algn="l"/>
              </a:tabLst>
            </a:pPr>
            <a:r>
              <a:rPr sz="2800" spc="55" dirty="0">
                <a:solidFill>
                  <a:srgbClr val="000000"/>
                </a:solidFill>
              </a:rPr>
              <a:t>we</a:t>
            </a:r>
            <a:r>
              <a:rPr sz="2800" spc="-195" dirty="0">
                <a:solidFill>
                  <a:srgbClr val="000000"/>
                </a:solidFill>
              </a:rPr>
              <a:t> </a:t>
            </a:r>
            <a:r>
              <a:rPr sz="2800" dirty="0">
                <a:solidFill>
                  <a:srgbClr val="000000"/>
                </a:solidFill>
              </a:rPr>
              <a:t>need</a:t>
            </a:r>
            <a:r>
              <a:rPr sz="2800" spc="-85" dirty="0">
                <a:solidFill>
                  <a:srgbClr val="000000"/>
                </a:solidFill>
              </a:rPr>
              <a:t> </a:t>
            </a:r>
            <a:r>
              <a:rPr sz="2800" spc="-35" dirty="0">
                <a:solidFill>
                  <a:srgbClr val="000000"/>
                </a:solidFill>
              </a:rPr>
              <a:t>ever-</a:t>
            </a:r>
            <a:r>
              <a:rPr sz="2800" dirty="0">
                <a:solidFill>
                  <a:srgbClr val="000000"/>
                </a:solidFill>
              </a:rPr>
              <a:t>increasing</a:t>
            </a:r>
            <a:r>
              <a:rPr sz="2800" spc="140" dirty="0">
                <a:solidFill>
                  <a:srgbClr val="000000"/>
                </a:solidFill>
              </a:rPr>
              <a:t> </a:t>
            </a:r>
            <a:r>
              <a:rPr sz="2800" spc="-10" dirty="0">
                <a:solidFill>
                  <a:srgbClr val="000000"/>
                </a:solidFill>
              </a:rPr>
              <a:t>performance </a:t>
            </a:r>
            <a:r>
              <a:rPr sz="2800" dirty="0">
                <a:solidFill>
                  <a:srgbClr val="6F7A08"/>
                </a:solidFill>
              </a:rPr>
              <a:t>Why</a:t>
            </a:r>
            <a:r>
              <a:rPr sz="2800" spc="80" dirty="0">
                <a:solidFill>
                  <a:srgbClr val="6F7A08"/>
                </a:solidFill>
              </a:rPr>
              <a:t> </a:t>
            </a:r>
            <a:r>
              <a:rPr sz="2800" dirty="0">
                <a:solidFill>
                  <a:srgbClr val="6F7A08"/>
                </a:solidFill>
              </a:rPr>
              <a:t>we're</a:t>
            </a:r>
            <a:r>
              <a:rPr sz="2800" spc="-195" dirty="0">
                <a:solidFill>
                  <a:srgbClr val="6F7A08"/>
                </a:solidFill>
              </a:rPr>
              <a:t> </a:t>
            </a:r>
            <a:r>
              <a:rPr sz="2800" spc="-10" dirty="0">
                <a:solidFill>
                  <a:srgbClr val="6F7A08"/>
                </a:solidFill>
              </a:rPr>
              <a:t>building</a:t>
            </a:r>
            <a:r>
              <a:rPr sz="2800" dirty="0">
                <a:solidFill>
                  <a:srgbClr val="6F7A08"/>
                </a:solidFill>
              </a:rPr>
              <a:t>	parallel</a:t>
            </a:r>
            <a:r>
              <a:rPr sz="2800" spc="-15" dirty="0">
                <a:solidFill>
                  <a:srgbClr val="6F7A08"/>
                </a:solidFill>
              </a:rPr>
              <a:t> </a:t>
            </a:r>
            <a:r>
              <a:rPr sz="2800" spc="-10" dirty="0">
                <a:solidFill>
                  <a:srgbClr val="6F7A08"/>
                </a:solidFill>
              </a:rPr>
              <a:t>systems</a:t>
            </a:r>
            <a:endParaRPr sz="2800"/>
          </a:p>
        </p:txBody>
      </p:sp>
      <p:grpSp>
        <p:nvGrpSpPr>
          <p:cNvPr id="4" name="object 4"/>
          <p:cNvGrpSpPr/>
          <p:nvPr/>
        </p:nvGrpSpPr>
        <p:grpSpPr>
          <a:xfrm>
            <a:off x="4988559" y="101600"/>
            <a:ext cx="7132320" cy="6431280"/>
            <a:chOff x="4988559" y="101600"/>
            <a:chExt cx="7132320" cy="6431280"/>
          </a:xfrm>
        </p:grpSpPr>
        <p:pic>
          <p:nvPicPr>
            <p:cNvPr id="5" name="object 5"/>
            <p:cNvPicPr/>
            <p:nvPr/>
          </p:nvPicPr>
          <p:blipFill>
            <a:blip r:embed="rId2" cstate="print"/>
            <a:stretch>
              <a:fillRect/>
            </a:stretch>
          </p:blipFill>
          <p:spPr>
            <a:xfrm>
              <a:off x="7701279" y="101600"/>
              <a:ext cx="2733039" cy="2082800"/>
            </a:xfrm>
            <a:prstGeom prst="rect">
              <a:avLst/>
            </a:prstGeom>
          </p:spPr>
        </p:pic>
        <p:pic>
          <p:nvPicPr>
            <p:cNvPr id="6" name="object 6"/>
            <p:cNvPicPr/>
            <p:nvPr/>
          </p:nvPicPr>
          <p:blipFill>
            <a:blip r:embed="rId3" cstate="print"/>
            <a:stretch>
              <a:fillRect/>
            </a:stretch>
          </p:blipFill>
          <p:spPr>
            <a:xfrm>
              <a:off x="4988559" y="1889760"/>
              <a:ext cx="7132320" cy="4643120"/>
            </a:xfrm>
            <a:prstGeom prst="rect">
              <a:avLst/>
            </a:prstGeom>
          </p:spPr>
        </p:pic>
      </p:gr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47</a:t>
            </a:fld>
            <a:endParaRPr spc="-25"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181600" y="1412239"/>
            <a:ext cx="5151120" cy="3698239"/>
          </a:xfrm>
          <a:prstGeom prst="rect">
            <a:avLst/>
          </a:prstGeom>
        </p:spPr>
      </p:pic>
      <p:sp>
        <p:nvSpPr>
          <p:cNvPr id="3" name="object 3"/>
          <p:cNvSpPr txBox="1"/>
          <p:nvPr/>
        </p:nvSpPr>
        <p:spPr>
          <a:xfrm>
            <a:off x="485457" y="188849"/>
            <a:ext cx="9841865" cy="392430"/>
          </a:xfrm>
          <a:prstGeom prst="rect">
            <a:avLst/>
          </a:prstGeom>
        </p:spPr>
        <p:txBody>
          <a:bodyPr vert="horz" wrap="square" lIns="0" tIns="13335" rIns="0" bIns="0" rtlCol="0">
            <a:spAutoFit/>
          </a:bodyPr>
          <a:lstStyle/>
          <a:p>
            <a:pPr marL="12700">
              <a:lnSpc>
                <a:spcPct val="100000"/>
              </a:lnSpc>
              <a:spcBef>
                <a:spcPts val="105"/>
              </a:spcBef>
            </a:pPr>
            <a:r>
              <a:rPr sz="2400" b="1" dirty="0">
                <a:latin typeface="Arial"/>
                <a:cs typeface="Arial"/>
              </a:rPr>
              <a:t>How</a:t>
            </a:r>
            <a:r>
              <a:rPr sz="2400" b="1" spc="-5" dirty="0">
                <a:latin typeface="Arial"/>
                <a:cs typeface="Arial"/>
              </a:rPr>
              <a:t> </a:t>
            </a:r>
            <a:r>
              <a:rPr sz="2400" b="1" dirty="0">
                <a:latin typeface="Arial"/>
                <a:cs typeface="Arial"/>
              </a:rPr>
              <a:t>then,</a:t>
            </a:r>
            <a:r>
              <a:rPr sz="2400" b="1" spc="-75" dirty="0">
                <a:latin typeface="Arial"/>
                <a:cs typeface="Arial"/>
              </a:rPr>
              <a:t> </a:t>
            </a:r>
            <a:r>
              <a:rPr sz="2400" b="1" dirty="0">
                <a:latin typeface="Arial"/>
                <a:cs typeface="Arial"/>
              </a:rPr>
              <a:t>can</a:t>
            </a:r>
            <a:r>
              <a:rPr sz="2400" b="1" spc="-80" dirty="0">
                <a:latin typeface="Arial"/>
                <a:cs typeface="Arial"/>
              </a:rPr>
              <a:t> </a:t>
            </a:r>
            <a:r>
              <a:rPr sz="2400" b="1" spc="65" dirty="0">
                <a:latin typeface="Arial"/>
                <a:cs typeface="Arial"/>
              </a:rPr>
              <a:t>we</a:t>
            </a:r>
            <a:r>
              <a:rPr sz="2400" b="1" spc="-105" dirty="0">
                <a:latin typeface="Arial"/>
                <a:cs typeface="Arial"/>
              </a:rPr>
              <a:t> </a:t>
            </a:r>
            <a:r>
              <a:rPr sz="2400" b="1" dirty="0">
                <a:latin typeface="Arial"/>
                <a:cs typeface="Arial"/>
              </a:rPr>
              <a:t>continue</a:t>
            </a:r>
            <a:r>
              <a:rPr sz="2400" b="1" spc="50" dirty="0">
                <a:latin typeface="Arial"/>
                <a:cs typeface="Arial"/>
              </a:rPr>
              <a:t> </a:t>
            </a:r>
            <a:r>
              <a:rPr sz="2400" b="1" dirty="0">
                <a:latin typeface="Arial"/>
                <a:cs typeface="Arial"/>
              </a:rPr>
              <a:t>to</a:t>
            </a:r>
            <a:r>
              <a:rPr sz="2400" b="1" spc="-80" dirty="0">
                <a:latin typeface="Arial"/>
                <a:cs typeface="Arial"/>
              </a:rPr>
              <a:t> </a:t>
            </a:r>
            <a:r>
              <a:rPr sz="2400" b="1" dirty="0">
                <a:latin typeface="Arial"/>
                <a:cs typeface="Arial"/>
              </a:rPr>
              <a:t>build</a:t>
            </a:r>
            <a:r>
              <a:rPr sz="2400" b="1" spc="80" dirty="0">
                <a:latin typeface="Arial"/>
                <a:cs typeface="Arial"/>
              </a:rPr>
              <a:t> </a:t>
            </a:r>
            <a:r>
              <a:rPr sz="2400" b="1" dirty="0">
                <a:latin typeface="Arial"/>
                <a:cs typeface="Arial"/>
              </a:rPr>
              <a:t>ever</a:t>
            </a:r>
            <a:r>
              <a:rPr sz="2400" b="1" spc="-110" dirty="0">
                <a:latin typeface="Arial"/>
                <a:cs typeface="Arial"/>
              </a:rPr>
              <a:t> </a:t>
            </a:r>
            <a:r>
              <a:rPr sz="2400" b="1" dirty="0">
                <a:latin typeface="Arial"/>
                <a:cs typeface="Arial"/>
              </a:rPr>
              <a:t>more</a:t>
            </a:r>
            <a:r>
              <a:rPr sz="2400" b="1" spc="10" dirty="0">
                <a:latin typeface="Arial"/>
                <a:cs typeface="Arial"/>
              </a:rPr>
              <a:t> </a:t>
            </a:r>
            <a:r>
              <a:rPr sz="2400" b="1" dirty="0">
                <a:latin typeface="Arial"/>
                <a:cs typeface="Arial"/>
              </a:rPr>
              <a:t>powerful</a:t>
            </a:r>
            <a:r>
              <a:rPr sz="2400" b="1" spc="-155" dirty="0">
                <a:latin typeface="Arial"/>
                <a:cs typeface="Arial"/>
              </a:rPr>
              <a:t> </a:t>
            </a:r>
            <a:r>
              <a:rPr sz="2400" b="1" spc="-10" dirty="0">
                <a:latin typeface="Arial"/>
                <a:cs typeface="Arial"/>
              </a:rPr>
              <a:t>computers?</a:t>
            </a:r>
            <a:endParaRPr sz="24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48</a:t>
            </a:fld>
            <a:endParaRPr spc="-25" dirty="0"/>
          </a:p>
        </p:txBody>
      </p:sp>
      <p:sp>
        <p:nvSpPr>
          <p:cNvPr id="4" name="object 4"/>
          <p:cNvSpPr txBox="1">
            <a:spLocks noGrp="1"/>
          </p:cNvSpPr>
          <p:nvPr>
            <p:ph type="title"/>
          </p:nvPr>
        </p:nvSpPr>
        <p:spPr>
          <a:xfrm>
            <a:off x="485457" y="545147"/>
            <a:ext cx="6468745" cy="697230"/>
          </a:xfrm>
          <a:prstGeom prst="rect">
            <a:avLst/>
          </a:prstGeom>
        </p:spPr>
        <p:txBody>
          <a:bodyPr vert="horz" wrap="square" lIns="0" tIns="13335" rIns="0" bIns="0" rtlCol="0">
            <a:spAutoFit/>
          </a:bodyPr>
          <a:lstStyle/>
          <a:p>
            <a:pPr marL="12700">
              <a:lnSpc>
                <a:spcPct val="100000"/>
              </a:lnSpc>
              <a:spcBef>
                <a:spcPts val="105"/>
              </a:spcBef>
            </a:pPr>
            <a:r>
              <a:rPr sz="4400" b="0" dirty="0">
                <a:solidFill>
                  <a:srgbClr val="538235"/>
                </a:solidFill>
                <a:latin typeface="Arial MT"/>
                <a:cs typeface="Arial MT"/>
              </a:rPr>
              <a:t>The</a:t>
            </a:r>
            <a:r>
              <a:rPr sz="4400" b="0" spc="-35" dirty="0">
                <a:solidFill>
                  <a:srgbClr val="538235"/>
                </a:solidFill>
                <a:latin typeface="Arial MT"/>
                <a:cs typeface="Arial MT"/>
              </a:rPr>
              <a:t> </a:t>
            </a:r>
            <a:r>
              <a:rPr sz="4400" b="0" dirty="0">
                <a:solidFill>
                  <a:srgbClr val="538235"/>
                </a:solidFill>
                <a:latin typeface="Arial MT"/>
                <a:cs typeface="Arial MT"/>
              </a:rPr>
              <a:t>answer</a:t>
            </a:r>
            <a:r>
              <a:rPr sz="4400" b="0" spc="-75" dirty="0">
                <a:solidFill>
                  <a:srgbClr val="538235"/>
                </a:solidFill>
                <a:latin typeface="Arial MT"/>
                <a:cs typeface="Arial MT"/>
              </a:rPr>
              <a:t> </a:t>
            </a:r>
            <a:r>
              <a:rPr sz="4400" b="0" dirty="0">
                <a:solidFill>
                  <a:srgbClr val="538235"/>
                </a:solidFill>
                <a:latin typeface="Arial MT"/>
                <a:cs typeface="Arial MT"/>
              </a:rPr>
              <a:t>is</a:t>
            </a:r>
            <a:r>
              <a:rPr sz="4400" b="0" spc="65" dirty="0">
                <a:solidFill>
                  <a:srgbClr val="538235"/>
                </a:solidFill>
                <a:latin typeface="Arial MT"/>
                <a:cs typeface="Arial MT"/>
              </a:rPr>
              <a:t> </a:t>
            </a:r>
            <a:r>
              <a:rPr sz="4400" b="0" spc="-10" dirty="0">
                <a:solidFill>
                  <a:srgbClr val="538235"/>
                </a:solidFill>
                <a:latin typeface="Arial MT"/>
                <a:cs typeface="Arial MT"/>
              </a:rPr>
              <a:t>parallelism.</a:t>
            </a:r>
            <a:endParaRPr sz="4400">
              <a:latin typeface="Arial MT"/>
              <a:cs typeface="Arial MT"/>
            </a:endParaRPr>
          </a:p>
        </p:txBody>
      </p:sp>
      <p:sp>
        <p:nvSpPr>
          <p:cNvPr id="5" name="object 5"/>
          <p:cNvSpPr txBox="1"/>
          <p:nvPr/>
        </p:nvSpPr>
        <p:spPr>
          <a:xfrm>
            <a:off x="567055" y="1733613"/>
            <a:ext cx="8267700" cy="4274820"/>
          </a:xfrm>
          <a:prstGeom prst="rect">
            <a:avLst/>
          </a:prstGeom>
        </p:spPr>
        <p:txBody>
          <a:bodyPr vert="horz" wrap="square" lIns="0" tIns="15240" rIns="0" bIns="0" rtlCol="0">
            <a:spAutoFit/>
          </a:bodyPr>
          <a:lstStyle/>
          <a:p>
            <a:pPr marL="520700" indent="-508000">
              <a:lnSpc>
                <a:spcPct val="100000"/>
              </a:lnSpc>
              <a:spcBef>
                <a:spcPts val="120"/>
              </a:spcBef>
              <a:buSzPct val="126315"/>
              <a:buChar char="•"/>
              <a:tabLst>
                <a:tab pos="520700" algn="l"/>
              </a:tabLst>
            </a:pPr>
            <a:r>
              <a:rPr sz="1900" dirty="0">
                <a:latin typeface="Arial MT"/>
                <a:cs typeface="Arial MT"/>
              </a:rPr>
              <a:t>Rather</a:t>
            </a:r>
            <a:r>
              <a:rPr sz="1900" spc="-30" dirty="0">
                <a:latin typeface="Arial MT"/>
                <a:cs typeface="Arial MT"/>
              </a:rPr>
              <a:t> </a:t>
            </a:r>
            <a:r>
              <a:rPr sz="1900" dirty="0">
                <a:latin typeface="Arial MT"/>
                <a:cs typeface="Arial MT"/>
              </a:rPr>
              <a:t>than</a:t>
            </a:r>
            <a:r>
              <a:rPr sz="1900" spc="-65" dirty="0">
                <a:latin typeface="Arial MT"/>
                <a:cs typeface="Arial MT"/>
              </a:rPr>
              <a:t> </a:t>
            </a:r>
            <a:r>
              <a:rPr sz="1900" spc="-10" dirty="0">
                <a:latin typeface="Arial MT"/>
                <a:cs typeface="Arial MT"/>
              </a:rPr>
              <a:t>building</a:t>
            </a:r>
            <a:endParaRPr sz="1900">
              <a:latin typeface="Arial MT"/>
              <a:cs typeface="Arial MT"/>
            </a:endParaRPr>
          </a:p>
          <a:p>
            <a:pPr marL="927100" lvl="1" indent="-335280">
              <a:lnSpc>
                <a:spcPct val="100000"/>
              </a:lnSpc>
              <a:spcBef>
                <a:spcPts val="615"/>
              </a:spcBef>
              <a:buSzPct val="136363"/>
              <a:buChar char="•"/>
              <a:tabLst>
                <a:tab pos="927100" algn="l"/>
              </a:tabLst>
            </a:pPr>
            <a:r>
              <a:rPr sz="1650" dirty="0">
                <a:latin typeface="Arial MT"/>
                <a:cs typeface="Arial MT"/>
              </a:rPr>
              <a:t>ever-</a:t>
            </a:r>
            <a:r>
              <a:rPr sz="1650" spc="-10" dirty="0">
                <a:latin typeface="Arial MT"/>
                <a:cs typeface="Arial MT"/>
              </a:rPr>
              <a:t>faster</a:t>
            </a:r>
            <a:endParaRPr sz="1650">
              <a:latin typeface="Arial MT"/>
              <a:cs typeface="Arial MT"/>
            </a:endParaRPr>
          </a:p>
          <a:p>
            <a:pPr marL="927100" lvl="1" indent="-335280">
              <a:lnSpc>
                <a:spcPct val="100000"/>
              </a:lnSpc>
              <a:spcBef>
                <a:spcPts val="665"/>
              </a:spcBef>
              <a:buSzPct val="136363"/>
              <a:buChar char="•"/>
              <a:tabLst>
                <a:tab pos="927100" algn="l"/>
              </a:tabLst>
            </a:pPr>
            <a:r>
              <a:rPr sz="1650" dirty="0">
                <a:latin typeface="Arial MT"/>
                <a:cs typeface="Arial MT"/>
              </a:rPr>
              <a:t>more</a:t>
            </a:r>
            <a:r>
              <a:rPr sz="1650" spc="70" dirty="0">
                <a:latin typeface="Arial MT"/>
                <a:cs typeface="Arial MT"/>
              </a:rPr>
              <a:t> </a:t>
            </a:r>
            <a:r>
              <a:rPr sz="1650" spc="-10" dirty="0">
                <a:latin typeface="Arial MT"/>
                <a:cs typeface="Arial MT"/>
              </a:rPr>
              <a:t>complex</a:t>
            </a:r>
            <a:endParaRPr sz="1650">
              <a:latin typeface="Arial MT"/>
              <a:cs typeface="Arial MT"/>
            </a:endParaRPr>
          </a:p>
          <a:p>
            <a:pPr marL="927100" lvl="1" indent="-335280">
              <a:lnSpc>
                <a:spcPct val="100000"/>
              </a:lnSpc>
              <a:spcBef>
                <a:spcPts val="665"/>
              </a:spcBef>
              <a:buSzPct val="136363"/>
              <a:buChar char="•"/>
              <a:tabLst>
                <a:tab pos="927100" algn="l"/>
              </a:tabLst>
            </a:pPr>
            <a:r>
              <a:rPr sz="1650" dirty="0">
                <a:latin typeface="Arial MT"/>
                <a:cs typeface="Arial MT"/>
              </a:rPr>
              <a:t>monolithic</a:t>
            </a:r>
            <a:r>
              <a:rPr sz="1650" spc="225" dirty="0">
                <a:latin typeface="Arial MT"/>
                <a:cs typeface="Arial MT"/>
              </a:rPr>
              <a:t> </a:t>
            </a:r>
            <a:r>
              <a:rPr sz="1650" spc="-10" dirty="0">
                <a:latin typeface="Arial MT"/>
                <a:cs typeface="Arial MT"/>
              </a:rPr>
              <a:t>processors</a:t>
            </a:r>
            <a:endParaRPr sz="1650">
              <a:latin typeface="Arial MT"/>
              <a:cs typeface="Arial MT"/>
            </a:endParaRPr>
          </a:p>
          <a:p>
            <a:pPr marL="71120">
              <a:lnSpc>
                <a:spcPct val="100000"/>
              </a:lnSpc>
              <a:spcBef>
                <a:spcPts val="5"/>
              </a:spcBef>
            </a:pPr>
            <a:r>
              <a:rPr sz="2000" dirty="0">
                <a:latin typeface="Arial MT"/>
                <a:cs typeface="Arial MT"/>
              </a:rPr>
              <a:t>The</a:t>
            </a:r>
            <a:r>
              <a:rPr sz="2000" spc="70" dirty="0">
                <a:latin typeface="Arial MT"/>
                <a:cs typeface="Arial MT"/>
              </a:rPr>
              <a:t> </a:t>
            </a:r>
            <a:r>
              <a:rPr sz="2000" dirty="0">
                <a:latin typeface="Arial MT"/>
                <a:cs typeface="Arial MT"/>
              </a:rPr>
              <a:t>industry</a:t>
            </a:r>
            <a:r>
              <a:rPr sz="2000" spc="-95" dirty="0">
                <a:latin typeface="Arial MT"/>
                <a:cs typeface="Arial MT"/>
              </a:rPr>
              <a:t> </a:t>
            </a:r>
            <a:r>
              <a:rPr sz="2000" dirty="0">
                <a:latin typeface="Arial MT"/>
                <a:cs typeface="Arial MT"/>
              </a:rPr>
              <a:t>has</a:t>
            </a:r>
            <a:r>
              <a:rPr sz="2000" spc="30" dirty="0">
                <a:latin typeface="Arial MT"/>
                <a:cs typeface="Arial MT"/>
              </a:rPr>
              <a:t> </a:t>
            </a:r>
            <a:r>
              <a:rPr sz="2000" dirty="0">
                <a:latin typeface="Arial MT"/>
                <a:cs typeface="Arial MT"/>
              </a:rPr>
              <a:t>decided</a:t>
            </a:r>
            <a:r>
              <a:rPr sz="2000" spc="-155" dirty="0">
                <a:latin typeface="Arial MT"/>
                <a:cs typeface="Arial MT"/>
              </a:rPr>
              <a:t> </a:t>
            </a:r>
            <a:r>
              <a:rPr sz="2000" dirty="0">
                <a:latin typeface="Arial MT"/>
                <a:cs typeface="Arial MT"/>
              </a:rPr>
              <a:t>to</a:t>
            </a:r>
            <a:r>
              <a:rPr sz="2000" spc="-5" dirty="0">
                <a:latin typeface="Arial MT"/>
                <a:cs typeface="Arial MT"/>
              </a:rPr>
              <a:t> </a:t>
            </a:r>
            <a:r>
              <a:rPr sz="2000" spc="-25" dirty="0">
                <a:latin typeface="Arial MT"/>
                <a:cs typeface="Arial MT"/>
              </a:rPr>
              <a:t>put</a:t>
            </a:r>
            <a:endParaRPr sz="2000">
              <a:latin typeface="Arial MT"/>
              <a:cs typeface="Arial MT"/>
            </a:endParaRPr>
          </a:p>
          <a:p>
            <a:pPr marL="874394" indent="-345440">
              <a:lnSpc>
                <a:spcPct val="100000"/>
              </a:lnSpc>
              <a:spcBef>
                <a:spcPts val="5"/>
              </a:spcBef>
              <a:buChar char="•"/>
              <a:tabLst>
                <a:tab pos="874394" algn="l"/>
              </a:tabLst>
            </a:pPr>
            <a:r>
              <a:rPr sz="2000" spc="-10" dirty="0">
                <a:latin typeface="Arial MT"/>
                <a:cs typeface="Arial MT"/>
              </a:rPr>
              <a:t>Multiple</a:t>
            </a:r>
            <a:endParaRPr sz="2000">
              <a:latin typeface="Arial MT"/>
              <a:cs typeface="Arial MT"/>
            </a:endParaRPr>
          </a:p>
          <a:p>
            <a:pPr marL="874394" indent="-345440">
              <a:lnSpc>
                <a:spcPct val="100000"/>
              </a:lnSpc>
              <a:spcBef>
                <a:spcPts val="5"/>
              </a:spcBef>
              <a:buChar char="•"/>
              <a:tabLst>
                <a:tab pos="874394" algn="l"/>
              </a:tabLst>
            </a:pPr>
            <a:r>
              <a:rPr sz="2000" dirty="0">
                <a:latin typeface="Arial MT"/>
                <a:cs typeface="Arial MT"/>
              </a:rPr>
              <a:t>relatively</a:t>
            </a:r>
            <a:r>
              <a:rPr sz="2000" spc="-45" dirty="0">
                <a:latin typeface="Arial MT"/>
                <a:cs typeface="Arial MT"/>
              </a:rPr>
              <a:t> </a:t>
            </a:r>
            <a:r>
              <a:rPr sz="2000" spc="-10" dirty="0">
                <a:latin typeface="Arial MT"/>
                <a:cs typeface="Arial MT"/>
              </a:rPr>
              <a:t>simple</a:t>
            </a:r>
            <a:endParaRPr sz="2000">
              <a:latin typeface="Arial MT"/>
              <a:cs typeface="Arial MT"/>
            </a:endParaRPr>
          </a:p>
          <a:p>
            <a:pPr marL="874394" indent="-345440">
              <a:lnSpc>
                <a:spcPct val="100000"/>
              </a:lnSpc>
              <a:buChar char="•"/>
              <a:tabLst>
                <a:tab pos="874394" algn="l"/>
              </a:tabLst>
            </a:pPr>
            <a:r>
              <a:rPr sz="2000" dirty="0">
                <a:latin typeface="Arial MT"/>
                <a:cs typeface="Arial MT"/>
              </a:rPr>
              <a:t>complete</a:t>
            </a:r>
            <a:r>
              <a:rPr sz="2000" spc="-95" dirty="0">
                <a:latin typeface="Arial MT"/>
                <a:cs typeface="Arial MT"/>
              </a:rPr>
              <a:t> </a:t>
            </a:r>
            <a:r>
              <a:rPr sz="2000" spc="-10" dirty="0">
                <a:latin typeface="Arial MT"/>
                <a:cs typeface="Arial MT"/>
              </a:rPr>
              <a:t>processors</a:t>
            </a:r>
            <a:endParaRPr sz="2000">
              <a:latin typeface="Arial MT"/>
              <a:cs typeface="Arial MT"/>
            </a:endParaRPr>
          </a:p>
          <a:p>
            <a:pPr marL="874394" indent="-345440">
              <a:lnSpc>
                <a:spcPct val="100000"/>
              </a:lnSpc>
              <a:spcBef>
                <a:spcPts val="5"/>
              </a:spcBef>
              <a:buChar char="•"/>
              <a:tabLst>
                <a:tab pos="874394" algn="l"/>
              </a:tabLst>
            </a:pPr>
            <a:r>
              <a:rPr sz="2000" dirty="0">
                <a:latin typeface="Arial MT"/>
                <a:cs typeface="Arial MT"/>
              </a:rPr>
              <a:t>on</a:t>
            </a:r>
            <a:r>
              <a:rPr sz="2000" spc="40" dirty="0">
                <a:latin typeface="Arial MT"/>
                <a:cs typeface="Arial MT"/>
              </a:rPr>
              <a:t> </a:t>
            </a:r>
            <a:r>
              <a:rPr sz="2000" dirty="0">
                <a:latin typeface="Arial MT"/>
                <a:cs typeface="Arial MT"/>
              </a:rPr>
              <a:t>a</a:t>
            </a:r>
            <a:r>
              <a:rPr sz="2000" spc="-50" dirty="0">
                <a:latin typeface="Arial MT"/>
                <a:cs typeface="Arial MT"/>
              </a:rPr>
              <a:t> </a:t>
            </a:r>
            <a:r>
              <a:rPr sz="2000" dirty="0">
                <a:latin typeface="Arial MT"/>
                <a:cs typeface="Arial MT"/>
              </a:rPr>
              <a:t>single</a:t>
            </a:r>
            <a:r>
              <a:rPr sz="2000" spc="-50" dirty="0">
                <a:latin typeface="Arial MT"/>
                <a:cs typeface="Arial MT"/>
              </a:rPr>
              <a:t> </a:t>
            </a:r>
            <a:r>
              <a:rPr sz="2000" spc="-20" dirty="0">
                <a:latin typeface="Arial MT"/>
                <a:cs typeface="Arial MT"/>
              </a:rPr>
              <a:t>chip</a:t>
            </a:r>
            <a:endParaRPr sz="2000">
              <a:latin typeface="Arial MT"/>
              <a:cs typeface="Arial MT"/>
            </a:endParaRPr>
          </a:p>
          <a:p>
            <a:pPr>
              <a:lnSpc>
                <a:spcPct val="100000"/>
              </a:lnSpc>
              <a:spcBef>
                <a:spcPts val="170"/>
              </a:spcBef>
            </a:pPr>
            <a:endParaRPr sz="2000">
              <a:latin typeface="Arial MT"/>
              <a:cs typeface="Arial MT"/>
            </a:endParaRPr>
          </a:p>
          <a:p>
            <a:pPr marL="520700" indent="-508000">
              <a:lnSpc>
                <a:spcPct val="100000"/>
              </a:lnSpc>
              <a:spcBef>
                <a:spcPts val="5"/>
              </a:spcBef>
              <a:buSzPct val="126315"/>
              <a:buChar char="•"/>
              <a:tabLst>
                <a:tab pos="520700" algn="l"/>
              </a:tabLst>
            </a:pPr>
            <a:r>
              <a:rPr sz="1900" dirty="0">
                <a:latin typeface="Arial MT"/>
                <a:cs typeface="Arial MT"/>
              </a:rPr>
              <a:t>Such</a:t>
            </a:r>
            <a:r>
              <a:rPr sz="1900" spc="-135" dirty="0">
                <a:latin typeface="Arial MT"/>
                <a:cs typeface="Arial MT"/>
              </a:rPr>
              <a:t> </a:t>
            </a:r>
            <a:r>
              <a:rPr sz="1900" dirty="0">
                <a:latin typeface="Arial MT"/>
                <a:cs typeface="Arial MT"/>
              </a:rPr>
              <a:t>ICs</a:t>
            </a:r>
            <a:r>
              <a:rPr sz="1900" spc="-40" dirty="0">
                <a:latin typeface="Arial MT"/>
                <a:cs typeface="Arial MT"/>
              </a:rPr>
              <a:t> </a:t>
            </a:r>
            <a:r>
              <a:rPr sz="1900" dirty="0">
                <a:latin typeface="Arial MT"/>
                <a:cs typeface="Arial MT"/>
              </a:rPr>
              <a:t>are</a:t>
            </a:r>
            <a:r>
              <a:rPr sz="1900" spc="-45" dirty="0">
                <a:latin typeface="Arial MT"/>
                <a:cs typeface="Arial MT"/>
              </a:rPr>
              <a:t> </a:t>
            </a:r>
            <a:r>
              <a:rPr sz="1900" dirty="0">
                <a:latin typeface="Arial MT"/>
                <a:cs typeface="Arial MT"/>
              </a:rPr>
              <a:t>called</a:t>
            </a:r>
            <a:r>
              <a:rPr sz="1900" spc="-125" dirty="0">
                <a:latin typeface="Arial MT"/>
                <a:cs typeface="Arial MT"/>
              </a:rPr>
              <a:t> </a:t>
            </a:r>
            <a:r>
              <a:rPr sz="2800" b="1" dirty="0">
                <a:latin typeface="Arial"/>
                <a:cs typeface="Arial"/>
              </a:rPr>
              <a:t>multicore</a:t>
            </a:r>
            <a:r>
              <a:rPr sz="2800" b="1" spc="120" dirty="0">
                <a:latin typeface="Arial"/>
                <a:cs typeface="Arial"/>
              </a:rPr>
              <a:t> </a:t>
            </a:r>
            <a:r>
              <a:rPr sz="2800" b="1" spc="-10" dirty="0">
                <a:latin typeface="Arial"/>
                <a:cs typeface="Arial"/>
              </a:rPr>
              <a:t>processors</a:t>
            </a:r>
            <a:endParaRPr sz="2800">
              <a:latin typeface="Arial"/>
              <a:cs typeface="Arial"/>
            </a:endParaRPr>
          </a:p>
          <a:p>
            <a:pPr marL="927100" lvl="1" indent="-335280">
              <a:lnSpc>
                <a:spcPct val="100000"/>
              </a:lnSpc>
              <a:spcBef>
                <a:spcPts val="675"/>
              </a:spcBef>
              <a:buSzPct val="136363"/>
              <a:buFont typeface="Arial MT"/>
              <a:buChar char="•"/>
              <a:tabLst>
                <a:tab pos="927100" algn="l"/>
              </a:tabLst>
            </a:pPr>
            <a:r>
              <a:rPr sz="1650" b="1" dirty="0">
                <a:latin typeface="Arial"/>
                <a:cs typeface="Arial"/>
              </a:rPr>
              <a:t>core</a:t>
            </a:r>
            <a:r>
              <a:rPr sz="1650" b="1" spc="75" dirty="0">
                <a:latin typeface="Arial"/>
                <a:cs typeface="Arial"/>
              </a:rPr>
              <a:t> </a:t>
            </a:r>
            <a:r>
              <a:rPr sz="1650" dirty="0">
                <a:latin typeface="Arial MT"/>
                <a:cs typeface="Arial MT"/>
              </a:rPr>
              <a:t>has</a:t>
            </a:r>
            <a:r>
              <a:rPr sz="1650" spc="80" dirty="0">
                <a:latin typeface="Arial MT"/>
                <a:cs typeface="Arial MT"/>
              </a:rPr>
              <a:t> </a:t>
            </a:r>
            <a:r>
              <a:rPr sz="1650" dirty="0">
                <a:latin typeface="Arial MT"/>
                <a:cs typeface="Arial MT"/>
              </a:rPr>
              <a:t>become</a:t>
            </a:r>
            <a:r>
              <a:rPr sz="1650" spc="229" dirty="0">
                <a:latin typeface="Arial MT"/>
                <a:cs typeface="Arial MT"/>
              </a:rPr>
              <a:t> </a:t>
            </a:r>
            <a:r>
              <a:rPr sz="1650" dirty="0">
                <a:latin typeface="Arial MT"/>
                <a:cs typeface="Arial MT"/>
              </a:rPr>
              <a:t>synonymous</a:t>
            </a:r>
            <a:r>
              <a:rPr sz="1650" spc="250" dirty="0">
                <a:latin typeface="Arial MT"/>
                <a:cs typeface="Arial MT"/>
              </a:rPr>
              <a:t> </a:t>
            </a:r>
            <a:r>
              <a:rPr sz="1650" dirty="0">
                <a:latin typeface="Arial MT"/>
                <a:cs typeface="Arial MT"/>
              </a:rPr>
              <a:t>with</a:t>
            </a:r>
            <a:r>
              <a:rPr sz="1650" spc="90" dirty="0">
                <a:latin typeface="Arial MT"/>
                <a:cs typeface="Arial MT"/>
              </a:rPr>
              <a:t> </a:t>
            </a:r>
            <a:r>
              <a:rPr sz="1650" spc="-25" dirty="0">
                <a:latin typeface="Arial MT"/>
                <a:cs typeface="Arial MT"/>
              </a:rPr>
              <a:t>CPU</a:t>
            </a:r>
            <a:endParaRPr sz="1650">
              <a:latin typeface="Arial MT"/>
              <a:cs typeface="Arial MT"/>
            </a:endParaRPr>
          </a:p>
          <a:p>
            <a:pPr marL="927100" lvl="1" indent="-335280">
              <a:lnSpc>
                <a:spcPct val="100000"/>
              </a:lnSpc>
              <a:spcBef>
                <a:spcPts val="660"/>
              </a:spcBef>
              <a:buSzPct val="136363"/>
              <a:buChar char="•"/>
              <a:tabLst>
                <a:tab pos="927100" algn="l"/>
              </a:tabLst>
            </a:pPr>
            <a:r>
              <a:rPr sz="1650" dirty="0">
                <a:latin typeface="Arial MT"/>
                <a:cs typeface="Arial MT"/>
              </a:rPr>
              <a:t>a</a:t>
            </a:r>
            <a:r>
              <a:rPr sz="1650" spc="135" dirty="0">
                <a:latin typeface="Arial MT"/>
                <a:cs typeface="Arial MT"/>
              </a:rPr>
              <a:t> </a:t>
            </a:r>
            <a:r>
              <a:rPr sz="1650" dirty="0">
                <a:latin typeface="Arial MT"/>
                <a:cs typeface="Arial MT"/>
              </a:rPr>
              <a:t>conventional</a:t>
            </a:r>
            <a:r>
              <a:rPr sz="1650" spc="140" dirty="0">
                <a:latin typeface="Arial MT"/>
                <a:cs typeface="Arial MT"/>
              </a:rPr>
              <a:t> </a:t>
            </a:r>
            <a:r>
              <a:rPr sz="1650" dirty="0">
                <a:latin typeface="Arial MT"/>
                <a:cs typeface="Arial MT"/>
              </a:rPr>
              <a:t>processor</a:t>
            </a:r>
            <a:r>
              <a:rPr sz="1650" spc="110" dirty="0">
                <a:latin typeface="Arial MT"/>
                <a:cs typeface="Arial MT"/>
              </a:rPr>
              <a:t> </a:t>
            </a:r>
            <a:r>
              <a:rPr sz="1650" dirty="0">
                <a:latin typeface="Arial MT"/>
                <a:cs typeface="Arial MT"/>
              </a:rPr>
              <a:t>with</a:t>
            </a:r>
            <a:r>
              <a:rPr sz="1650" spc="135" dirty="0">
                <a:latin typeface="Arial MT"/>
                <a:cs typeface="Arial MT"/>
              </a:rPr>
              <a:t> </a:t>
            </a:r>
            <a:r>
              <a:rPr sz="1650" dirty="0">
                <a:latin typeface="Arial MT"/>
                <a:cs typeface="Arial MT"/>
              </a:rPr>
              <a:t>one</a:t>
            </a:r>
            <a:r>
              <a:rPr sz="1650" spc="135" dirty="0">
                <a:latin typeface="Arial MT"/>
                <a:cs typeface="Arial MT"/>
              </a:rPr>
              <a:t> </a:t>
            </a:r>
            <a:r>
              <a:rPr sz="1650" dirty="0">
                <a:latin typeface="Arial MT"/>
                <a:cs typeface="Arial MT"/>
              </a:rPr>
              <a:t>CPU</a:t>
            </a:r>
            <a:r>
              <a:rPr sz="1650" spc="150" dirty="0">
                <a:latin typeface="Arial MT"/>
                <a:cs typeface="Arial MT"/>
              </a:rPr>
              <a:t> </a:t>
            </a:r>
            <a:r>
              <a:rPr sz="1650" dirty="0">
                <a:latin typeface="Arial MT"/>
                <a:cs typeface="Arial MT"/>
              </a:rPr>
              <a:t>is</a:t>
            </a:r>
            <a:r>
              <a:rPr sz="1650" spc="55" dirty="0">
                <a:latin typeface="Arial MT"/>
                <a:cs typeface="Arial MT"/>
              </a:rPr>
              <a:t> </a:t>
            </a:r>
            <a:r>
              <a:rPr sz="1650" dirty="0">
                <a:latin typeface="Arial MT"/>
                <a:cs typeface="Arial MT"/>
              </a:rPr>
              <a:t>often</a:t>
            </a:r>
            <a:r>
              <a:rPr sz="1650" spc="150" dirty="0">
                <a:latin typeface="Arial MT"/>
                <a:cs typeface="Arial MT"/>
              </a:rPr>
              <a:t> </a:t>
            </a:r>
            <a:r>
              <a:rPr sz="1650" dirty="0">
                <a:latin typeface="Arial MT"/>
                <a:cs typeface="Arial MT"/>
              </a:rPr>
              <a:t>called</a:t>
            </a:r>
            <a:r>
              <a:rPr sz="1650" spc="130" dirty="0">
                <a:latin typeface="Arial MT"/>
                <a:cs typeface="Arial MT"/>
              </a:rPr>
              <a:t> </a:t>
            </a:r>
            <a:r>
              <a:rPr sz="1650" dirty="0">
                <a:latin typeface="Arial MT"/>
                <a:cs typeface="Arial MT"/>
              </a:rPr>
              <a:t>a</a:t>
            </a:r>
            <a:r>
              <a:rPr sz="1650" spc="145" dirty="0">
                <a:latin typeface="Arial MT"/>
                <a:cs typeface="Arial MT"/>
              </a:rPr>
              <a:t> </a:t>
            </a:r>
            <a:r>
              <a:rPr sz="1650" b="1" spc="-10" dirty="0">
                <a:latin typeface="Arial"/>
                <a:cs typeface="Arial"/>
              </a:rPr>
              <a:t>single-</a:t>
            </a:r>
            <a:r>
              <a:rPr sz="1650" b="1" dirty="0">
                <a:latin typeface="Arial"/>
                <a:cs typeface="Arial"/>
              </a:rPr>
              <a:t>core</a:t>
            </a:r>
            <a:r>
              <a:rPr sz="1650" b="1" spc="240" dirty="0">
                <a:latin typeface="Arial"/>
                <a:cs typeface="Arial"/>
              </a:rPr>
              <a:t> </a:t>
            </a:r>
            <a:r>
              <a:rPr sz="1650" spc="-10" dirty="0">
                <a:latin typeface="Arial MT"/>
                <a:cs typeface="Arial MT"/>
              </a:rPr>
              <a:t>system</a:t>
            </a:r>
            <a:endParaRPr sz="1650">
              <a:latin typeface="Arial MT"/>
              <a:cs typeface="Arial M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4700" y="133985"/>
            <a:ext cx="7672705" cy="514350"/>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6F7A08"/>
                </a:solidFill>
              </a:rPr>
              <a:t>Why</a:t>
            </a:r>
            <a:r>
              <a:rPr sz="3200" spc="-100" dirty="0">
                <a:solidFill>
                  <a:srgbClr val="6F7A08"/>
                </a:solidFill>
              </a:rPr>
              <a:t> </a:t>
            </a:r>
            <a:r>
              <a:rPr sz="3200" dirty="0">
                <a:solidFill>
                  <a:srgbClr val="6F7A08"/>
                </a:solidFill>
              </a:rPr>
              <a:t>we</a:t>
            </a:r>
            <a:r>
              <a:rPr sz="3200" spc="-15" dirty="0">
                <a:solidFill>
                  <a:srgbClr val="6F7A08"/>
                </a:solidFill>
              </a:rPr>
              <a:t> </a:t>
            </a:r>
            <a:r>
              <a:rPr sz="3200" dirty="0">
                <a:solidFill>
                  <a:srgbClr val="6F7A08"/>
                </a:solidFill>
              </a:rPr>
              <a:t>need</a:t>
            </a:r>
            <a:r>
              <a:rPr sz="3200" spc="45" dirty="0">
                <a:solidFill>
                  <a:srgbClr val="6F7A08"/>
                </a:solidFill>
              </a:rPr>
              <a:t> </a:t>
            </a:r>
            <a:r>
              <a:rPr sz="3200" dirty="0">
                <a:solidFill>
                  <a:srgbClr val="6F7A08"/>
                </a:solidFill>
              </a:rPr>
              <a:t>to</a:t>
            </a:r>
            <a:r>
              <a:rPr sz="3200" spc="-30" dirty="0">
                <a:solidFill>
                  <a:srgbClr val="6F7A08"/>
                </a:solidFill>
              </a:rPr>
              <a:t> </a:t>
            </a:r>
            <a:r>
              <a:rPr sz="3200" dirty="0">
                <a:solidFill>
                  <a:srgbClr val="6F7A08"/>
                </a:solidFill>
              </a:rPr>
              <a:t>write</a:t>
            </a:r>
            <a:r>
              <a:rPr sz="3200" spc="-85" dirty="0">
                <a:solidFill>
                  <a:srgbClr val="6F7A08"/>
                </a:solidFill>
              </a:rPr>
              <a:t> </a:t>
            </a:r>
            <a:r>
              <a:rPr sz="3200" dirty="0">
                <a:solidFill>
                  <a:srgbClr val="6F7A08"/>
                </a:solidFill>
              </a:rPr>
              <a:t>parallel </a:t>
            </a:r>
            <a:r>
              <a:rPr sz="3200" spc="-10" dirty="0">
                <a:solidFill>
                  <a:srgbClr val="6F7A08"/>
                </a:solidFill>
              </a:rPr>
              <a:t>programs</a:t>
            </a:r>
            <a:endParaRPr sz="3200"/>
          </a:p>
        </p:txBody>
      </p:sp>
      <p:sp>
        <p:nvSpPr>
          <p:cNvPr id="3" name="object 3"/>
          <p:cNvSpPr txBox="1"/>
          <p:nvPr/>
        </p:nvSpPr>
        <p:spPr>
          <a:xfrm>
            <a:off x="677862" y="851217"/>
            <a:ext cx="10499090" cy="5499735"/>
          </a:xfrm>
          <a:prstGeom prst="rect">
            <a:avLst/>
          </a:prstGeom>
        </p:spPr>
        <p:txBody>
          <a:bodyPr vert="horz" wrap="square" lIns="0" tIns="11430" rIns="0" bIns="0" rtlCol="0">
            <a:spAutoFit/>
          </a:bodyPr>
          <a:lstStyle/>
          <a:p>
            <a:pPr marL="184150" indent="-171450">
              <a:lnSpc>
                <a:spcPct val="100000"/>
              </a:lnSpc>
              <a:spcBef>
                <a:spcPts val="90"/>
              </a:spcBef>
              <a:buSzPct val="165517"/>
              <a:buChar char="•"/>
              <a:tabLst>
                <a:tab pos="184150" algn="l"/>
              </a:tabLst>
            </a:pPr>
            <a:r>
              <a:rPr sz="1450" spc="-10" dirty="0">
                <a:latin typeface="Arial MT"/>
                <a:cs typeface="Arial MT"/>
              </a:rPr>
              <a:t>Most</a:t>
            </a:r>
            <a:r>
              <a:rPr sz="1450" spc="-45" dirty="0">
                <a:latin typeface="Arial MT"/>
                <a:cs typeface="Arial MT"/>
              </a:rPr>
              <a:t> </a:t>
            </a:r>
            <a:r>
              <a:rPr sz="1450" spc="-30" dirty="0">
                <a:latin typeface="Arial MT"/>
                <a:cs typeface="Arial MT"/>
              </a:rPr>
              <a:t>programs</a:t>
            </a:r>
            <a:r>
              <a:rPr sz="1450" spc="-135" dirty="0">
                <a:latin typeface="Arial MT"/>
                <a:cs typeface="Arial MT"/>
              </a:rPr>
              <a:t> </a:t>
            </a:r>
            <a:r>
              <a:rPr sz="1450" spc="-10" dirty="0">
                <a:latin typeface="Arial MT"/>
                <a:cs typeface="Arial MT"/>
              </a:rPr>
              <a:t>that</a:t>
            </a:r>
            <a:r>
              <a:rPr sz="1450" spc="-40" dirty="0">
                <a:latin typeface="Arial MT"/>
                <a:cs typeface="Arial MT"/>
              </a:rPr>
              <a:t> </a:t>
            </a:r>
            <a:r>
              <a:rPr sz="1450" spc="-20" dirty="0">
                <a:latin typeface="Arial MT"/>
                <a:cs typeface="Arial MT"/>
              </a:rPr>
              <a:t>have</a:t>
            </a:r>
            <a:r>
              <a:rPr sz="1450" spc="-40" dirty="0">
                <a:latin typeface="Arial MT"/>
                <a:cs typeface="Arial MT"/>
              </a:rPr>
              <a:t> </a:t>
            </a:r>
            <a:r>
              <a:rPr sz="1450" spc="-20" dirty="0">
                <a:latin typeface="Arial MT"/>
                <a:cs typeface="Arial MT"/>
              </a:rPr>
              <a:t>been</a:t>
            </a:r>
            <a:r>
              <a:rPr sz="1450" spc="-135" dirty="0">
                <a:latin typeface="Arial MT"/>
                <a:cs typeface="Arial MT"/>
              </a:rPr>
              <a:t> </a:t>
            </a:r>
            <a:r>
              <a:rPr sz="1450" spc="-20" dirty="0">
                <a:latin typeface="Arial MT"/>
                <a:cs typeface="Arial MT"/>
              </a:rPr>
              <a:t>written</a:t>
            </a:r>
            <a:r>
              <a:rPr sz="1450" spc="-135" dirty="0">
                <a:latin typeface="Arial MT"/>
                <a:cs typeface="Arial MT"/>
              </a:rPr>
              <a:t> </a:t>
            </a:r>
            <a:r>
              <a:rPr sz="1450" dirty="0">
                <a:latin typeface="Arial MT"/>
                <a:cs typeface="Arial MT"/>
              </a:rPr>
              <a:t>for</a:t>
            </a:r>
            <a:r>
              <a:rPr sz="1450" spc="-30" dirty="0">
                <a:latin typeface="Arial MT"/>
                <a:cs typeface="Arial MT"/>
              </a:rPr>
              <a:t> </a:t>
            </a:r>
            <a:r>
              <a:rPr sz="1450" spc="-25" dirty="0">
                <a:latin typeface="Arial MT"/>
                <a:cs typeface="Arial MT"/>
              </a:rPr>
              <a:t>conventional,</a:t>
            </a:r>
            <a:r>
              <a:rPr sz="1450" spc="-229" dirty="0">
                <a:latin typeface="Arial MT"/>
                <a:cs typeface="Arial MT"/>
              </a:rPr>
              <a:t> </a:t>
            </a:r>
            <a:r>
              <a:rPr sz="1450" spc="-25" dirty="0">
                <a:latin typeface="Arial MT"/>
                <a:cs typeface="Arial MT"/>
              </a:rPr>
              <a:t>single-core</a:t>
            </a:r>
            <a:r>
              <a:rPr sz="1450" spc="-135" dirty="0">
                <a:latin typeface="Arial MT"/>
                <a:cs typeface="Arial MT"/>
              </a:rPr>
              <a:t> </a:t>
            </a:r>
            <a:r>
              <a:rPr sz="1450" spc="-10" dirty="0">
                <a:latin typeface="Arial MT"/>
                <a:cs typeface="Arial MT"/>
              </a:rPr>
              <a:t>systems</a:t>
            </a:r>
            <a:endParaRPr sz="1450">
              <a:latin typeface="Arial MT"/>
              <a:cs typeface="Arial MT"/>
            </a:endParaRPr>
          </a:p>
          <a:p>
            <a:pPr marL="184150" indent="-171450">
              <a:lnSpc>
                <a:spcPct val="100000"/>
              </a:lnSpc>
              <a:spcBef>
                <a:spcPts val="265"/>
              </a:spcBef>
              <a:buSzPct val="165517"/>
              <a:buFont typeface="Arial MT"/>
              <a:buChar char="•"/>
              <a:tabLst>
                <a:tab pos="184150" algn="l"/>
              </a:tabLst>
            </a:pPr>
            <a:r>
              <a:rPr sz="1450" b="1" spc="-25" dirty="0">
                <a:latin typeface="Arial"/>
                <a:cs typeface="Arial"/>
              </a:rPr>
              <a:t>Cannot</a:t>
            </a:r>
            <a:r>
              <a:rPr sz="1450" b="1" spc="-155" dirty="0">
                <a:latin typeface="Arial"/>
                <a:cs typeface="Arial"/>
              </a:rPr>
              <a:t> </a:t>
            </a:r>
            <a:r>
              <a:rPr sz="1450" b="1" dirty="0">
                <a:latin typeface="Arial"/>
                <a:cs typeface="Arial"/>
              </a:rPr>
              <a:t>exploit</a:t>
            </a:r>
            <a:r>
              <a:rPr sz="1450" b="1" spc="-145" dirty="0">
                <a:latin typeface="Arial"/>
                <a:cs typeface="Arial"/>
              </a:rPr>
              <a:t> </a:t>
            </a:r>
            <a:r>
              <a:rPr sz="1450" b="1" spc="-20" dirty="0">
                <a:latin typeface="Arial"/>
                <a:cs typeface="Arial"/>
              </a:rPr>
              <a:t>the</a:t>
            </a:r>
            <a:r>
              <a:rPr sz="1450" b="1" spc="-55" dirty="0">
                <a:latin typeface="Arial"/>
                <a:cs typeface="Arial"/>
              </a:rPr>
              <a:t> </a:t>
            </a:r>
            <a:r>
              <a:rPr sz="1450" b="1" spc="-35" dirty="0">
                <a:latin typeface="Arial"/>
                <a:cs typeface="Arial"/>
              </a:rPr>
              <a:t>presence</a:t>
            </a:r>
            <a:r>
              <a:rPr sz="1450" b="1" spc="-145" dirty="0">
                <a:latin typeface="Arial"/>
                <a:cs typeface="Arial"/>
              </a:rPr>
              <a:t> </a:t>
            </a:r>
            <a:r>
              <a:rPr sz="1450" b="1" spc="-20" dirty="0">
                <a:latin typeface="Arial"/>
                <a:cs typeface="Arial"/>
              </a:rPr>
              <a:t>of</a:t>
            </a:r>
            <a:r>
              <a:rPr sz="1450" b="1" spc="-120" dirty="0">
                <a:latin typeface="Arial"/>
                <a:cs typeface="Arial"/>
              </a:rPr>
              <a:t> </a:t>
            </a:r>
            <a:r>
              <a:rPr sz="1450" b="1" dirty="0">
                <a:latin typeface="Arial"/>
                <a:cs typeface="Arial"/>
              </a:rPr>
              <a:t>multiple</a:t>
            </a:r>
            <a:r>
              <a:rPr sz="1450" b="1" spc="-140" dirty="0">
                <a:latin typeface="Arial"/>
                <a:cs typeface="Arial"/>
              </a:rPr>
              <a:t> </a:t>
            </a:r>
            <a:r>
              <a:rPr sz="1450" b="1" spc="-10" dirty="0">
                <a:latin typeface="Arial"/>
                <a:cs typeface="Arial"/>
              </a:rPr>
              <a:t>cores.</a:t>
            </a:r>
            <a:endParaRPr sz="1450">
              <a:latin typeface="Arial"/>
              <a:cs typeface="Arial"/>
            </a:endParaRPr>
          </a:p>
          <a:p>
            <a:pPr>
              <a:lnSpc>
                <a:spcPct val="100000"/>
              </a:lnSpc>
              <a:spcBef>
                <a:spcPts val="680"/>
              </a:spcBef>
              <a:buFont typeface="Arial MT"/>
              <a:buChar char="•"/>
            </a:pPr>
            <a:endParaRPr sz="1450">
              <a:latin typeface="Arial"/>
              <a:cs typeface="Arial"/>
            </a:endParaRPr>
          </a:p>
          <a:p>
            <a:pPr marL="12700">
              <a:lnSpc>
                <a:spcPct val="100000"/>
              </a:lnSpc>
            </a:pPr>
            <a:r>
              <a:rPr sz="1450" b="1" i="1" spc="-20" dirty="0">
                <a:latin typeface="Arial"/>
                <a:cs typeface="Arial"/>
              </a:rPr>
              <a:t>We</a:t>
            </a:r>
            <a:r>
              <a:rPr sz="1450" b="1" i="1" spc="-65" dirty="0">
                <a:latin typeface="Arial"/>
                <a:cs typeface="Arial"/>
              </a:rPr>
              <a:t> </a:t>
            </a:r>
            <a:r>
              <a:rPr sz="1450" b="1" i="1" spc="-20" dirty="0">
                <a:latin typeface="Arial"/>
                <a:cs typeface="Arial"/>
              </a:rPr>
              <a:t>can</a:t>
            </a:r>
            <a:r>
              <a:rPr sz="1450" b="1" i="1" spc="-70" dirty="0">
                <a:latin typeface="Arial"/>
                <a:cs typeface="Arial"/>
              </a:rPr>
              <a:t> </a:t>
            </a:r>
            <a:r>
              <a:rPr sz="1450" b="1" i="1" spc="-10" dirty="0">
                <a:latin typeface="Arial"/>
                <a:cs typeface="Arial"/>
              </a:rPr>
              <a:t>run</a:t>
            </a:r>
            <a:r>
              <a:rPr sz="1450" b="1" i="1" spc="-65" dirty="0">
                <a:latin typeface="Arial"/>
                <a:cs typeface="Arial"/>
              </a:rPr>
              <a:t> </a:t>
            </a:r>
            <a:r>
              <a:rPr sz="1450" b="1" i="1" spc="-20" dirty="0">
                <a:latin typeface="Arial"/>
                <a:cs typeface="Arial"/>
              </a:rPr>
              <a:t>multiple</a:t>
            </a:r>
            <a:r>
              <a:rPr sz="1450" b="1" i="1" spc="-155" dirty="0">
                <a:latin typeface="Arial"/>
                <a:cs typeface="Arial"/>
              </a:rPr>
              <a:t> </a:t>
            </a:r>
            <a:r>
              <a:rPr sz="1450" b="1" i="1" spc="-25" dirty="0">
                <a:latin typeface="Arial"/>
                <a:cs typeface="Arial"/>
              </a:rPr>
              <a:t>instances</a:t>
            </a:r>
            <a:r>
              <a:rPr sz="1450" b="1" i="1" spc="-155" dirty="0">
                <a:latin typeface="Arial"/>
                <a:cs typeface="Arial"/>
              </a:rPr>
              <a:t> </a:t>
            </a:r>
            <a:r>
              <a:rPr sz="1450" b="1" i="1" spc="-10" dirty="0">
                <a:latin typeface="Arial"/>
                <a:cs typeface="Arial"/>
              </a:rPr>
              <a:t>of</a:t>
            </a:r>
            <a:r>
              <a:rPr sz="1450" b="1" i="1" spc="-145" dirty="0">
                <a:latin typeface="Arial"/>
                <a:cs typeface="Arial"/>
              </a:rPr>
              <a:t> </a:t>
            </a:r>
            <a:r>
              <a:rPr sz="1450" b="1" i="1" dirty="0">
                <a:latin typeface="Arial"/>
                <a:cs typeface="Arial"/>
              </a:rPr>
              <a:t>a</a:t>
            </a:r>
            <a:r>
              <a:rPr sz="1450" b="1" i="1" spc="20" dirty="0">
                <a:latin typeface="Arial"/>
                <a:cs typeface="Arial"/>
              </a:rPr>
              <a:t> </a:t>
            </a:r>
            <a:r>
              <a:rPr sz="1450" b="1" i="1" spc="-20" dirty="0">
                <a:latin typeface="Arial"/>
                <a:cs typeface="Arial"/>
              </a:rPr>
              <a:t>program</a:t>
            </a:r>
            <a:r>
              <a:rPr sz="1450" b="1" i="1" spc="-155" dirty="0">
                <a:latin typeface="Arial"/>
                <a:cs typeface="Arial"/>
              </a:rPr>
              <a:t> </a:t>
            </a:r>
            <a:r>
              <a:rPr sz="1450" b="1" i="1" spc="-10" dirty="0">
                <a:latin typeface="Arial"/>
                <a:cs typeface="Arial"/>
              </a:rPr>
              <a:t>on</a:t>
            </a:r>
            <a:r>
              <a:rPr sz="1450" b="1" i="1" spc="-125" dirty="0">
                <a:latin typeface="Arial"/>
                <a:cs typeface="Arial"/>
              </a:rPr>
              <a:t> </a:t>
            </a:r>
            <a:r>
              <a:rPr sz="1450" b="1" i="1" dirty="0">
                <a:latin typeface="Arial"/>
                <a:cs typeface="Arial"/>
              </a:rPr>
              <a:t>a</a:t>
            </a:r>
            <a:r>
              <a:rPr sz="1450" b="1" i="1" spc="25" dirty="0">
                <a:latin typeface="Arial"/>
                <a:cs typeface="Arial"/>
              </a:rPr>
              <a:t> </a:t>
            </a:r>
            <a:r>
              <a:rPr sz="1450" b="1" i="1" spc="-10" dirty="0">
                <a:latin typeface="Arial"/>
                <a:cs typeface="Arial"/>
              </a:rPr>
              <a:t>multicore</a:t>
            </a:r>
            <a:r>
              <a:rPr sz="1450" b="1" i="1" spc="-145" dirty="0">
                <a:latin typeface="Arial"/>
                <a:cs typeface="Arial"/>
              </a:rPr>
              <a:t> </a:t>
            </a:r>
            <a:r>
              <a:rPr sz="1450" b="1" i="1" spc="-10" dirty="0">
                <a:latin typeface="Arial"/>
                <a:cs typeface="Arial"/>
              </a:rPr>
              <a:t>system</a:t>
            </a:r>
            <a:endParaRPr sz="1450">
              <a:latin typeface="Arial"/>
              <a:cs typeface="Arial"/>
            </a:endParaRPr>
          </a:p>
          <a:p>
            <a:pPr marL="845819" lvl="1" indent="-375920">
              <a:lnSpc>
                <a:spcPct val="100000"/>
              </a:lnSpc>
              <a:spcBef>
                <a:spcPts val="260"/>
              </a:spcBef>
              <a:buSzPct val="190476"/>
              <a:buFont typeface="Wingdings"/>
              <a:buChar char=""/>
              <a:tabLst>
                <a:tab pos="845819" algn="l"/>
              </a:tabLst>
            </a:pPr>
            <a:r>
              <a:rPr sz="1050" b="1" i="1" dirty="0">
                <a:latin typeface="Arial"/>
                <a:cs typeface="Arial"/>
              </a:rPr>
              <a:t>but</a:t>
            </a:r>
            <a:r>
              <a:rPr sz="1050" b="1" i="1" spc="-40" dirty="0">
                <a:latin typeface="Arial"/>
                <a:cs typeface="Arial"/>
              </a:rPr>
              <a:t> </a:t>
            </a:r>
            <a:r>
              <a:rPr sz="1050" b="1" i="1" dirty="0">
                <a:latin typeface="Arial"/>
                <a:cs typeface="Arial"/>
              </a:rPr>
              <a:t>this</a:t>
            </a:r>
            <a:r>
              <a:rPr sz="1050" b="1" i="1" spc="-15" dirty="0">
                <a:latin typeface="Arial"/>
                <a:cs typeface="Arial"/>
              </a:rPr>
              <a:t> </a:t>
            </a:r>
            <a:r>
              <a:rPr sz="1050" b="1" i="1" dirty="0">
                <a:latin typeface="Arial"/>
                <a:cs typeface="Arial"/>
              </a:rPr>
              <a:t>is</a:t>
            </a:r>
            <a:r>
              <a:rPr sz="1050" b="1" i="1" spc="-75" dirty="0">
                <a:latin typeface="Arial"/>
                <a:cs typeface="Arial"/>
              </a:rPr>
              <a:t> </a:t>
            </a:r>
            <a:r>
              <a:rPr sz="1050" b="1" i="1" dirty="0">
                <a:latin typeface="Arial"/>
                <a:cs typeface="Arial"/>
              </a:rPr>
              <a:t>often</a:t>
            </a:r>
            <a:r>
              <a:rPr sz="1050" b="1" i="1" spc="80" dirty="0">
                <a:latin typeface="Arial"/>
                <a:cs typeface="Arial"/>
              </a:rPr>
              <a:t> </a:t>
            </a:r>
            <a:r>
              <a:rPr sz="1050" b="1" i="1" dirty="0">
                <a:latin typeface="Arial"/>
                <a:cs typeface="Arial"/>
              </a:rPr>
              <a:t>of</a:t>
            </a:r>
            <a:r>
              <a:rPr sz="1050" b="1" i="1" spc="-25" dirty="0">
                <a:latin typeface="Arial"/>
                <a:cs typeface="Arial"/>
              </a:rPr>
              <a:t> </a:t>
            </a:r>
            <a:r>
              <a:rPr sz="1050" b="1" i="1" dirty="0">
                <a:latin typeface="Arial"/>
                <a:cs typeface="Arial"/>
              </a:rPr>
              <a:t>little</a:t>
            </a:r>
            <a:r>
              <a:rPr sz="1050" b="1" i="1" spc="-70" dirty="0">
                <a:latin typeface="Arial"/>
                <a:cs typeface="Arial"/>
              </a:rPr>
              <a:t> </a:t>
            </a:r>
            <a:r>
              <a:rPr sz="1050" b="1" i="1" spc="-20" dirty="0">
                <a:latin typeface="Arial"/>
                <a:cs typeface="Arial"/>
              </a:rPr>
              <a:t>help</a:t>
            </a:r>
            <a:endParaRPr sz="1050">
              <a:latin typeface="Arial"/>
              <a:cs typeface="Arial"/>
            </a:endParaRPr>
          </a:p>
          <a:p>
            <a:pPr marL="845819" lvl="1" indent="-375920">
              <a:lnSpc>
                <a:spcPct val="100000"/>
              </a:lnSpc>
              <a:spcBef>
                <a:spcPts val="265"/>
              </a:spcBef>
              <a:buSzPct val="190476"/>
              <a:buFont typeface="Wingdings"/>
              <a:buChar char=""/>
              <a:tabLst>
                <a:tab pos="845819" algn="l"/>
              </a:tabLst>
            </a:pPr>
            <a:r>
              <a:rPr sz="1050" b="1" i="1" dirty="0">
                <a:latin typeface="Arial"/>
                <a:cs typeface="Arial"/>
              </a:rPr>
              <a:t>For</a:t>
            </a:r>
            <a:r>
              <a:rPr sz="1050" b="1" i="1" spc="-75" dirty="0">
                <a:latin typeface="Arial"/>
                <a:cs typeface="Arial"/>
              </a:rPr>
              <a:t> </a:t>
            </a:r>
            <a:r>
              <a:rPr sz="1050" b="1" i="1" dirty="0">
                <a:latin typeface="Arial"/>
                <a:cs typeface="Arial"/>
              </a:rPr>
              <a:t>example,</a:t>
            </a:r>
            <a:r>
              <a:rPr sz="1050" b="1" i="1" spc="10" dirty="0">
                <a:latin typeface="Arial"/>
                <a:cs typeface="Arial"/>
              </a:rPr>
              <a:t> </a:t>
            </a:r>
            <a:r>
              <a:rPr sz="1050" b="1" i="1" dirty="0">
                <a:latin typeface="Arial"/>
                <a:cs typeface="Arial"/>
              </a:rPr>
              <a:t>being</a:t>
            </a:r>
            <a:r>
              <a:rPr sz="1050" b="1" i="1" spc="-70" dirty="0">
                <a:latin typeface="Arial"/>
                <a:cs typeface="Arial"/>
              </a:rPr>
              <a:t> </a:t>
            </a:r>
            <a:r>
              <a:rPr sz="1050" b="1" i="1" dirty="0">
                <a:latin typeface="Arial"/>
                <a:cs typeface="Arial"/>
              </a:rPr>
              <a:t>able</a:t>
            </a:r>
            <a:r>
              <a:rPr sz="1050" b="1" i="1" spc="-35" dirty="0">
                <a:latin typeface="Arial"/>
                <a:cs typeface="Arial"/>
              </a:rPr>
              <a:t> </a:t>
            </a:r>
            <a:r>
              <a:rPr sz="1050" b="1" i="1" dirty="0">
                <a:latin typeface="Arial"/>
                <a:cs typeface="Arial"/>
              </a:rPr>
              <a:t>to</a:t>
            </a:r>
            <a:r>
              <a:rPr sz="1050" b="1" i="1" spc="-10" dirty="0">
                <a:latin typeface="Arial"/>
                <a:cs typeface="Arial"/>
              </a:rPr>
              <a:t> run</a:t>
            </a:r>
            <a:r>
              <a:rPr sz="1050" b="1" i="1" spc="-60" dirty="0">
                <a:latin typeface="Arial"/>
                <a:cs typeface="Arial"/>
              </a:rPr>
              <a:t> </a:t>
            </a:r>
            <a:r>
              <a:rPr sz="1050" b="1" i="1" dirty="0">
                <a:latin typeface="Arial"/>
                <a:cs typeface="Arial"/>
              </a:rPr>
              <a:t>multiple</a:t>
            </a:r>
            <a:r>
              <a:rPr sz="1050" b="1" i="1" spc="-75" dirty="0">
                <a:latin typeface="Arial"/>
                <a:cs typeface="Arial"/>
              </a:rPr>
              <a:t> </a:t>
            </a:r>
            <a:r>
              <a:rPr sz="1050" b="1" i="1" spc="-10" dirty="0">
                <a:latin typeface="Arial"/>
                <a:cs typeface="Arial"/>
              </a:rPr>
              <a:t>instances</a:t>
            </a:r>
            <a:r>
              <a:rPr sz="1050" b="1" i="1" spc="105" dirty="0">
                <a:latin typeface="Arial"/>
                <a:cs typeface="Arial"/>
              </a:rPr>
              <a:t> </a:t>
            </a:r>
            <a:r>
              <a:rPr sz="1050" b="1" i="1" dirty="0">
                <a:latin typeface="Arial"/>
                <a:cs typeface="Arial"/>
              </a:rPr>
              <a:t>of</a:t>
            </a:r>
            <a:r>
              <a:rPr sz="1050" b="1" i="1" spc="-5" dirty="0">
                <a:latin typeface="Arial"/>
                <a:cs typeface="Arial"/>
              </a:rPr>
              <a:t> </a:t>
            </a:r>
            <a:r>
              <a:rPr sz="1050" b="1" i="1" dirty="0">
                <a:latin typeface="Arial"/>
                <a:cs typeface="Arial"/>
              </a:rPr>
              <a:t>our</a:t>
            </a:r>
            <a:r>
              <a:rPr sz="1050" b="1" i="1" spc="-20" dirty="0">
                <a:latin typeface="Arial"/>
                <a:cs typeface="Arial"/>
              </a:rPr>
              <a:t> </a:t>
            </a:r>
            <a:r>
              <a:rPr sz="1050" b="1" i="1" spc="-10" dirty="0">
                <a:latin typeface="Arial"/>
                <a:cs typeface="Arial"/>
              </a:rPr>
              <a:t>favorite</a:t>
            </a:r>
            <a:r>
              <a:rPr sz="1050" b="1" i="1" spc="55" dirty="0">
                <a:latin typeface="Arial"/>
                <a:cs typeface="Arial"/>
              </a:rPr>
              <a:t> </a:t>
            </a:r>
            <a:r>
              <a:rPr sz="1050" b="1" i="1" dirty="0">
                <a:latin typeface="Arial"/>
                <a:cs typeface="Arial"/>
              </a:rPr>
              <a:t>game</a:t>
            </a:r>
            <a:r>
              <a:rPr sz="1050" b="1" i="1" spc="-35" dirty="0">
                <a:latin typeface="Arial"/>
                <a:cs typeface="Arial"/>
              </a:rPr>
              <a:t> </a:t>
            </a:r>
            <a:r>
              <a:rPr sz="1050" b="1" i="1" dirty="0">
                <a:latin typeface="Arial"/>
                <a:cs typeface="Arial"/>
              </a:rPr>
              <a:t>isn't</a:t>
            </a:r>
            <a:r>
              <a:rPr sz="1050" b="1" i="1" spc="35" dirty="0">
                <a:latin typeface="Arial"/>
                <a:cs typeface="Arial"/>
              </a:rPr>
              <a:t> </a:t>
            </a:r>
            <a:r>
              <a:rPr sz="1050" b="1" i="1" dirty="0">
                <a:latin typeface="Arial"/>
                <a:cs typeface="Arial"/>
              </a:rPr>
              <a:t>really</a:t>
            </a:r>
            <a:r>
              <a:rPr sz="1050" b="1" i="1" spc="-35" dirty="0">
                <a:latin typeface="Arial"/>
                <a:cs typeface="Arial"/>
              </a:rPr>
              <a:t> </a:t>
            </a:r>
            <a:r>
              <a:rPr sz="1050" b="1" i="1" dirty="0">
                <a:latin typeface="Arial"/>
                <a:cs typeface="Arial"/>
              </a:rPr>
              <a:t>what</a:t>
            </a:r>
            <a:r>
              <a:rPr sz="1050" b="1" i="1" spc="-35" dirty="0">
                <a:latin typeface="Arial"/>
                <a:cs typeface="Arial"/>
              </a:rPr>
              <a:t> </a:t>
            </a:r>
            <a:r>
              <a:rPr sz="1050" b="1" i="1" dirty="0">
                <a:latin typeface="Arial"/>
                <a:cs typeface="Arial"/>
              </a:rPr>
              <a:t>we</a:t>
            </a:r>
            <a:r>
              <a:rPr sz="1050" b="1" i="1" spc="60" dirty="0">
                <a:latin typeface="Arial"/>
                <a:cs typeface="Arial"/>
              </a:rPr>
              <a:t> </a:t>
            </a:r>
            <a:r>
              <a:rPr sz="1050" b="1" i="1" spc="-20" dirty="0">
                <a:latin typeface="Arial"/>
                <a:cs typeface="Arial"/>
              </a:rPr>
              <a:t>want</a:t>
            </a:r>
            <a:endParaRPr sz="1050">
              <a:latin typeface="Arial"/>
              <a:cs typeface="Arial"/>
            </a:endParaRPr>
          </a:p>
          <a:p>
            <a:pPr marL="845819" lvl="1" indent="-375920">
              <a:lnSpc>
                <a:spcPct val="100000"/>
              </a:lnSpc>
              <a:spcBef>
                <a:spcPts val="260"/>
              </a:spcBef>
              <a:buSzPct val="190476"/>
              <a:buFont typeface="Wingdings"/>
              <a:buChar char=""/>
              <a:tabLst>
                <a:tab pos="845819" algn="l"/>
              </a:tabLst>
            </a:pPr>
            <a:r>
              <a:rPr sz="1050" b="1" i="1" dirty="0">
                <a:latin typeface="Arial"/>
                <a:cs typeface="Arial"/>
              </a:rPr>
              <a:t>we</a:t>
            </a:r>
            <a:r>
              <a:rPr sz="1050" b="1" i="1" spc="-75" dirty="0">
                <a:latin typeface="Arial"/>
                <a:cs typeface="Arial"/>
              </a:rPr>
              <a:t> </a:t>
            </a:r>
            <a:r>
              <a:rPr sz="1050" b="1" i="1" dirty="0">
                <a:latin typeface="Arial"/>
                <a:cs typeface="Arial"/>
              </a:rPr>
              <a:t>want</a:t>
            </a:r>
            <a:r>
              <a:rPr sz="1050" b="1" i="1" spc="-10" dirty="0">
                <a:latin typeface="Arial"/>
                <a:cs typeface="Arial"/>
              </a:rPr>
              <a:t> </a:t>
            </a:r>
            <a:r>
              <a:rPr sz="1050" b="1" i="1" dirty="0">
                <a:latin typeface="Arial"/>
                <a:cs typeface="Arial"/>
              </a:rPr>
              <a:t>the</a:t>
            </a:r>
            <a:r>
              <a:rPr sz="1050" b="1" i="1" spc="-45" dirty="0">
                <a:latin typeface="Arial"/>
                <a:cs typeface="Arial"/>
              </a:rPr>
              <a:t> </a:t>
            </a:r>
            <a:r>
              <a:rPr sz="1050" b="1" i="1" dirty="0">
                <a:latin typeface="Arial"/>
                <a:cs typeface="Arial"/>
              </a:rPr>
              <a:t>program</a:t>
            </a:r>
            <a:r>
              <a:rPr sz="1050" b="1" i="1" spc="10" dirty="0">
                <a:latin typeface="Arial"/>
                <a:cs typeface="Arial"/>
              </a:rPr>
              <a:t> </a:t>
            </a:r>
            <a:r>
              <a:rPr sz="1050" b="1" i="1" dirty="0">
                <a:latin typeface="Arial"/>
                <a:cs typeface="Arial"/>
              </a:rPr>
              <a:t>to</a:t>
            </a:r>
            <a:r>
              <a:rPr sz="1050" b="1" i="1" spc="-25" dirty="0">
                <a:latin typeface="Arial"/>
                <a:cs typeface="Arial"/>
              </a:rPr>
              <a:t> </a:t>
            </a:r>
            <a:r>
              <a:rPr sz="1050" b="1" i="1" spc="-10" dirty="0">
                <a:latin typeface="Arial"/>
                <a:cs typeface="Arial"/>
              </a:rPr>
              <a:t>run</a:t>
            </a:r>
            <a:r>
              <a:rPr sz="1050" b="1" i="1" spc="-60" dirty="0">
                <a:latin typeface="Arial"/>
                <a:cs typeface="Arial"/>
              </a:rPr>
              <a:t> </a:t>
            </a:r>
            <a:r>
              <a:rPr sz="1050" b="1" i="1" spc="-20" dirty="0">
                <a:latin typeface="Arial"/>
                <a:cs typeface="Arial"/>
              </a:rPr>
              <a:t>faster</a:t>
            </a:r>
            <a:r>
              <a:rPr sz="1050" b="1" i="1" spc="160" dirty="0">
                <a:latin typeface="Arial"/>
                <a:cs typeface="Arial"/>
              </a:rPr>
              <a:t> </a:t>
            </a:r>
            <a:r>
              <a:rPr sz="1050" b="1" i="1" dirty="0">
                <a:latin typeface="Arial"/>
                <a:cs typeface="Arial"/>
              </a:rPr>
              <a:t>with</a:t>
            </a:r>
            <a:r>
              <a:rPr sz="1050" b="1" i="1" spc="-20" dirty="0">
                <a:latin typeface="Arial"/>
                <a:cs typeface="Arial"/>
              </a:rPr>
              <a:t> </a:t>
            </a:r>
            <a:r>
              <a:rPr sz="1050" b="1" i="1" spc="-10" dirty="0">
                <a:latin typeface="Arial"/>
                <a:cs typeface="Arial"/>
              </a:rPr>
              <a:t>more</a:t>
            </a:r>
            <a:r>
              <a:rPr sz="1050" b="1" i="1" spc="-75" dirty="0">
                <a:latin typeface="Arial"/>
                <a:cs typeface="Arial"/>
              </a:rPr>
              <a:t> </a:t>
            </a:r>
            <a:r>
              <a:rPr sz="1050" b="1" i="1" dirty="0">
                <a:latin typeface="Arial"/>
                <a:cs typeface="Arial"/>
              </a:rPr>
              <a:t>realistic</a:t>
            </a:r>
            <a:r>
              <a:rPr sz="1050" b="1" i="1" spc="100" dirty="0">
                <a:latin typeface="Arial"/>
                <a:cs typeface="Arial"/>
              </a:rPr>
              <a:t> </a:t>
            </a:r>
            <a:r>
              <a:rPr sz="1050" b="1" i="1" spc="-10" dirty="0">
                <a:latin typeface="Arial"/>
                <a:cs typeface="Arial"/>
              </a:rPr>
              <a:t>graphics</a:t>
            </a:r>
            <a:endParaRPr sz="1050">
              <a:latin typeface="Arial"/>
              <a:cs typeface="Arial"/>
            </a:endParaRPr>
          </a:p>
          <a:p>
            <a:pPr lvl="1">
              <a:lnSpc>
                <a:spcPct val="100000"/>
              </a:lnSpc>
              <a:spcBef>
                <a:spcPts val="1060"/>
              </a:spcBef>
              <a:buFont typeface="Wingdings"/>
              <a:buChar char=""/>
            </a:pPr>
            <a:endParaRPr sz="1050">
              <a:latin typeface="Arial"/>
              <a:cs typeface="Arial"/>
            </a:endParaRPr>
          </a:p>
          <a:p>
            <a:pPr marL="12700">
              <a:lnSpc>
                <a:spcPct val="100000"/>
              </a:lnSpc>
            </a:pPr>
            <a:r>
              <a:rPr sz="1450" dirty="0">
                <a:latin typeface="Arial MT"/>
                <a:cs typeface="Arial MT"/>
              </a:rPr>
              <a:t>To</a:t>
            </a:r>
            <a:r>
              <a:rPr sz="1450" spc="-150" dirty="0">
                <a:latin typeface="Arial MT"/>
                <a:cs typeface="Arial MT"/>
              </a:rPr>
              <a:t> </a:t>
            </a:r>
            <a:r>
              <a:rPr sz="1450" spc="-20" dirty="0">
                <a:latin typeface="Arial MT"/>
                <a:cs typeface="Arial MT"/>
              </a:rPr>
              <a:t>do</a:t>
            </a:r>
            <a:r>
              <a:rPr sz="1450" spc="-60" dirty="0">
                <a:latin typeface="Arial MT"/>
                <a:cs typeface="Arial MT"/>
              </a:rPr>
              <a:t> </a:t>
            </a:r>
            <a:r>
              <a:rPr sz="1450" spc="-20" dirty="0">
                <a:latin typeface="Arial MT"/>
                <a:cs typeface="Arial MT"/>
              </a:rPr>
              <a:t>this</a:t>
            </a:r>
            <a:endParaRPr sz="1450">
              <a:latin typeface="Arial MT"/>
              <a:cs typeface="Arial MT"/>
            </a:endParaRPr>
          </a:p>
          <a:p>
            <a:pPr marL="388620" indent="-375920">
              <a:lnSpc>
                <a:spcPct val="100000"/>
              </a:lnSpc>
              <a:spcBef>
                <a:spcPts val="270"/>
              </a:spcBef>
              <a:buSzPct val="187500"/>
              <a:buChar char="•"/>
              <a:tabLst>
                <a:tab pos="388620" algn="l"/>
              </a:tabLst>
            </a:pPr>
            <a:r>
              <a:rPr sz="1200" dirty="0">
                <a:latin typeface="Arial MT"/>
                <a:cs typeface="Arial MT"/>
              </a:rPr>
              <a:t>we</a:t>
            </a:r>
            <a:r>
              <a:rPr sz="1200" spc="-85" dirty="0">
                <a:latin typeface="Arial MT"/>
                <a:cs typeface="Arial MT"/>
              </a:rPr>
              <a:t> </a:t>
            </a:r>
            <a:r>
              <a:rPr sz="1200" dirty="0">
                <a:latin typeface="Arial MT"/>
                <a:cs typeface="Arial MT"/>
              </a:rPr>
              <a:t>need</a:t>
            </a:r>
            <a:r>
              <a:rPr sz="1200" spc="20" dirty="0">
                <a:latin typeface="Arial MT"/>
                <a:cs typeface="Arial MT"/>
              </a:rPr>
              <a:t> </a:t>
            </a:r>
            <a:r>
              <a:rPr sz="1200" dirty="0">
                <a:latin typeface="Arial MT"/>
                <a:cs typeface="Arial MT"/>
              </a:rPr>
              <a:t>to</a:t>
            </a:r>
            <a:r>
              <a:rPr sz="1200" spc="-85" dirty="0">
                <a:latin typeface="Arial MT"/>
                <a:cs typeface="Arial MT"/>
              </a:rPr>
              <a:t> </a:t>
            </a:r>
            <a:r>
              <a:rPr sz="1200" dirty="0">
                <a:latin typeface="Arial MT"/>
                <a:cs typeface="Arial MT"/>
              </a:rPr>
              <a:t>either</a:t>
            </a:r>
            <a:r>
              <a:rPr sz="1200" spc="65" dirty="0">
                <a:latin typeface="Arial MT"/>
                <a:cs typeface="Arial MT"/>
              </a:rPr>
              <a:t> </a:t>
            </a:r>
            <a:r>
              <a:rPr sz="1200" dirty="0">
                <a:latin typeface="Arial MT"/>
                <a:cs typeface="Arial MT"/>
              </a:rPr>
              <a:t>rewrite</a:t>
            </a:r>
            <a:r>
              <a:rPr sz="1200" spc="-30" dirty="0">
                <a:latin typeface="Arial MT"/>
                <a:cs typeface="Arial MT"/>
              </a:rPr>
              <a:t> </a:t>
            </a:r>
            <a:r>
              <a:rPr sz="1200" dirty="0">
                <a:latin typeface="Arial MT"/>
                <a:cs typeface="Arial MT"/>
              </a:rPr>
              <a:t>our</a:t>
            </a:r>
            <a:r>
              <a:rPr sz="1200" spc="-5" dirty="0">
                <a:latin typeface="Arial MT"/>
                <a:cs typeface="Arial MT"/>
              </a:rPr>
              <a:t> </a:t>
            </a:r>
            <a:r>
              <a:rPr sz="1200" dirty="0">
                <a:latin typeface="Arial MT"/>
                <a:cs typeface="Arial MT"/>
              </a:rPr>
              <a:t>serial</a:t>
            </a:r>
            <a:r>
              <a:rPr sz="1200" spc="-30" dirty="0">
                <a:latin typeface="Arial MT"/>
                <a:cs typeface="Arial MT"/>
              </a:rPr>
              <a:t> </a:t>
            </a:r>
            <a:r>
              <a:rPr sz="1200" dirty="0">
                <a:latin typeface="Arial MT"/>
                <a:cs typeface="Arial MT"/>
              </a:rPr>
              <a:t>programs</a:t>
            </a:r>
            <a:r>
              <a:rPr sz="1200" spc="-40" dirty="0">
                <a:latin typeface="Arial MT"/>
                <a:cs typeface="Arial MT"/>
              </a:rPr>
              <a:t> </a:t>
            </a:r>
            <a:r>
              <a:rPr sz="1200" dirty="0">
                <a:latin typeface="Arial MT"/>
                <a:cs typeface="Arial MT"/>
              </a:rPr>
              <a:t>so</a:t>
            </a:r>
            <a:r>
              <a:rPr sz="1200" spc="-65" dirty="0">
                <a:latin typeface="Arial MT"/>
                <a:cs typeface="Arial MT"/>
              </a:rPr>
              <a:t> </a:t>
            </a:r>
            <a:r>
              <a:rPr sz="1200" dirty="0">
                <a:latin typeface="Arial MT"/>
                <a:cs typeface="Arial MT"/>
              </a:rPr>
              <a:t>that</a:t>
            </a:r>
            <a:r>
              <a:rPr sz="1200" spc="-15" dirty="0">
                <a:latin typeface="Arial MT"/>
                <a:cs typeface="Arial MT"/>
              </a:rPr>
              <a:t> </a:t>
            </a:r>
            <a:r>
              <a:rPr sz="1200" dirty="0">
                <a:latin typeface="Arial MT"/>
                <a:cs typeface="Arial MT"/>
              </a:rPr>
              <a:t>they're</a:t>
            </a:r>
            <a:r>
              <a:rPr sz="1200" spc="35" dirty="0">
                <a:latin typeface="Arial MT"/>
                <a:cs typeface="Arial MT"/>
              </a:rPr>
              <a:t> </a:t>
            </a:r>
            <a:r>
              <a:rPr sz="1200" spc="-10" dirty="0">
                <a:latin typeface="Arial MT"/>
                <a:cs typeface="Arial MT"/>
              </a:rPr>
              <a:t>parallel</a:t>
            </a:r>
            <a:endParaRPr sz="1200">
              <a:latin typeface="Arial MT"/>
              <a:cs typeface="Arial MT"/>
            </a:endParaRPr>
          </a:p>
          <a:p>
            <a:pPr marL="845819" lvl="1" indent="-375920">
              <a:lnSpc>
                <a:spcPct val="100000"/>
              </a:lnSpc>
              <a:spcBef>
                <a:spcPts val="325"/>
              </a:spcBef>
              <a:buSzPct val="166666"/>
              <a:buFont typeface="Wingdings"/>
              <a:buChar char=""/>
              <a:tabLst>
                <a:tab pos="845819" algn="l"/>
              </a:tabLst>
            </a:pPr>
            <a:r>
              <a:rPr sz="1200" dirty="0">
                <a:latin typeface="Arial MT"/>
                <a:cs typeface="Arial MT"/>
              </a:rPr>
              <a:t>so</a:t>
            </a:r>
            <a:r>
              <a:rPr sz="1200" spc="-75" dirty="0">
                <a:latin typeface="Arial MT"/>
                <a:cs typeface="Arial MT"/>
              </a:rPr>
              <a:t> </a:t>
            </a:r>
            <a:r>
              <a:rPr sz="1200" dirty="0">
                <a:latin typeface="Arial MT"/>
                <a:cs typeface="Arial MT"/>
              </a:rPr>
              <a:t>that</a:t>
            </a:r>
            <a:r>
              <a:rPr sz="1200" spc="15" dirty="0">
                <a:latin typeface="Arial MT"/>
                <a:cs typeface="Arial MT"/>
              </a:rPr>
              <a:t> </a:t>
            </a:r>
            <a:r>
              <a:rPr sz="1200" dirty="0">
                <a:latin typeface="Arial MT"/>
                <a:cs typeface="Arial MT"/>
              </a:rPr>
              <a:t>they</a:t>
            </a:r>
            <a:r>
              <a:rPr sz="1200" spc="65" dirty="0">
                <a:latin typeface="Arial MT"/>
                <a:cs typeface="Arial MT"/>
              </a:rPr>
              <a:t> </a:t>
            </a:r>
            <a:r>
              <a:rPr sz="1200" dirty="0">
                <a:latin typeface="Arial MT"/>
                <a:cs typeface="Arial MT"/>
              </a:rPr>
              <a:t>can</a:t>
            </a:r>
            <a:r>
              <a:rPr sz="1200" spc="-70" dirty="0">
                <a:latin typeface="Arial MT"/>
                <a:cs typeface="Arial MT"/>
              </a:rPr>
              <a:t> </a:t>
            </a:r>
            <a:r>
              <a:rPr sz="1200" dirty="0">
                <a:latin typeface="Arial MT"/>
                <a:cs typeface="Arial MT"/>
              </a:rPr>
              <a:t>make use</a:t>
            </a:r>
            <a:r>
              <a:rPr sz="1200" spc="-70" dirty="0">
                <a:latin typeface="Arial MT"/>
                <a:cs typeface="Arial MT"/>
              </a:rPr>
              <a:t> </a:t>
            </a:r>
            <a:r>
              <a:rPr sz="1200" dirty="0">
                <a:latin typeface="Arial MT"/>
                <a:cs typeface="Arial MT"/>
              </a:rPr>
              <a:t>of</a:t>
            </a:r>
            <a:r>
              <a:rPr sz="1200" spc="15" dirty="0">
                <a:latin typeface="Arial MT"/>
                <a:cs typeface="Arial MT"/>
              </a:rPr>
              <a:t> </a:t>
            </a:r>
            <a:r>
              <a:rPr sz="1200" spc="-10" dirty="0">
                <a:latin typeface="Arial MT"/>
                <a:cs typeface="Arial MT"/>
              </a:rPr>
              <a:t>multiple</a:t>
            </a:r>
            <a:r>
              <a:rPr sz="1200" dirty="0">
                <a:latin typeface="Arial MT"/>
                <a:cs typeface="Arial MT"/>
              </a:rPr>
              <a:t> </a:t>
            </a:r>
            <a:r>
              <a:rPr sz="1200" spc="-20" dirty="0">
                <a:latin typeface="Arial MT"/>
                <a:cs typeface="Arial MT"/>
              </a:rPr>
              <a:t>cores</a:t>
            </a:r>
            <a:endParaRPr sz="1200">
              <a:latin typeface="Arial MT"/>
              <a:cs typeface="Arial MT"/>
            </a:endParaRPr>
          </a:p>
          <a:p>
            <a:pPr marL="388620" indent="-375920">
              <a:lnSpc>
                <a:spcPct val="100000"/>
              </a:lnSpc>
              <a:spcBef>
                <a:spcPts val="240"/>
              </a:spcBef>
              <a:buSzPct val="187500"/>
              <a:buChar char="•"/>
              <a:tabLst>
                <a:tab pos="388620" algn="l"/>
              </a:tabLst>
            </a:pPr>
            <a:r>
              <a:rPr sz="1200" dirty="0">
                <a:latin typeface="Arial MT"/>
                <a:cs typeface="Arial MT"/>
              </a:rPr>
              <a:t>write</a:t>
            </a:r>
            <a:r>
              <a:rPr sz="1200" spc="-55" dirty="0">
                <a:latin typeface="Arial MT"/>
                <a:cs typeface="Arial MT"/>
              </a:rPr>
              <a:t> </a:t>
            </a:r>
            <a:r>
              <a:rPr sz="1200" spc="-10" dirty="0">
                <a:latin typeface="Arial MT"/>
                <a:cs typeface="Arial MT"/>
              </a:rPr>
              <a:t>translation</a:t>
            </a:r>
            <a:r>
              <a:rPr sz="1200" spc="40" dirty="0">
                <a:latin typeface="Arial MT"/>
                <a:cs typeface="Arial MT"/>
              </a:rPr>
              <a:t> </a:t>
            </a:r>
            <a:r>
              <a:rPr sz="1200" spc="-10" dirty="0">
                <a:latin typeface="Arial MT"/>
                <a:cs typeface="Arial MT"/>
              </a:rPr>
              <a:t>programs,</a:t>
            </a:r>
            <a:r>
              <a:rPr sz="1200" spc="-75" dirty="0">
                <a:latin typeface="Arial MT"/>
                <a:cs typeface="Arial MT"/>
              </a:rPr>
              <a:t> </a:t>
            </a:r>
            <a:r>
              <a:rPr sz="1200" dirty="0">
                <a:latin typeface="Arial MT"/>
                <a:cs typeface="Arial MT"/>
              </a:rPr>
              <a:t>that</a:t>
            </a:r>
            <a:r>
              <a:rPr sz="1200" spc="55" dirty="0">
                <a:latin typeface="Arial MT"/>
                <a:cs typeface="Arial MT"/>
              </a:rPr>
              <a:t> </a:t>
            </a:r>
            <a:r>
              <a:rPr sz="1200" dirty="0">
                <a:latin typeface="Arial MT"/>
                <a:cs typeface="Arial MT"/>
              </a:rPr>
              <a:t>is,</a:t>
            </a:r>
            <a:r>
              <a:rPr sz="1200" spc="-80" dirty="0">
                <a:latin typeface="Arial MT"/>
                <a:cs typeface="Arial MT"/>
              </a:rPr>
              <a:t> </a:t>
            </a:r>
            <a:r>
              <a:rPr sz="1200" dirty="0">
                <a:latin typeface="Arial MT"/>
                <a:cs typeface="Arial MT"/>
              </a:rPr>
              <a:t>programs</a:t>
            </a:r>
            <a:r>
              <a:rPr sz="1200" spc="-40" dirty="0">
                <a:latin typeface="Arial MT"/>
                <a:cs typeface="Arial MT"/>
              </a:rPr>
              <a:t> </a:t>
            </a:r>
            <a:r>
              <a:rPr sz="1200" dirty="0">
                <a:latin typeface="Arial MT"/>
                <a:cs typeface="Arial MT"/>
              </a:rPr>
              <a:t>that</a:t>
            </a:r>
            <a:r>
              <a:rPr sz="1200" spc="-15" dirty="0">
                <a:latin typeface="Arial MT"/>
                <a:cs typeface="Arial MT"/>
              </a:rPr>
              <a:t> </a:t>
            </a:r>
            <a:r>
              <a:rPr sz="1200" dirty="0">
                <a:latin typeface="Arial MT"/>
                <a:cs typeface="Arial MT"/>
              </a:rPr>
              <a:t>will</a:t>
            </a:r>
            <a:r>
              <a:rPr sz="1200" spc="-25" dirty="0">
                <a:latin typeface="Arial MT"/>
                <a:cs typeface="Arial MT"/>
              </a:rPr>
              <a:t> </a:t>
            </a:r>
            <a:r>
              <a:rPr sz="1200" spc="-10" dirty="0">
                <a:latin typeface="Arial MT"/>
                <a:cs typeface="Arial MT"/>
              </a:rPr>
              <a:t>automatically</a:t>
            </a:r>
            <a:r>
              <a:rPr sz="1200" spc="100" dirty="0">
                <a:latin typeface="Arial MT"/>
                <a:cs typeface="Arial MT"/>
              </a:rPr>
              <a:t> </a:t>
            </a:r>
            <a:r>
              <a:rPr sz="1200" dirty="0">
                <a:latin typeface="Arial MT"/>
                <a:cs typeface="Arial MT"/>
              </a:rPr>
              <a:t>convert</a:t>
            </a:r>
            <a:r>
              <a:rPr sz="1200" spc="-15" dirty="0">
                <a:latin typeface="Arial MT"/>
                <a:cs typeface="Arial MT"/>
              </a:rPr>
              <a:t> </a:t>
            </a:r>
            <a:r>
              <a:rPr sz="1200" dirty="0">
                <a:latin typeface="Arial MT"/>
                <a:cs typeface="Arial MT"/>
              </a:rPr>
              <a:t>serial</a:t>
            </a:r>
            <a:r>
              <a:rPr sz="1200" spc="-25" dirty="0">
                <a:latin typeface="Arial MT"/>
                <a:cs typeface="Arial MT"/>
              </a:rPr>
              <a:t> </a:t>
            </a:r>
            <a:r>
              <a:rPr sz="1200" dirty="0">
                <a:latin typeface="Arial MT"/>
                <a:cs typeface="Arial MT"/>
              </a:rPr>
              <a:t>programs</a:t>
            </a:r>
            <a:r>
              <a:rPr sz="1200" spc="-40" dirty="0">
                <a:latin typeface="Arial MT"/>
                <a:cs typeface="Arial MT"/>
              </a:rPr>
              <a:t> </a:t>
            </a:r>
            <a:r>
              <a:rPr sz="1200" dirty="0">
                <a:latin typeface="Arial MT"/>
                <a:cs typeface="Arial MT"/>
              </a:rPr>
              <a:t>into</a:t>
            </a:r>
            <a:r>
              <a:rPr sz="1200" spc="-25" dirty="0">
                <a:latin typeface="Arial MT"/>
                <a:cs typeface="Arial MT"/>
              </a:rPr>
              <a:t> </a:t>
            </a:r>
            <a:r>
              <a:rPr sz="1200" dirty="0">
                <a:latin typeface="Arial MT"/>
                <a:cs typeface="Arial MT"/>
              </a:rPr>
              <a:t>parallel</a:t>
            </a:r>
            <a:r>
              <a:rPr sz="1200" spc="114" dirty="0">
                <a:latin typeface="Arial MT"/>
                <a:cs typeface="Arial MT"/>
              </a:rPr>
              <a:t> </a:t>
            </a:r>
            <a:r>
              <a:rPr sz="1200" spc="-20" dirty="0">
                <a:latin typeface="Arial MT"/>
                <a:cs typeface="Arial MT"/>
              </a:rPr>
              <a:t>programs</a:t>
            </a:r>
            <a:r>
              <a:rPr sz="1200" spc="-215" dirty="0">
                <a:latin typeface="Arial MT"/>
                <a:cs typeface="Arial MT"/>
              </a:rPr>
              <a:t> </a:t>
            </a:r>
            <a:r>
              <a:rPr sz="1200" spc="-50" dirty="0">
                <a:latin typeface="Arial MT"/>
                <a:cs typeface="Arial MT"/>
              </a:rPr>
              <a:t>.</a:t>
            </a:r>
            <a:endParaRPr sz="1200">
              <a:latin typeface="Arial MT"/>
              <a:cs typeface="Arial MT"/>
            </a:endParaRPr>
          </a:p>
          <a:p>
            <a:pPr marL="388620" marR="5080" indent="-376555">
              <a:lnSpc>
                <a:spcPct val="122400"/>
              </a:lnSpc>
              <a:buSzPct val="187500"/>
              <a:buChar char="•"/>
              <a:tabLst>
                <a:tab pos="388620" algn="l"/>
              </a:tabLst>
            </a:pPr>
            <a:r>
              <a:rPr sz="1200" dirty="0">
                <a:latin typeface="Arial MT"/>
                <a:cs typeface="Arial MT"/>
              </a:rPr>
              <a:t>The</a:t>
            </a:r>
            <a:r>
              <a:rPr sz="1200" spc="-50" dirty="0">
                <a:latin typeface="Arial MT"/>
                <a:cs typeface="Arial MT"/>
              </a:rPr>
              <a:t> </a:t>
            </a:r>
            <a:r>
              <a:rPr sz="1200" dirty="0">
                <a:latin typeface="Arial MT"/>
                <a:cs typeface="Arial MT"/>
              </a:rPr>
              <a:t>bad</a:t>
            </a:r>
            <a:r>
              <a:rPr sz="1200" spc="-20" dirty="0">
                <a:latin typeface="Arial MT"/>
                <a:cs typeface="Arial MT"/>
              </a:rPr>
              <a:t> </a:t>
            </a:r>
            <a:r>
              <a:rPr sz="1200" dirty="0">
                <a:latin typeface="Arial MT"/>
                <a:cs typeface="Arial MT"/>
              </a:rPr>
              <a:t>news</a:t>
            </a:r>
            <a:r>
              <a:rPr sz="1200" spc="-35" dirty="0">
                <a:latin typeface="Arial MT"/>
                <a:cs typeface="Arial MT"/>
              </a:rPr>
              <a:t> </a:t>
            </a:r>
            <a:r>
              <a:rPr sz="1200" dirty="0">
                <a:latin typeface="Arial MT"/>
                <a:cs typeface="Arial MT"/>
              </a:rPr>
              <a:t>is</a:t>
            </a:r>
            <a:r>
              <a:rPr sz="1200" spc="-35" dirty="0">
                <a:latin typeface="Arial MT"/>
                <a:cs typeface="Arial MT"/>
              </a:rPr>
              <a:t> </a:t>
            </a:r>
            <a:r>
              <a:rPr sz="1200" dirty="0">
                <a:latin typeface="Arial MT"/>
                <a:cs typeface="Arial MT"/>
              </a:rPr>
              <a:t>that</a:t>
            </a:r>
            <a:r>
              <a:rPr sz="1200" spc="-5" dirty="0">
                <a:latin typeface="Arial MT"/>
                <a:cs typeface="Arial MT"/>
              </a:rPr>
              <a:t> </a:t>
            </a:r>
            <a:r>
              <a:rPr sz="1200" dirty="0">
                <a:latin typeface="Arial MT"/>
                <a:cs typeface="Arial MT"/>
              </a:rPr>
              <a:t>researchers</a:t>
            </a:r>
            <a:r>
              <a:rPr sz="1200" spc="-35" dirty="0">
                <a:latin typeface="Arial MT"/>
                <a:cs typeface="Arial MT"/>
              </a:rPr>
              <a:t> </a:t>
            </a:r>
            <a:r>
              <a:rPr sz="1200" dirty="0">
                <a:latin typeface="Arial MT"/>
                <a:cs typeface="Arial MT"/>
              </a:rPr>
              <a:t>have</a:t>
            </a:r>
            <a:r>
              <a:rPr sz="1200" spc="45" dirty="0">
                <a:latin typeface="Arial MT"/>
                <a:cs typeface="Arial MT"/>
              </a:rPr>
              <a:t> </a:t>
            </a:r>
            <a:r>
              <a:rPr sz="1200" dirty="0">
                <a:latin typeface="Arial MT"/>
                <a:cs typeface="Arial MT"/>
              </a:rPr>
              <a:t>had</a:t>
            </a:r>
            <a:r>
              <a:rPr sz="1200" spc="10" dirty="0">
                <a:latin typeface="Arial MT"/>
                <a:cs typeface="Arial MT"/>
              </a:rPr>
              <a:t> </a:t>
            </a:r>
            <a:r>
              <a:rPr sz="1200" dirty="0">
                <a:latin typeface="Arial MT"/>
                <a:cs typeface="Arial MT"/>
              </a:rPr>
              <a:t>very</a:t>
            </a:r>
            <a:r>
              <a:rPr sz="1200" spc="35" dirty="0">
                <a:latin typeface="Arial MT"/>
                <a:cs typeface="Arial MT"/>
              </a:rPr>
              <a:t> </a:t>
            </a:r>
            <a:r>
              <a:rPr sz="1200" dirty="0">
                <a:latin typeface="Arial MT"/>
                <a:cs typeface="Arial MT"/>
              </a:rPr>
              <a:t>limited</a:t>
            </a:r>
            <a:r>
              <a:rPr sz="1200" spc="-20" dirty="0">
                <a:latin typeface="Arial MT"/>
                <a:cs typeface="Arial MT"/>
              </a:rPr>
              <a:t> </a:t>
            </a:r>
            <a:r>
              <a:rPr sz="1200" dirty="0">
                <a:latin typeface="Arial MT"/>
                <a:cs typeface="Arial MT"/>
              </a:rPr>
              <a:t>success</a:t>
            </a:r>
            <a:r>
              <a:rPr sz="1200" spc="-85" dirty="0">
                <a:latin typeface="Arial MT"/>
                <a:cs typeface="Arial MT"/>
              </a:rPr>
              <a:t> </a:t>
            </a:r>
            <a:r>
              <a:rPr sz="1200" dirty="0">
                <a:latin typeface="Arial MT"/>
                <a:cs typeface="Arial MT"/>
              </a:rPr>
              <a:t>writing</a:t>
            </a:r>
            <a:r>
              <a:rPr sz="1200" spc="-20" dirty="0">
                <a:latin typeface="Arial MT"/>
                <a:cs typeface="Arial MT"/>
              </a:rPr>
              <a:t> </a:t>
            </a:r>
            <a:r>
              <a:rPr sz="1200" dirty="0">
                <a:latin typeface="Arial MT"/>
                <a:cs typeface="Arial MT"/>
              </a:rPr>
              <a:t>programs</a:t>
            </a:r>
            <a:r>
              <a:rPr sz="1200" spc="-35" dirty="0">
                <a:latin typeface="Arial MT"/>
                <a:cs typeface="Arial MT"/>
              </a:rPr>
              <a:t> </a:t>
            </a:r>
            <a:r>
              <a:rPr sz="1200" dirty="0">
                <a:latin typeface="Arial MT"/>
                <a:cs typeface="Arial MT"/>
              </a:rPr>
              <a:t>that</a:t>
            </a:r>
            <a:r>
              <a:rPr sz="1200" spc="-5" dirty="0">
                <a:latin typeface="Arial MT"/>
                <a:cs typeface="Arial MT"/>
              </a:rPr>
              <a:t> </a:t>
            </a:r>
            <a:r>
              <a:rPr sz="1200" dirty="0">
                <a:latin typeface="Arial MT"/>
                <a:cs typeface="Arial MT"/>
              </a:rPr>
              <a:t>convert</a:t>
            </a:r>
            <a:r>
              <a:rPr sz="1200" spc="20" dirty="0">
                <a:latin typeface="Arial MT"/>
                <a:cs typeface="Arial MT"/>
              </a:rPr>
              <a:t> </a:t>
            </a:r>
            <a:r>
              <a:rPr sz="1200" dirty="0">
                <a:latin typeface="Arial MT"/>
                <a:cs typeface="Arial MT"/>
              </a:rPr>
              <a:t>serial</a:t>
            </a:r>
            <a:r>
              <a:rPr sz="1200" spc="-20" dirty="0">
                <a:latin typeface="Arial MT"/>
                <a:cs typeface="Arial MT"/>
              </a:rPr>
              <a:t> </a:t>
            </a:r>
            <a:r>
              <a:rPr sz="1200" dirty="0">
                <a:latin typeface="Arial MT"/>
                <a:cs typeface="Arial MT"/>
              </a:rPr>
              <a:t>programs</a:t>
            </a:r>
            <a:r>
              <a:rPr sz="1200" spc="45" dirty="0">
                <a:latin typeface="Arial MT"/>
                <a:cs typeface="Arial MT"/>
              </a:rPr>
              <a:t> </a:t>
            </a:r>
            <a:r>
              <a:rPr sz="1200" dirty="0">
                <a:latin typeface="Arial MT"/>
                <a:cs typeface="Arial MT"/>
              </a:rPr>
              <a:t>in</a:t>
            </a:r>
            <a:r>
              <a:rPr sz="1200" spc="-85" dirty="0">
                <a:latin typeface="Arial MT"/>
                <a:cs typeface="Arial MT"/>
              </a:rPr>
              <a:t> </a:t>
            </a:r>
            <a:r>
              <a:rPr sz="1200" spc="-10" dirty="0">
                <a:latin typeface="Arial MT"/>
                <a:cs typeface="Arial MT"/>
              </a:rPr>
              <a:t>languages</a:t>
            </a:r>
            <a:r>
              <a:rPr sz="1200" spc="105" dirty="0">
                <a:latin typeface="Arial MT"/>
                <a:cs typeface="Arial MT"/>
              </a:rPr>
              <a:t> </a:t>
            </a:r>
            <a:r>
              <a:rPr sz="1200" dirty="0">
                <a:latin typeface="Arial MT"/>
                <a:cs typeface="Arial MT"/>
              </a:rPr>
              <a:t>such</a:t>
            </a:r>
            <a:r>
              <a:rPr sz="1200" spc="-85" dirty="0">
                <a:latin typeface="Arial MT"/>
                <a:cs typeface="Arial MT"/>
              </a:rPr>
              <a:t> </a:t>
            </a:r>
            <a:r>
              <a:rPr sz="1200" dirty="0">
                <a:latin typeface="Arial MT"/>
                <a:cs typeface="Arial MT"/>
              </a:rPr>
              <a:t>as</a:t>
            </a:r>
            <a:r>
              <a:rPr sz="1200" spc="-35" dirty="0">
                <a:latin typeface="Arial MT"/>
                <a:cs typeface="Arial MT"/>
              </a:rPr>
              <a:t> </a:t>
            </a:r>
            <a:r>
              <a:rPr sz="1200" dirty="0">
                <a:latin typeface="Arial MT"/>
                <a:cs typeface="Arial MT"/>
              </a:rPr>
              <a:t>C,</a:t>
            </a:r>
            <a:r>
              <a:rPr sz="1200" spc="-75" dirty="0">
                <a:latin typeface="Arial MT"/>
                <a:cs typeface="Arial MT"/>
              </a:rPr>
              <a:t> </a:t>
            </a:r>
            <a:r>
              <a:rPr sz="1200" dirty="0">
                <a:latin typeface="Arial MT"/>
                <a:cs typeface="Arial MT"/>
              </a:rPr>
              <a:t>C++,</a:t>
            </a:r>
            <a:r>
              <a:rPr sz="1200" spc="-75" dirty="0">
                <a:latin typeface="Arial MT"/>
                <a:cs typeface="Arial MT"/>
              </a:rPr>
              <a:t> </a:t>
            </a:r>
            <a:r>
              <a:rPr sz="1200" dirty="0">
                <a:latin typeface="Arial MT"/>
                <a:cs typeface="Arial MT"/>
              </a:rPr>
              <a:t>and</a:t>
            </a:r>
            <a:r>
              <a:rPr sz="1200" spc="-25" dirty="0">
                <a:latin typeface="Arial MT"/>
                <a:cs typeface="Arial MT"/>
              </a:rPr>
              <a:t> </a:t>
            </a:r>
            <a:r>
              <a:rPr sz="1200" spc="-20" dirty="0">
                <a:latin typeface="Arial MT"/>
                <a:cs typeface="Arial MT"/>
              </a:rPr>
              <a:t>Java </a:t>
            </a:r>
            <a:r>
              <a:rPr sz="1200" dirty="0">
                <a:latin typeface="Arial MT"/>
                <a:cs typeface="Arial MT"/>
              </a:rPr>
              <a:t>into</a:t>
            </a:r>
            <a:r>
              <a:rPr sz="1200" spc="-45" dirty="0">
                <a:latin typeface="Arial MT"/>
                <a:cs typeface="Arial MT"/>
              </a:rPr>
              <a:t> </a:t>
            </a:r>
            <a:r>
              <a:rPr sz="1200" spc="-10" dirty="0">
                <a:latin typeface="Arial MT"/>
                <a:cs typeface="Arial MT"/>
              </a:rPr>
              <a:t>parallel</a:t>
            </a:r>
            <a:r>
              <a:rPr sz="1200" spc="20" dirty="0">
                <a:latin typeface="Arial MT"/>
                <a:cs typeface="Arial MT"/>
              </a:rPr>
              <a:t> </a:t>
            </a:r>
            <a:r>
              <a:rPr sz="1200" spc="-10" dirty="0">
                <a:latin typeface="Arial MT"/>
                <a:cs typeface="Arial MT"/>
              </a:rPr>
              <a:t>programs.</a:t>
            </a:r>
            <a:endParaRPr sz="1200">
              <a:latin typeface="Arial MT"/>
              <a:cs typeface="Arial MT"/>
            </a:endParaRPr>
          </a:p>
          <a:p>
            <a:pPr>
              <a:lnSpc>
                <a:spcPct val="100000"/>
              </a:lnSpc>
              <a:spcBef>
                <a:spcPts val="535"/>
              </a:spcBef>
              <a:buFont typeface="Arial MT"/>
              <a:buChar char="•"/>
            </a:pPr>
            <a:endParaRPr sz="1200">
              <a:latin typeface="Arial MT"/>
              <a:cs typeface="Arial MT"/>
            </a:endParaRPr>
          </a:p>
          <a:p>
            <a:pPr marL="388620" indent="-375920">
              <a:lnSpc>
                <a:spcPct val="100000"/>
              </a:lnSpc>
              <a:buSzPct val="165517"/>
              <a:buChar char="•"/>
              <a:tabLst>
                <a:tab pos="388620" algn="l"/>
              </a:tabLst>
            </a:pPr>
            <a:r>
              <a:rPr sz="1450" spc="-20" dirty="0">
                <a:latin typeface="Arial MT"/>
                <a:cs typeface="Arial MT"/>
              </a:rPr>
              <a:t>While</a:t>
            </a:r>
            <a:r>
              <a:rPr sz="1450" spc="-70" dirty="0">
                <a:latin typeface="Arial MT"/>
                <a:cs typeface="Arial MT"/>
              </a:rPr>
              <a:t> </a:t>
            </a:r>
            <a:r>
              <a:rPr sz="1450" spc="-10" dirty="0">
                <a:latin typeface="Arial MT"/>
                <a:cs typeface="Arial MT"/>
              </a:rPr>
              <a:t>we</a:t>
            </a:r>
            <a:r>
              <a:rPr sz="1450" spc="-60" dirty="0">
                <a:latin typeface="Arial MT"/>
                <a:cs typeface="Arial MT"/>
              </a:rPr>
              <a:t> </a:t>
            </a:r>
            <a:r>
              <a:rPr sz="1450" spc="-25" dirty="0">
                <a:latin typeface="Arial MT"/>
                <a:cs typeface="Arial MT"/>
              </a:rPr>
              <a:t>can</a:t>
            </a:r>
            <a:r>
              <a:rPr sz="1450" spc="-65" dirty="0">
                <a:latin typeface="Arial MT"/>
                <a:cs typeface="Arial MT"/>
              </a:rPr>
              <a:t> </a:t>
            </a:r>
            <a:r>
              <a:rPr sz="1450" spc="-20" dirty="0">
                <a:latin typeface="Arial MT"/>
                <a:cs typeface="Arial MT"/>
              </a:rPr>
              <a:t>write</a:t>
            </a:r>
            <a:r>
              <a:rPr sz="1450" spc="-150" dirty="0">
                <a:latin typeface="Arial MT"/>
                <a:cs typeface="Arial MT"/>
              </a:rPr>
              <a:t> </a:t>
            </a:r>
            <a:r>
              <a:rPr sz="1450" spc="-30" dirty="0">
                <a:latin typeface="Arial MT"/>
                <a:cs typeface="Arial MT"/>
              </a:rPr>
              <a:t>programs</a:t>
            </a:r>
            <a:r>
              <a:rPr sz="1450" spc="-50" dirty="0">
                <a:latin typeface="Arial MT"/>
                <a:cs typeface="Arial MT"/>
              </a:rPr>
              <a:t> </a:t>
            </a:r>
            <a:r>
              <a:rPr sz="1450" spc="-10" dirty="0">
                <a:latin typeface="Arial MT"/>
                <a:cs typeface="Arial MT"/>
              </a:rPr>
              <a:t>that</a:t>
            </a:r>
            <a:r>
              <a:rPr sz="1450" spc="-60" dirty="0">
                <a:latin typeface="Arial MT"/>
                <a:cs typeface="Arial MT"/>
              </a:rPr>
              <a:t> </a:t>
            </a:r>
            <a:r>
              <a:rPr sz="1450" spc="-35" dirty="0">
                <a:latin typeface="Arial MT"/>
                <a:cs typeface="Arial MT"/>
              </a:rPr>
              <a:t>recognize</a:t>
            </a:r>
            <a:r>
              <a:rPr sz="1450" spc="-155" dirty="0">
                <a:latin typeface="Arial MT"/>
                <a:cs typeface="Arial MT"/>
              </a:rPr>
              <a:t> </a:t>
            </a:r>
            <a:r>
              <a:rPr sz="1450" spc="-35" dirty="0">
                <a:latin typeface="Arial MT"/>
                <a:cs typeface="Arial MT"/>
              </a:rPr>
              <a:t>common</a:t>
            </a:r>
            <a:r>
              <a:rPr sz="1450" spc="20" dirty="0">
                <a:latin typeface="Arial MT"/>
                <a:cs typeface="Arial MT"/>
              </a:rPr>
              <a:t> </a:t>
            </a:r>
            <a:r>
              <a:rPr sz="1450" spc="-20" dirty="0">
                <a:latin typeface="Arial MT"/>
                <a:cs typeface="Arial MT"/>
              </a:rPr>
              <a:t>constructs</a:t>
            </a:r>
            <a:r>
              <a:rPr sz="1450" spc="-150" dirty="0">
                <a:latin typeface="Arial MT"/>
                <a:cs typeface="Arial MT"/>
              </a:rPr>
              <a:t> </a:t>
            </a:r>
            <a:r>
              <a:rPr sz="1450" dirty="0">
                <a:latin typeface="Arial MT"/>
                <a:cs typeface="Arial MT"/>
              </a:rPr>
              <a:t>in</a:t>
            </a:r>
            <a:r>
              <a:rPr sz="1450" spc="-40" dirty="0">
                <a:latin typeface="Arial MT"/>
                <a:cs typeface="Arial MT"/>
              </a:rPr>
              <a:t> </a:t>
            </a:r>
            <a:r>
              <a:rPr sz="1450" spc="-25" dirty="0">
                <a:latin typeface="Arial MT"/>
                <a:cs typeface="Arial MT"/>
              </a:rPr>
              <a:t>serial</a:t>
            </a:r>
            <a:r>
              <a:rPr sz="1450" spc="-145" dirty="0">
                <a:latin typeface="Arial MT"/>
                <a:cs typeface="Arial MT"/>
              </a:rPr>
              <a:t> </a:t>
            </a:r>
            <a:r>
              <a:rPr sz="1450" spc="-10" dirty="0">
                <a:latin typeface="Arial MT"/>
                <a:cs typeface="Arial MT"/>
              </a:rPr>
              <a:t>programs</a:t>
            </a:r>
            <a:endParaRPr sz="1450">
              <a:latin typeface="Arial MT"/>
              <a:cs typeface="Arial MT"/>
            </a:endParaRPr>
          </a:p>
          <a:p>
            <a:pPr marL="388620" indent="-375920">
              <a:lnSpc>
                <a:spcPct val="100000"/>
              </a:lnSpc>
              <a:spcBef>
                <a:spcPts val="345"/>
              </a:spcBef>
              <a:buSzPct val="165517"/>
              <a:buChar char="•"/>
              <a:tabLst>
                <a:tab pos="388620" algn="l"/>
              </a:tabLst>
            </a:pPr>
            <a:r>
              <a:rPr sz="1450" spc="-25" dirty="0">
                <a:latin typeface="Arial MT"/>
                <a:cs typeface="Arial MT"/>
              </a:rPr>
              <a:t>automatically</a:t>
            </a:r>
            <a:r>
              <a:rPr sz="1450" spc="-110" dirty="0">
                <a:latin typeface="Arial MT"/>
                <a:cs typeface="Arial MT"/>
              </a:rPr>
              <a:t> </a:t>
            </a:r>
            <a:r>
              <a:rPr sz="1450" spc="-20" dirty="0">
                <a:latin typeface="Arial MT"/>
                <a:cs typeface="Arial MT"/>
              </a:rPr>
              <a:t>translate</a:t>
            </a:r>
            <a:r>
              <a:rPr sz="1450" spc="-114" dirty="0">
                <a:latin typeface="Arial MT"/>
                <a:cs typeface="Arial MT"/>
              </a:rPr>
              <a:t> </a:t>
            </a:r>
            <a:r>
              <a:rPr sz="1450" spc="-20" dirty="0">
                <a:latin typeface="Arial MT"/>
                <a:cs typeface="Arial MT"/>
              </a:rPr>
              <a:t>these</a:t>
            </a:r>
            <a:r>
              <a:rPr sz="1450" spc="-120" dirty="0">
                <a:latin typeface="Arial MT"/>
                <a:cs typeface="Arial MT"/>
              </a:rPr>
              <a:t> </a:t>
            </a:r>
            <a:r>
              <a:rPr sz="1450" spc="-20" dirty="0">
                <a:latin typeface="Arial MT"/>
                <a:cs typeface="Arial MT"/>
              </a:rPr>
              <a:t>constructs</a:t>
            </a:r>
            <a:r>
              <a:rPr sz="1450" spc="-95" dirty="0">
                <a:latin typeface="Arial MT"/>
                <a:cs typeface="Arial MT"/>
              </a:rPr>
              <a:t> </a:t>
            </a:r>
            <a:r>
              <a:rPr sz="1450" spc="-25" dirty="0">
                <a:latin typeface="Arial MT"/>
                <a:cs typeface="Arial MT"/>
              </a:rPr>
              <a:t>into</a:t>
            </a:r>
            <a:r>
              <a:rPr sz="1450" spc="-110" dirty="0">
                <a:latin typeface="Arial MT"/>
                <a:cs typeface="Arial MT"/>
              </a:rPr>
              <a:t> </a:t>
            </a:r>
            <a:r>
              <a:rPr sz="1450" spc="-10" dirty="0">
                <a:latin typeface="Arial MT"/>
                <a:cs typeface="Arial MT"/>
              </a:rPr>
              <a:t>efficient</a:t>
            </a:r>
            <a:r>
              <a:rPr sz="1450" spc="-120" dirty="0">
                <a:latin typeface="Arial MT"/>
                <a:cs typeface="Arial MT"/>
              </a:rPr>
              <a:t> </a:t>
            </a:r>
            <a:r>
              <a:rPr sz="1450" spc="-20" dirty="0">
                <a:latin typeface="Arial MT"/>
                <a:cs typeface="Arial MT"/>
              </a:rPr>
              <a:t>parallel</a:t>
            </a:r>
            <a:r>
              <a:rPr sz="1450" spc="-110" dirty="0">
                <a:latin typeface="Arial MT"/>
                <a:cs typeface="Arial MT"/>
              </a:rPr>
              <a:t> </a:t>
            </a:r>
            <a:r>
              <a:rPr sz="1450" spc="-10" dirty="0">
                <a:latin typeface="Arial MT"/>
                <a:cs typeface="Arial MT"/>
              </a:rPr>
              <a:t>constructs,</a:t>
            </a:r>
            <a:endParaRPr sz="1450">
              <a:latin typeface="Arial MT"/>
              <a:cs typeface="Arial MT"/>
            </a:endParaRPr>
          </a:p>
          <a:p>
            <a:pPr marL="388620" indent="-375920">
              <a:lnSpc>
                <a:spcPct val="100000"/>
              </a:lnSpc>
              <a:spcBef>
                <a:spcPts val="265"/>
              </a:spcBef>
              <a:buSzPct val="165517"/>
              <a:buChar char="•"/>
              <a:tabLst>
                <a:tab pos="388620" algn="l"/>
              </a:tabLst>
            </a:pPr>
            <a:r>
              <a:rPr sz="1450" spc="-20" dirty="0">
                <a:latin typeface="Arial MT"/>
                <a:cs typeface="Arial MT"/>
              </a:rPr>
              <a:t>the</a:t>
            </a:r>
            <a:r>
              <a:rPr sz="1450" spc="-45" dirty="0">
                <a:latin typeface="Arial MT"/>
                <a:cs typeface="Arial MT"/>
              </a:rPr>
              <a:t> </a:t>
            </a:r>
            <a:r>
              <a:rPr sz="1450" spc="-30" dirty="0">
                <a:latin typeface="Arial MT"/>
                <a:cs typeface="Arial MT"/>
              </a:rPr>
              <a:t>sequence</a:t>
            </a:r>
            <a:r>
              <a:rPr sz="1450" spc="-140" dirty="0">
                <a:latin typeface="Arial MT"/>
                <a:cs typeface="Arial MT"/>
              </a:rPr>
              <a:t> </a:t>
            </a:r>
            <a:r>
              <a:rPr sz="1450" dirty="0">
                <a:latin typeface="Arial MT"/>
                <a:cs typeface="Arial MT"/>
              </a:rPr>
              <a:t>of</a:t>
            </a:r>
            <a:r>
              <a:rPr sz="1450" spc="-35" dirty="0">
                <a:latin typeface="Arial MT"/>
                <a:cs typeface="Arial MT"/>
              </a:rPr>
              <a:t> </a:t>
            </a:r>
            <a:r>
              <a:rPr sz="1450" spc="-20" dirty="0">
                <a:latin typeface="Arial MT"/>
                <a:cs typeface="Arial MT"/>
              </a:rPr>
              <a:t>parallel</a:t>
            </a:r>
            <a:r>
              <a:rPr sz="1450" spc="-125" dirty="0">
                <a:latin typeface="Arial MT"/>
                <a:cs typeface="Arial MT"/>
              </a:rPr>
              <a:t> </a:t>
            </a:r>
            <a:r>
              <a:rPr sz="1450" spc="-20" dirty="0">
                <a:latin typeface="Arial MT"/>
                <a:cs typeface="Arial MT"/>
              </a:rPr>
              <a:t>constructs</a:t>
            </a:r>
            <a:r>
              <a:rPr sz="1450" spc="-155" dirty="0">
                <a:latin typeface="Arial MT"/>
                <a:cs typeface="Arial MT"/>
              </a:rPr>
              <a:t> </a:t>
            </a:r>
            <a:r>
              <a:rPr sz="1450" spc="-50" dirty="0">
                <a:latin typeface="Arial MT"/>
                <a:cs typeface="Arial MT"/>
              </a:rPr>
              <a:t>may</a:t>
            </a:r>
            <a:r>
              <a:rPr sz="1450" spc="-45" dirty="0">
                <a:latin typeface="Arial MT"/>
                <a:cs typeface="Arial MT"/>
              </a:rPr>
              <a:t> </a:t>
            </a:r>
            <a:r>
              <a:rPr sz="1450" spc="-20" dirty="0">
                <a:latin typeface="Arial MT"/>
                <a:cs typeface="Arial MT"/>
              </a:rPr>
              <a:t>be</a:t>
            </a:r>
            <a:r>
              <a:rPr sz="1450" spc="-35" dirty="0">
                <a:latin typeface="Arial MT"/>
                <a:cs typeface="Arial MT"/>
              </a:rPr>
              <a:t> </a:t>
            </a:r>
            <a:r>
              <a:rPr sz="1450" spc="-20" dirty="0">
                <a:latin typeface="Arial MT"/>
                <a:cs typeface="Arial MT"/>
              </a:rPr>
              <a:t>terribly</a:t>
            </a:r>
            <a:r>
              <a:rPr sz="1450" spc="-45" dirty="0">
                <a:latin typeface="Arial MT"/>
                <a:cs typeface="Arial MT"/>
              </a:rPr>
              <a:t> </a:t>
            </a:r>
            <a:r>
              <a:rPr sz="1450" spc="-10" dirty="0">
                <a:latin typeface="Arial MT"/>
                <a:cs typeface="Arial MT"/>
              </a:rPr>
              <a:t>inefficient.</a:t>
            </a:r>
            <a:endParaRPr sz="1450">
              <a:latin typeface="Arial MT"/>
              <a:cs typeface="Arial MT"/>
            </a:endParaRPr>
          </a:p>
          <a:p>
            <a:pPr>
              <a:lnSpc>
                <a:spcPct val="100000"/>
              </a:lnSpc>
              <a:spcBef>
                <a:spcPts val="595"/>
              </a:spcBef>
              <a:buFont typeface="Arial MT"/>
              <a:buChar char="•"/>
            </a:pPr>
            <a:endParaRPr sz="1450">
              <a:latin typeface="Arial MT"/>
              <a:cs typeface="Arial MT"/>
            </a:endParaRPr>
          </a:p>
          <a:p>
            <a:pPr marL="388620" indent="-375920">
              <a:lnSpc>
                <a:spcPct val="100000"/>
              </a:lnSpc>
              <a:buSzPct val="165517"/>
              <a:buFont typeface="Arial MT"/>
              <a:buChar char="•"/>
              <a:tabLst>
                <a:tab pos="388620" algn="l"/>
              </a:tabLst>
            </a:pPr>
            <a:r>
              <a:rPr sz="1450" b="1" spc="-10" dirty="0">
                <a:latin typeface="Arial"/>
                <a:cs typeface="Arial"/>
              </a:rPr>
              <a:t>multiplication</a:t>
            </a:r>
            <a:r>
              <a:rPr sz="1450" b="1" spc="-229" dirty="0">
                <a:latin typeface="Arial"/>
                <a:cs typeface="Arial"/>
              </a:rPr>
              <a:t> </a:t>
            </a:r>
            <a:r>
              <a:rPr sz="1450" b="1" spc="-10" dirty="0">
                <a:latin typeface="Arial"/>
                <a:cs typeface="Arial"/>
              </a:rPr>
              <a:t>of</a:t>
            </a:r>
            <a:r>
              <a:rPr sz="1450" b="1" spc="-145" dirty="0">
                <a:latin typeface="Arial"/>
                <a:cs typeface="Arial"/>
              </a:rPr>
              <a:t> </a:t>
            </a:r>
            <a:r>
              <a:rPr sz="1450" b="1" dirty="0">
                <a:latin typeface="Arial"/>
                <a:cs typeface="Arial"/>
              </a:rPr>
              <a:t>two</a:t>
            </a:r>
            <a:r>
              <a:rPr sz="1450" b="1" spc="-145" dirty="0">
                <a:latin typeface="Arial"/>
                <a:cs typeface="Arial"/>
              </a:rPr>
              <a:t> </a:t>
            </a:r>
            <a:r>
              <a:rPr sz="1450" b="1" spc="-10" dirty="0">
                <a:latin typeface="Arial"/>
                <a:cs typeface="Arial"/>
              </a:rPr>
              <a:t>matrices</a:t>
            </a:r>
            <a:r>
              <a:rPr sz="1450" b="1" spc="-150" dirty="0">
                <a:latin typeface="Arial"/>
                <a:cs typeface="Arial"/>
              </a:rPr>
              <a:t> </a:t>
            </a:r>
            <a:r>
              <a:rPr sz="1450" b="1" spc="-25" dirty="0">
                <a:latin typeface="Arial"/>
                <a:cs typeface="Arial"/>
              </a:rPr>
              <a:t>as</a:t>
            </a:r>
            <a:r>
              <a:rPr sz="1450" b="1" spc="-150" dirty="0">
                <a:latin typeface="Arial"/>
                <a:cs typeface="Arial"/>
              </a:rPr>
              <a:t> </a:t>
            </a:r>
            <a:r>
              <a:rPr sz="1450" b="1" dirty="0">
                <a:latin typeface="Arial"/>
                <a:cs typeface="Arial"/>
              </a:rPr>
              <a:t>a</a:t>
            </a:r>
            <a:r>
              <a:rPr sz="1450" b="1" spc="35" dirty="0">
                <a:latin typeface="Arial"/>
                <a:cs typeface="Arial"/>
              </a:rPr>
              <a:t> </a:t>
            </a:r>
            <a:r>
              <a:rPr sz="1450" b="1" spc="-25" dirty="0">
                <a:latin typeface="Arial"/>
                <a:cs typeface="Arial"/>
              </a:rPr>
              <a:t>sequence</a:t>
            </a:r>
            <a:r>
              <a:rPr sz="1450" b="1" spc="-150" dirty="0">
                <a:latin typeface="Arial"/>
                <a:cs typeface="Arial"/>
              </a:rPr>
              <a:t> </a:t>
            </a:r>
            <a:r>
              <a:rPr sz="1450" b="1" spc="-10" dirty="0">
                <a:latin typeface="Arial"/>
                <a:cs typeface="Arial"/>
              </a:rPr>
              <a:t>of</a:t>
            </a:r>
            <a:r>
              <a:rPr sz="1450" b="1" spc="-135" dirty="0">
                <a:latin typeface="Arial"/>
                <a:cs typeface="Arial"/>
              </a:rPr>
              <a:t> </a:t>
            </a:r>
            <a:r>
              <a:rPr sz="1450" b="1" spc="-10" dirty="0">
                <a:latin typeface="Arial"/>
                <a:cs typeface="Arial"/>
              </a:rPr>
              <a:t>dot</a:t>
            </a:r>
            <a:r>
              <a:rPr sz="1450" b="1" spc="-60" dirty="0">
                <a:latin typeface="Arial"/>
                <a:cs typeface="Arial"/>
              </a:rPr>
              <a:t> </a:t>
            </a:r>
            <a:r>
              <a:rPr sz="1450" b="1" spc="-10" dirty="0">
                <a:latin typeface="Arial"/>
                <a:cs typeface="Arial"/>
              </a:rPr>
              <a:t>products</a:t>
            </a:r>
            <a:endParaRPr sz="1450">
              <a:latin typeface="Arial"/>
              <a:cs typeface="Arial"/>
            </a:endParaRPr>
          </a:p>
          <a:p>
            <a:pPr marL="388620" indent="-375920">
              <a:lnSpc>
                <a:spcPct val="100000"/>
              </a:lnSpc>
              <a:spcBef>
                <a:spcPts val="265"/>
              </a:spcBef>
              <a:buSzPct val="165517"/>
              <a:buChar char="•"/>
              <a:tabLst>
                <a:tab pos="388620" algn="l"/>
              </a:tabLst>
            </a:pPr>
            <a:r>
              <a:rPr sz="1450" spc="-10" dirty="0">
                <a:latin typeface="Arial MT"/>
                <a:cs typeface="Arial MT"/>
              </a:rPr>
              <a:t>but</a:t>
            </a:r>
            <a:r>
              <a:rPr sz="1450" spc="-70" dirty="0">
                <a:latin typeface="Arial MT"/>
                <a:cs typeface="Arial MT"/>
              </a:rPr>
              <a:t> </a:t>
            </a:r>
            <a:r>
              <a:rPr sz="1450" spc="-30" dirty="0">
                <a:latin typeface="Arial MT"/>
                <a:cs typeface="Arial MT"/>
              </a:rPr>
              <a:t>parallelizing</a:t>
            </a:r>
            <a:r>
              <a:rPr sz="1450" spc="-150" dirty="0">
                <a:latin typeface="Arial MT"/>
                <a:cs typeface="Arial MT"/>
              </a:rPr>
              <a:t> </a:t>
            </a:r>
            <a:r>
              <a:rPr sz="1450" dirty="0">
                <a:latin typeface="Arial MT"/>
                <a:cs typeface="Arial MT"/>
              </a:rPr>
              <a:t>a</a:t>
            </a:r>
            <a:r>
              <a:rPr sz="1450" spc="25" dirty="0">
                <a:latin typeface="Arial MT"/>
                <a:cs typeface="Arial MT"/>
              </a:rPr>
              <a:t> </a:t>
            </a:r>
            <a:r>
              <a:rPr sz="1450" spc="-25" dirty="0">
                <a:latin typeface="Arial MT"/>
                <a:cs typeface="Arial MT"/>
              </a:rPr>
              <a:t>matrix</a:t>
            </a:r>
            <a:r>
              <a:rPr sz="1450" spc="-65" dirty="0">
                <a:latin typeface="Arial MT"/>
                <a:cs typeface="Arial MT"/>
              </a:rPr>
              <a:t> </a:t>
            </a:r>
            <a:r>
              <a:rPr sz="1450" spc="-25" dirty="0">
                <a:latin typeface="Arial MT"/>
                <a:cs typeface="Arial MT"/>
              </a:rPr>
              <a:t>multiplication</a:t>
            </a:r>
            <a:r>
              <a:rPr sz="1450" spc="-135" dirty="0">
                <a:latin typeface="Arial MT"/>
                <a:cs typeface="Arial MT"/>
              </a:rPr>
              <a:t> </a:t>
            </a:r>
            <a:r>
              <a:rPr sz="1450" spc="-10" dirty="0">
                <a:latin typeface="Arial MT"/>
                <a:cs typeface="Arial MT"/>
              </a:rPr>
              <a:t>as</a:t>
            </a:r>
            <a:r>
              <a:rPr sz="1450" spc="-65" dirty="0">
                <a:latin typeface="Arial MT"/>
                <a:cs typeface="Arial MT"/>
              </a:rPr>
              <a:t> </a:t>
            </a:r>
            <a:r>
              <a:rPr sz="1450" dirty="0">
                <a:latin typeface="Arial MT"/>
                <a:cs typeface="Arial MT"/>
              </a:rPr>
              <a:t>a</a:t>
            </a:r>
            <a:r>
              <a:rPr sz="1450" spc="30" dirty="0">
                <a:latin typeface="Arial MT"/>
                <a:cs typeface="Arial MT"/>
              </a:rPr>
              <a:t> </a:t>
            </a:r>
            <a:r>
              <a:rPr sz="1450" spc="-30" dirty="0">
                <a:latin typeface="Arial MT"/>
                <a:cs typeface="Arial MT"/>
              </a:rPr>
              <a:t>sequence</a:t>
            </a:r>
            <a:r>
              <a:rPr sz="1450" spc="-155" dirty="0">
                <a:latin typeface="Arial MT"/>
                <a:cs typeface="Arial MT"/>
              </a:rPr>
              <a:t> </a:t>
            </a:r>
            <a:r>
              <a:rPr sz="1450" spc="-10" dirty="0">
                <a:latin typeface="Arial MT"/>
                <a:cs typeface="Arial MT"/>
              </a:rPr>
              <a:t>of</a:t>
            </a:r>
            <a:r>
              <a:rPr sz="1450" spc="-145" dirty="0">
                <a:latin typeface="Arial MT"/>
                <a:cs typeface="Arial MT"/>
              </a:rPr>
              <a:t> </a:t>
            </a:r>
            <a:r>
              <a:rPr sz="1450" spc="-25" dirty="0">
                <a:latin typeface="Arial MT"/>
                <a:cs typeface="Arial MT"/>
              </a:rPr>
              <a:t>parallel</a:t>
            </a:r>
            <a:r>
              <a:rPr sz="1450" spc="-145" dirty="0">
                <a:latin typeface="Arial MT"/>
                <a:cs typeface="Arial MT"/>
              </a:rPr>
              <a:t> </a:t>
            </a:r>
            <a:r>
              <a:rPr sz="1450" dirty="0">
                <a:latin typeface="Arial MT"/>
                <a:cs typeface="Arial MT"/>
              </a:rPr>
              <a:t>dot</a:t>
            </a:r>
            <a:r>
              <a:rPr sz="1450" spc="25" dirty="0">
                <a:latin typeface="Arial MT"/>
                <a:cs typeface="Arial MT"/>
              </a:rPr>
              <a:t> </a:t>
            </a:r>
            <a:r>
              <a:rPr sz="1450" spc="-20" dirty="0">
                <a:latin typeface="Arial MT"/>
                <a:cs typeface="Arial MT"/>
              </a:rPr>
              <a:t>products</a:t>
            </a:r>
            <a:r>
              <a:rPr sz="1450" spc="-150" dirty="0">
                <a:latin typeface="Arial MT"/>
                <a:cs typeface="Arial MT"/>
              </a:rPr>
              <a:t> </a:t>
            </a:r>
            <a:r>
              <a:rPr sz="1450" spc="-10" dirty="0">
                <a:latin typeface="Arial MT"/>
                <a:cs typeface="Arial MT"/>
              </a:rPr>
              <a:t>is</a:t>
            </a:r>
            <a:r>
              <a:rPr sz="1450" spc="-60" dirty="0">
                <a:latin typeface="Arial MT"/>
                <a:cs typeface="Arial MT"/>
              </a:rPr>
              <a:t> </a:t>
            </a:r>
            <a:r>
              <a:rPr sz="1450" spc="-10" dirty="0">
                <a:latin typeface="Arial MT"/>
                <a:cs typeface="Arial MT"/>
              </a:rPr>
              <a:t>likely</a:t>
            </a:r>
            <a:r>
              <a:rPr sz="1450" spc="-60" dirty="0">
                <a:latin typeface="Arial MT"/>
                <a:cs typeface="Arial MT"/>
              </a:rPr>
              <a:t> </a:t>
            </a:r>
            <a:r>
              <a:rPr sz="1450" spc="-10" dirty="0">
                <a:latin typeface="Arial MT"/>
                <a:cs typeface="Arial MT"/>
              </a:rPr>
              <a:t>to</a:t>
            </a:r>
            <a:r>
              <a:rPr sz="1450" spc="-65" dirty="0">
                <a:latin typeface="Arial MT"/>
                <a:cs typeface="Arial MT"/>
              </a:rPr>
              <a:t> </a:t>
            </a:r>
            <a:r>
              <a:rPr sz="1450" spc="-20" dirty="0">
                <a:latin typeface="Arial MT"/>
                <a:cs typeface="Arial MT"/>
              </a:rPr>
              <a:t>be</a:t>
            </a:r>
            <a:r>
              <a:rPr sz="1450" spc="-65" dirty="0">
                <a:latin typeface="Arial MT"/>
                <a:cs typeface="Arial MT"/>
              </a:rPr>
              <a:t> </a:t>
            </a:r>
            <a:r>
              <a:rPr sz="1450" spc="-10" dirty="0">
                <a:latin typeface="Arial MT"/>
                <a:cs typeface="Arial MT"/>
              </a:rPr>
              <a:t>fairly</a:t>
            </a:r>
            <a:r>
              <a:rPr sz="1450" spc="-35" dirty="0">
                <a:latin typeface="Arial MT"/>
                <a:cs typeface="Arial MT"/>
              </a:rPr>
              <a:t> </a:t>
            </a:r>
            <a:r>
              <a:rPr sz="1450" spc="-20" dirty="0">
                <a:latin typeface="Arial MT"/>
                <a:cs typeface="Arial MT"/>
              </a:rPr>
              <a:t>slow</a:t>
            </a:r>
            <a:r>
              <a:rPr sz="1450" spc="-65" dirty="0">
                <a:latin typeface="Arial MT"/>
                <a:cs typeface="Arial MT"/>
              </a:rPr>
              <a:t> </a:t>
            </a:r>
            <a:r>
              <a:rPr sz="1450" spc="-20" dirty="0">
                <a:latin typeface="Arial MT"/>
                <a:cs typeface="Arial MT"/>
              </a:rPr>
              <a:t>on</a:t>
            </a:r>
            <a:r>
              <a:rPr sz="1450" spc="-60" dirty="0">
                <a:latin typeface="Arial MT"/>
                <a:cs typeface="Arial MT"/>
              </a:rPr>
              <a:t> </a:t>
            </a:r>
            <a:r>
              <a:rPr sz="1450" spc="-40" dirty="0">
                <a:latin typeface="Arial MT"/>
                <a:cs typeface="Arial MT"/>
              </a:rPr>
              <a:t>many</a:t>
            </a:r>
            <a:r>
              <a:rPr sz="1450" spc="-65" dirty="0">
                <a:latin typeface="Arial MT"/>
                <a:cs typeface="Arial MT"/>
              </a:rPr>
              <a:t> </a:t>
            </a:r>
            <a:r>
              <a:rPr sz="1450" spc="-10" dirty="0">
                <a:latin typeface="Arial MT"/>
                <a:cs typeface="Arial MT"/>
              </a:rPr>
              <a:t>systems.</a:t>
            </a:r>
            <a:endParaRPr sz="1450">
              <a:latin typeface="Arial MT"/>
              <a:cs typeface="Arial MT"/>
            </a:endParaRPr>
          </a:p>
          <a:p>
            <a:pPr marL="388620" indent="-375920">
              <a:lnSpc>
                <a:spcPct val="100000"/>
              </a:lnSpc>
              <a:spcBef>
                <a:spcPts val="340"/>
              </a:spcBef>
              <a:buSzPct val="165517"/>
              <a:buChar char="•"/>
              <a:tabLst>
                <a:tab pos="388620" algn="l"/>
              </a:tabLst>
            </a:pPr>
            <a:r>
              <a:rPr sz="1450" spc="-20" dirty="0">
                <a:latin typeface="Arial MT"/>
                <a:cs typeface="Arial MT"/>
              </a:rPr>
              <a:t>An</a:t>
            </a:r>
            <a:r>
              <a:rPr sz="1450" spc="20" dirty="0">
                <a:latin typeface="Arial MT"/>
                <a:cs typeface="Arial MT"/>
              </a:rPr>
              <a:t> </a:t>
            </a:r>
            <a:r>
              <a:rPr sz="1450" spc="-20" dirty="0">
                <a:latin typeface="Arial MT"/>
                <a:cs typeface="Arial MT"/>
              </a:rPr>
              <a:t>efficient</a:t>
            </a:r>
            <a:r>
              <a:rPr sz="1450" spc="-155" dirty="0">
                <a:latin typeface="Arial MT"/>
                <a:cs typeface="Arial MT"/>
              </a:rPr>
              <a:t> </a:t>
            </a:r>
            <a:r>
              <a:rPr sz="1450" spc="-20" dirty="0">
                <a:latin typeface="Arial MT"/>
                <a:cs typeface="Arial MT"/>
              </a:rPr>
              <a:t>parallel</a:t>
            </a:r>
            <a:r>
              <a:rPr sz="1450" spc="-150" dirty="0">
                <a:latin typeface="Arial MT"/>
                <a:cs typeface="Arial MT"/>
              </a:rPr>
              <a:t> </a:t>
            </a:r>
            <a:r>
              <a:rPr sz="1450" spc="-35" dirty="0">
                <a:latin typeface="Arial MT"/>
                <a:cs typeface="Arial MT"/>
              </a:rPr>
              <a:t>implementation</a:t>
            </a:r>
            <a:r>
              <a:rPr sz="1450" spc="-155" dirty="0">
                <a:latin typeface="Arial MT"/>
                <a:cs typeface="Arial MT"/>
              </a:rPr>
              <a:t> </a:t>
            </a:r>
            <a:r>
              <a:rPr sz="1450" dirty="0">
                <a:latin typeface="Arial MT"/>
                <a:cs typeface="Arial MT"/>
              </a:rPr>
              <a:t>of</a:t>
            </a:r>
            <a:r>
              <a:rPr sz="1450" spc="20" dirty="0">
                <a:latin typeface="Arial MT"/>
                <a:cs typeface="Arial MT"/>
              </a:rPr>
              <a:t> </a:t>
            </a:r>
            <a:r>
              <a:rPr sz="1450" spc="-20" dirty="0">
                <a:latin typeface="Arial MT"/>
                <a:cs typeface="Arial MT"/>
              </a:rPr>
              <a:t>a</a:t>
            </a:r>
            <a:r>
              <a:rPr sz="1450" spc="-70" dirty="0">
                <a:latin typeface="Arial MT"/>
                <a:cs typeface="Arial MT"/>
              </a:rPr>
              <a:t> </a:t>
            </a:r>
            <a:r>
              <a:rPr sz="1450" spc="-20" dirty="0">
                <a:latin typeface="Arial MT"/>
                <a:cs typeface="Arial MT"/>
              </a:rPr>
              <a:t>serial</a:t>
            </a:r>
            <a:r>
              <a:rPr sz="1450" spc="-35" dirty="0">
                <a:latin typeface="Arial MT"/>
                <a:cs typeface="Arial MT"/>
              </a:rPr>
              <a:t> </a:t>
            </a:r>
            <a:r>
              <a:rPr sz="1450" spc="-25" dirty="0">
                <a:latin typeface="Arial MT"/>
                <a:cs typeface="Arial MT"/>
              </a:rPr>
              <a:t>program</a:t>
            </a:r>
            <a:r>
              <a:rPr sz="1450" spc="-160" dirty="0">
                <a:latin typeface="Arial MT"/>
                <a:cs typeface="Arial MT"/>
              </a:rPr>
              <a:t> </a:t>
            </a:r>
            <a:r>
              <a:rPr sz="1450" spc="-40" dirty="0">
                <a:latin typeface="Arial MT"/>
                <a:cs typeface="Arial MT"/>
              </a:rPr>
              <a:t>may</a:t>
            </a:r>
            <a:r>
              <a:rPr sz="1450" spc="-70" dirty="0">
                <a:latin typeface="Arial MT"/>
                <a:cs typeface="Arial MT"/>
              </a:rPr>
              <a:t> </a:t>
            </a:r>
            <a:r>
              <a:rPr sz="1450" spc="-10" dirty="0">
                <a:latin typeface="Arial MT"/>
                <a:cs typeface="Arial MT"/>
              </a:rPr>
              <a:t>not</a:t>
            </a:r>
            <a:r>
              <a:rPr sz="1450" spc="-65" dirty="0">
                <a:latin typeface="Arial MT"/>
                <a:cs typeface="Arial MT"/>
              </a:rPr>
              <a:t> </a:t>
            </a:r>
            <a:r>
              <a:rPr sz="1450" dirty="0">
                <a:latin typeface="Arial MT"/>
                <a:cs typeface="Arial MT"/>
              </a:rPr>
              <a:t>be</a:t>
            </a:r>
            <a:r>
              <a:rPr sz="1450" spc="20" dirty="0">
                <a:latin typeface="Arial MT"/>
                <a:cs typeface="Arial MT"/>
              </a:rPr>
              <a:t> </a:t>
            </a:r>
            <a:r>
              <a:rPr sz="1450" spc="-25" dirty="0">
                <a:latin typeface="Arial MT"/>
                <a:cs typeface="Arial MT"/>
              </a:rPr>
              <a:t>obtained</a:t>
            </a:r>
            <a:r>
              <a:rPr sz="1450" spc="-150" dirty="0">
                <a:latin typeface="Arial MT"/>
                <a:cs typeface="Arial MT"/>
              </a:rPr>
              <a:t> </a:t>
            </a:r>
            <a:r>
              <a:rPr sz="1450" spc="-10" dirty="0">
                <a:latin typeface="Arial MT"/>
                <a:cs typeface="Arial MT"/>
              </a:rPr>
              <a:t>by</a:t>
            </a:r>
            <a:r>
              <a:rPr sz="1450" spc="-65" dirty="0">
                <a:latin typeface="Arial MT"/>
                <a:cs typeface="Arial MT"/>
              </a:rPr>
              <a:t> </a:t>
            </a:r>
            <a:r>
              <a:rPr sz="1450" spc="-25" dirty="0">
                <a:latin typeface="Arial MT"/>
                <a:cs typeface="Arial MT"/>
              </a:rPr>
              <a:t>finding</a:t>
            </a:r>
            <a:r>
              <a:rPr sz="1450" spc="-145" dirty="0">
                <a:latin typeface="Arial MT"/>
                <a:cs typeface="Arial MT"/>
              </a:rPr>
              <a:t> </a:t>
            </a:r>
            <a:r>
              <a:rPr sz="1450" spc="-10" dirty="0">
                <a:latin typeface="Arial MT"/>
                <a:cs typeface="Arial MT"/>
              </a:rPr>
              <a:t>efficient</a:t>
            </a:r>
            <a:r>
              <a:rPr sz="1450" spc="-190" dirty="0">
                <a:latin typeface="Arial MT"/>
                <a:cs typeface="Arial MT"/>
              </a:rPr>
              <a:t> </a:t>
            </a:r>
            <a:r>
              <a:rPr sz="1450" spc="-20" dirty="0">
                <a:latin typeface="Arial MT"/>
                <a:cs typeface="Arial MT"/>
              </a:rPr>
              <a:t>parallelization</a:t>
            </a:r>
            <a:r>
              <a:rPr sz="1450" spc="-155" dirty="0">
                <a:latin typeface="Arial MT"/>
                <a:cs typeface="Arial MT"/>
              </a:rPr>
              <a:t> </a:t>
            </a:r>
            <a:r>
              <a:rPr sz="1450" spc="-10" dirty="0">
                <a:latin typeface="Arial MT"/>
                <a:cs typeface="Arial MT"/>
              </a:rPr>
              <a:t>of</a:t>
            </a:r>
            <a:r>
              <a:rPr sz="1450" spc="-70" dirty="0">
                <a:latin typeface="Arial MT"/>
                <a:cs typeface="Arial MT"/>
              </a:rPr>
              <a:t> </a:t>
            </a:r>
            <a:r>
              <a:rPr sz="1450" spc="-20" dirty="0">
                <a:latin typeface="Arial MT"/>
                <a:cs typeface="Arial MT"/>
              </a:rPr>
              <a:t>each</a:t>
            </a:r>
            <a:r>
              <a:rPr sz="1450" spc="-55" dirty="0">
                <a:latin typeface="Arial MT"/>
                <a:cs typeface="Arial MT"/>
              </a:rPr>
              <a:t> </a:t>
            </a:r>
            <a:r>
              <a:rPr sz="1450" dirty="0">
                <a:latin typeface="Arial MT"/>
                <a:cs typeface="Arial MT"/>
              </a:rPr>
              <a:t>of</a:t>
            </a:r>
            <a:r>
              <a:rPr sz="1450" spc="-65" dirty="0">
                <a:latin typeface="Arial MT"/>
                <a:cs typeface="Arial MT"/>
              </a:rPr>
              <a:t> </a:t>
            </a:r>
            <a:r>
              <a:rPr sz="1450" spc="-10" dirty="0">
                <a:latin typeface="Arial MT"/>
                <a:cs typeface="Arial MT"/>
              </a:rPr>
              <a:t>its</a:t>
            </a:r>
            <a:r>
              <a:rPr sz="1450" spc="-70" dirty="0">
                <a:latin typeface="Arial MT"/>
                <a:cs typeface="Arial MT"/>
              </a:rPr>
              <a:t> </a:t>
            </a:r>
            <a:r>
              <a:rPr sz="1450" spc="-10" dirty="0">
                <a:latin typeface="Arial MT"/>
                <a:cs typeface="Arial MT"/>
              </a:rPr>
              <a:t>steps</a:t>
            </a:r>
            <a:endParaRPr sz="1450">
              <a:latin typeface="Arial MT"/>
              <a:cs typeface="Arial MT"/>
            </a:endParaRPr>
          </a:p>
          <a:p>
            <a:pPr marL="388620" indent="-375920">
              <a:lnSpc>
                <a:spcPct val="100000"/>
              </a:lnSpc>
              <a:spcBef>
                <a:spcPts val="265"/>
              </a:spcBef>
              <a:buSzPct val="165517"/>
              <a:buChar char="•"/>
              <a:tabLst>
                <a:tab pos="388620" algn="l"/>
              </a:tabLst>
            </a:pPr>
            <a:r>
              <a:rPr sz="1450" spc="-25" dirty="0">
                <a:latin typeface="Arial MT"/>
                <a:cs typeface="Arial MT"/>
              </a:rPr>
              <a:t>Rather,</a:t>
            </a:r>
            <a:r>
              <a:rPr sz="1450" spc="-140" dirty="0">
                <a:latin typeface="Arial MT"/>
                <a:cs typeface="Arial MT"/>
              </a:rPr>
              <a:t> </a:t>
            </a:r>
            <a:r>
              <a:rPr sz="1450" spc="-10" dirty="0">
                <a:latin typeface="Arial MT"/>
                <a:cs typeface="Arial MT"/>
              </a:rPr>
              <a:t>the</a:t>
            </a:r>
            <a:r>
              <a:rPr sz="1450" spc="-50" dirty="0">
                <a:latin typeface="Arial MT"/>
                <a:cs typeface="Arial MT"/>
              </a:rPr>
              <a:t> </a:t>
            </a:r>
            <a:r>
              <a:rPr sz="1450" spc="-10" dirty="0">
                <a:latin typeface="Arial MT"/>
                <a:cs typeface="Arial MT"/>
              </a:rPr>
              <a:t>best</a:t>
            </a:r>
            <a:r>
              <a:rPr sz="1450" spc="-45" dirty="0">
                <a:latin typeface="Arial MT"/>
                <a:cs typeface="Arial MT"/>
              </a:rPr>
              <a:t> </a:t>
            </a:r>
            <a:r>
              <a:rPr sz="1450" spc="-25" dirty="0">
                <a:latin typeface="Arial MT"/>
                <a:cs typeface="Arial MT"/>
              </a:rPr>
              <a:t>parallelization</a:t>
            </a:r>
            <a:r>
              <a:rPr sz="1450" spc="-140" dirty="0">
                <a:latin typeface="Arial MT"/>
                <a:cs typeface="Arial MT"/>
              </a:rPr>
              <a:t> </a:t>
            </a:r>
            <a:r>
              <a:rPr sz="1450" spc="-45" dirty="0">
                <a:latin typeface="Arial MT"/>
                <a:cs typeface="Arial MT"/>
              </a:rPr>
              <a:t>may</a:t>
            </a:r>
            <a:r>
              <a:rPr sz="1450" spc="-100" dirty="0">
                <a:latin typeface="Arial MT"/>
                <a:cs typeface="Arial MT"/>
              </a:rPr>
              <a:t> </a:t>
            </a:r>
            <a:r>
              <a:rPr sz="1450" spc="-20" dirty="0">
                <a:latin typeface="Arial MT"/>
                <a:cs typeface="Arial MT"/>
              </a:rPr>
              <a:t>be</a:t>
            </a:r>
            <a:r>
              <a:rPr sz="1450" spc="-45" dirty="0">
                <a:latin typeface="Arial MT"/>
                <a:cs typeface="Arial MT"/>
              </a:rPr>
              <a:t> </a:t>
            </a:r>
            <a:r>
              <a:rPr sz="1450" spc="-25" dirty="0">
                <a:latin typeface="Arial MT"/>
                <a:cs typeface="Arial MT"/>
              </a:rPr>
              <a:t>obtained</a:t>
            </a:r>
            <a:r>
              <a:rPr sz="1450" spc="-160" dirty="0">
                <a:latin typeface="Arial MT"/>
                <a:cs typeface="Arial MT"/>
              </a:rPr>
              <a:t> </a:t>
            </a:r>
            <a:r>
              <a:rPr sz="1450" spc="-10" dirty="0">
                <a:latin typeface="Arial MT"/>
                <a:cs typeface="Arial MT"/>
              </a:rPr>
              <a:t>by</a:t>
            </a:r>
            <a:r>
              <a:rPr sz="1450" spc="-60" dirty="0">
                <a:latin typeface="Arial MT"/>
                <a:cs typeface="Arial MT"/>
              </a:rPr>
              <a:t> </a:t>
            </a:r>
            <a:r>
              <a:rPr sz="1450" spc="-25" dirty="0">
                <a:latin typeface="Arial MT"/>
                <a:cs typeface="Arial MT"/>
              </a:rPr>
              <a:t>devising</a:t>
            </a:r>
            <a:r>
              <a:rPr sz="1450" spc="-145" dirty="0">
                <a:latin typeface="Arial MT"/>
                <a:cs typeface="Arial MT"/>
              </a:rPr>
              <a:t> </a:t>
            </a:r>
            <a:r>
              <a:rPr sz="1450" dirty="0">
                <a:latin typeface="Arial MT"/>
                <a:cs typeface="Arial MT"/>
              </a:rPr>
              <a:t>an</a:t>
            </a:r>
            <a:r>
              <a:rPr sz="1450" spc="30" dirty="0">
                <a:latin typeface="Arial MT"/>
                <a:cs typeface="Arial MT"/>
              </a:rPr>
              <a:t> </a:t>
            </a:r>
            <a:r>
              <a:rPr sz="1450" spc="-20" dirty="0">
                <a:latin typeface="Arial MT"/>
                <a:cs typeface="Arial MT"/>
              </a:rPr>
              <a:t>entirely</a:t>
            </a:r>
            <a:r>
              <a:rPr sz="1450" spc="-145" dirty="0">
                <a:latin typeface="Arial MT"/>
                <a:cs typeface="Arial MT"/>
              </a:rPr>
              <a:t> </a:t>
            </a:r>
            <a:r>
              <a:rPr sz="1450" spc="-25" dirty="0">
                <a:latin typeface="Arial MT"/>
                <a:cs typeface="Arial MT"/>
              </a:rPr>
              <a:t>new</a:t>
            </a:r>
            <a:r>
              <a:rPr sz="1450" spc="-55" dirty="0">
                <a:latin typeface="Arial MT"/>
                <a:cs typeface="Arial MT"/>
              </a:rPr>
              <a:t> </a:t>
            </a:r>
            <a:r>
              <a:rPr sz="1450" spc="-10" dirty="0">
                <a:latin typeface="Arial MT"/>
                <a:cs typeface="Arial MT"/>
              </a:rPr>
              <a:t>algorithm.</a:t>
            </a:r>
            <a:endParaRPr sz="1450">
              <a:latin typeface="Arial MT"/>
              <a:cs typeface="Arial MT"/>
            </a:endParaRPr>
          </a:p>
        </p:txBody>
      </p:sp>
      <p:pic>
        <p:nvPicPr>
          <p:cNvPr id="4" name="object 4"/>
          <p:cNvPicPr/>
          <p:nvPr/>
        </p:nvPicPr>
        <p:blipFill>
          <a:blip r:embed="rId2" cstate="print"/>
          <a:stretch>
            <a:fillRect/>
          </a:stretch>
        </p:blipFill>
        <p:spPr>
          <a:xfrm>
            <a:off x="7660640" y="1229360"/>
            <a:ext cx="4185920" cy="178816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49</a:t>
            </a:fld>
            <a:endParaRPr spc="-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295BB-8DC5-6EEE-8311-E87B1B4244D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5CBD3A1-B763-27AD-6898-25EE802A45C8}"/>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A6C91E5B-A615-B55C-DD0F-6EE7D6E6A87E}"/>
              </a:ext>
            </a:extLst>
          </p:cNvPr>
          <p:cNvPicPr>
            <a:picLocks noChangeAspect="1"/>
          </p:cNvPicPr>
          <p:nvPr/>
        </p:nvPicPr>
        <p:blipFill>
          <a:blip r:embed="rId2"/>
          <a:stretch>
            <a:fillRect/>
          </a:stretch>
        </p:blipFill>
        <p:spPr>
          <a:xfrm>
            <a:off x="2895600" y="1277048"/>
            <a:ext cx="6096000" cy="4572000"/>
          </a:xfrm>
          <a:prstGeom prst="rect">
            <a:avLst/>
          </a:prstGeom>
        </p:spPr>
      </p:pic>
    </p:spTree>
    <p:extLst>
      <p:ext uri="{BB962C8B-B14F-4D97-AF65-F5344CB8AC3E}">
        <p14:creationId xmlns:p14="http://schemas.microsoft.com/office/powerpoint/2010/main" val="10437617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53439" y="3464559"/>
            <a:ext cx="11104880" cy="2753360"/>
            <a:chOff x="853439" y="3464559"/>
            <a:chExt cx="11104880" cy="2753360"/>
          </a:xfrm>
        </p:grpSpPr>
        <p:pic>
          <p:nvPicPr>
            <p:cNvPr id="3" name="object 3"/>
            <p:cNvPicPr/>
            <p:nvPr/>
          </p:nvPicPr>
          <p:blipFill>
            <a:blip r:embed="rId2" cstate="print"/>
            <a:stretch>
              <a:fillRect/>
            </a:stretch>
          </p:blipFill>
          <p:spPr>
            <a:xfrm>
              <a:off x="853439" y="3525519"/>
              <a:ext cx="9022080" cy="2692399"/>
            </a:xfrm>
            <a:prstGeom prst="rect">
              <a:avLst/>
            </a:prstGeom>
          </p:spPr>
        </p:pic>
        <p:pic>
          <p:nvPicPr>
            <p:cNvPr id="4" name="object 4"/>
            <p:cNvPicPr/>
            <p:nvPr/>
          </p:nvPicPr>
          <p:blipFill>
            <a:blip r:embed="rId3" cstate="print"/>
            <a:stretch>
              <a:fillRect/>
            </a:stretch>
          </p:blipFill>
          <p:spPr>
            <a:xfrm>
              <a:off x="5720080" y="3464559"/>
              <a:ext cx="6238239" cy="1168400"/>
            </a:xfrm>
            <a:prstGeom prst="rect">
              <a:avLst/>
            </a:prstGeom>
          </p:spPr>
        </p:pic>
      </p:grpSp>
      <p:sp>
        <p:nvSpPr>
          <p:cNvPr id="5" name="object 5"/>
          <p:cNvSpPr txBox="1"/>
          <p:nvPr/>
        </p:nvSpPr>
        <p:spPr>
          <a:xfrm>
            <a:off x="6367526" y="401256"/>
            <a:ext cx="664845" cy="330835"/>
          </a:xfrm>
          <a:prstGeom prst="rect">
            <a:avLst/>
          </a:prstGeom>
        </p:spPr>
        <p:txBody>
          <a:bodyPr vert="horz" wrap="square" lIns="0" tIns="12700" rIns="0" bIns="0" rtlCol="0">
            <a:spAutoFit/>
          </a:bodyPr>
          <a:lstStyle/>
          <a:p>
            <a:pPr marL="12700">
              <a:lnSpc>
                <a:spcPct val="100000"/>
              </a:lnSpc>
              <a:spcBef>
                <a:spcPts val="100"/>
              </a:spcBef>
            </a:pPr>
            <a:r>
              <a:rPr sz="2000" b="1" spc="-10" dirty="0">
                <a:solidFill>
                  <a:srgbClr val="201D6F"/>
                </a:solidFill>
                <a:latin typeface="Arial"/>
                <a:cs typeface="Arial"/>
              </a:rPr>
              <a:t>1,4,3,</a:t>
            </a:r>
            <a:endParaRPr sz="2000">
              <a:latin typeface="Arial"/>
              <a:cs typeface="Arial"/>
            </a:endParaRPr>
          </a:p>
        </p:txBody>
      </p:sp>
      <p:sp>
        <p:nvSpPr>
          <p:cNvPr id="6" name="object 6"/>
          <p:cNvSpPr txBox="1"/>
          <p:nvPr/>
        </p:nvSpPr>
        <p:spPr>
          <a:xfrm>
            <a:off x="7422181" y="401256"/>
            <a:ext cx="664845" cy="330835"/>
          </a:xfrm>
          <a:prstGeom prst="rect">
            <a:avLst/>
          </a:prstGeom>
        </p:spPr>
        <p:txBody>
          <a:bodyPr vert="horz" wrap="square" lIns="0" tIns="12700" rIns="0" bIns="0" rtlCol="0">
            <a:spAutoFit/>
          </a:bodyPr>
          <a:lstStyle/>
          <a:p>
            <a:pPr marL="12700">
              <a:lnSpc>
                <a:spcPct val="100000"/>
              </a:lnSpc>
              <a:spcBef>
                <a:spcPts val="100"/>
              </a:spcBef>
            </a:pPr>
            <a:r>
              <a:rPr sz="2000" b="1" spc="-10" dirty="0">
                <a:solidFill>
                  <a:srgbClr val="201D6F"/>
                </a:solidFill>
                <a:latin typeface="Arial"/>
                <a:cs typeface="Arial"/>
              </a:rPr>
              <a:t>9,2,8,</a:t>
            </a:r>
            <a:endParaRPr sz="2000">
              <a:latin typeface="Arial"/>
              <a:cs typeface="Arial"/>
            </a:endParaRPr>
          </a:p>
        </p:txBody>
      </p:sp>
      <p:sp>
        <p:nvSpPr>
          <p:cNvPr id="7" name="object 7"/>
          <p:cNvSpPr txBox="1"/>
          <p:nvPr/>
        </p:nvSpPr>
        <p:spPr>
          <a:xfrm>
            <a:off x="8477343" y="401256"/>
            <a:ext cx="664845" cy="330835"/>
          </a:xfrm>
          <a:prstGeom prst="rect">
            <a:avLst/>
          </a:prstGeom>
        </p:spPr>
        <p:txBody>
          <a:bodyPr vert="horz" wrap="square" lIns="0" tIns="12700" rIns="0" bIns="0" rtlCol="0">
            <a:spAutoFit/>
          </a:bodyPr>
          <a:lstStyle/>
          <a:p>
            <a:pPr marL="12700">
              <a:lnSpc>
                <a:spcPct val="100000"/>
              </a:lnSpc>
              <a:spcBef>
                <a:spcPts val="100"/>
              </a:spcBef>
            </a:pPr>
            <a:r>
              <a:rPr sz="2000" b="1" spc="-10" dirty="0">
                <a:solidFill>
                  <a:srgbClr val="201D6F"/>
                </a:solidFill>
                <a:latin typeface="Arial"/>
                <a:cs typeface="Arial"/>
              </a:rPr>
              <a:t>5,1,1,</a:t>
            </a:r>
            <a:endParaRPr sz="2000">
              <a:latin typeface="Arial"/>
              <a:cs typeface="Arial"/>
            </a:endParaRPr>
          </a:p>
        </p:txBody>
      </p:sp>
      <p:sp>
        <p:nvSpPr>
          <p:cNvPr id="8" name="object 8"/>
          <p:cNvSpPr txBox="1"/>
          <p:nvPr/>
        </p:nvSpPr>
        <p:spPr>
          <a:xfrm>
            <a:off x="9522843" y="401256"/>
            <a:ext cx="593090" cy="330835"/>
          </a:xfrm>
          <a:prstGeom prst="rect">
            <a:avLst/>
          </a:prstGeom>
        </p:spPr>
        <p:txBody>
          <a:bodyPr vert="horz" wrap="square" lIns="0" tIns="12700" rIns="0" bIns="0" rtlCol="0">
            <a:spAutoFit/>
          </a:bodyPr>
          <a:lstStyle/>
          <a:p>
            <a:pPr marL="12700">
              <a:lnSpc>
                <a:spcPct val="100000"/>
              </a:lnSpc>
              <a:spcBef>
                <a:spcPts val="100"/>
              </a:spcBef>
            </a:pPr>
            <a:r>
              <a:rPr sz="2000" b="1" spc="-10" dirty="0">
                <a:solidFill>
                  <a:srgbClr val="201D6F"/>
                </a:solidFill>
                <a:latin typeface="Arial"/>
                <a:cs typeface="Arial"/>
              </a:rPr>
              <a:t>6,2,7</a:t>
            </a:r>
            <a:endParaRPr sz="2000">
              <a:latin typeface="Arial"/>
              <a:cs typeface="Arial"/>
            </a:endParaRPr>
          </a:p>
        </p:txBody>
      </p:sp>
      <p:sp>
        <p:nvSpPr>
          <p:cNvPr id="9" name="object 9"/>
          <p:cNvSpPr txBox="1"/>
          <p:nvPr/>
        </p:nvSpPr>
        <p:spPr>
          <a:xfrm>
            <a:off x="774700" y="401256"/>
            <a:ext cx="5209540" cy="1002665"/>
          </a:xfrm>
          <a:prstGeom prst="rect">
            <a:avLst/>
          </a:prstGeom>
        </p:spPr>
        <p:txBody>
          <a:bodyPr vert="horz" wrap="square" lIns="0" tIns="12700" rIns="0" bIns="0" rtlCol="0">
            <a:spAutoFit/>
          </a:bodyPr>
          <a:lstStyle/>
          <a:p>
            <a:pPr marL="12700">
              <a:lnSpc>
                <a:spcPts val="2280"/>
              </a:lnSpc>
              <a:spcBef>
                <a:spcPts val="100"/>
              </a:spcBef>
            </a:pPr>
            <a:r>
              <a:rPr sz="2000" b="1" dirty="0">
                <a:solidFill>
                  <a:srgbClr val="201D6F"/>
                </a:solidFill>
                <a:latin typeface="Arial"/>
                <a:cs typeface="Arial"/>
              </a:rPr>
              <a:t>suppose</a:t>
            </a:r>
            <a:r>
              <a:rPr sz="2000" b="1" spc="-5" dirty="0">
                <a:solidFill>
                  <a:srgbClr val="201D6F"/>
                </a:solidFill>
                <a:latin typeface="Arial"/>
                <a:cs typeface="Arial"/>
              </a:rPr>
              <a:t> </a:t>
            </a:r>
            <a:r>
              <a:rPr sz="2000" b="1" dirty="0">
                <a:solidFill>
                  <a:srgbClr val="201D6F"/>
                </a:solidFill>
                <a:latin typeface="Arial"/>
                <a:cs typeface="Arial"/>
              </a:rPr>
              <a:t>that</a:t>
            </a:r>
            <a:r>
              <a:rPr sz="2000" b="1" spc="-100" dirty="0">
                <a:solidFill>
                  <a:srgbClr val="201D6F"/>
                </a:solidFill>
                <a:latin typeface="Arial"/>
                <a:cs typeface="Arial"/>
              </a:rPr>
              <a:t> </a:t>
            </a:r>
            <a:r>
              <a:rPr sz="2000" b="1" dirty="0">
                <a:solidFill>
                  <a:srgbClr val="201D6F"/>
                </a:solidFill>
                <a:latin typeface="Arial"/>
                <a:cs typeface="Arial"/>
              </a:rPr>
              <a:t>we need</a:t>
            </a:r>
            <a:r>
              <a:rPr sz="2000" b="1" spc="-100" dirty="0">
                <a:solidFill>
                  <a:srgbClr val="201D6F"/>
                </a:solidFill>
                <a:latin typeface="Arial"/>
                <a:cs typeface="Arial"/>
              </a:rPr>
              <a:t> </a:t>
            </a:r>
            <a:r>
              <a:rPr sz="2000" b="1" dirty="0">
                <a:solidFill>
                  <a:srgbClr val="201D6F"/>
                </a:solidFill>
                <a:latin typeface="Arial"/>
                <a:cs typeface="Arial"/>
              </a:rPr>
              <a:t>to</a:t>
            </a:r>
            <a:r>
              <a:rPr sz="2000" b="1" spc="-100" dirty="0">
                <a:solidFill>
                  <a:srgbClr val="201D6F"/>
                </a:solidFill>
                <a:latin typeface="Arial"/>
                <a:cs typeface="Arial"/>
              </a:rPr>
              <a:t> </a:t>
            </a:r>
            <a:r>
              <a:rPr sz="2000" b="1" dirty="0">
                <a:solidFill>
                  <a:srgbClr val="201D6F"/>
                </a:solidFill>
                <a:latin typeface="Arial"/>
                <a:cs typeface="Arial"/>
              </a:rPr>
              <a:t>compute</a:t>
            </a:r>
            <a:r>
              <a:rPr sz="2000" b="1" spc="175" dirty="0">
                <a:solidFill>
                  <a:srgbClr val="201D6F"/>
                </a:solidFill>
                <a:latin typeface="Arial"/>
                <a:cs typeface="Arial"/>
              </a:rPr>
              <a:t> </a:t>
            </a:r>
            <a:r>
              <a:rPr sz="2000" dirty="0">
                <a:solidFill>
                  <a:srgbClr val="201D6F"/>
                </a:solidFill>
                <a:latin typeface="Cambria Math"/>
                <a:cs typeface="Cambria Math"/>
              </a:rPr>
              <a:t>𝑛</a:t>
            </a:r>
            <a:r>
              <a:rPr sz="2000" spc="15" dirty="0">
                <a:solidFill>
                  <a:srgbClr val="201D6F"/>
                </a:solidFill>
                <a:latin typeface="Cambria Math"/>
                <a:cs typeface="Cambria Math"/>
              </a:rPr>
              <a:t> </a:t>
            </a:r>
            <a:r>
              <a:rPr sz="2000" b="1" spc="-10" dirty="0">
                <a:solidFill>
                  <a:srgbClr val="201D6F"/>
                </a:solidFill>
                <a:latin typeface="Arial"/>
                <a:cs typeface="Arial"/>
              </a:rPr>
              <a:t>values</a:t>
            </a:r>
            <a:endParaRPr sz="2000">
              <a:latin typeface="Arial"/>
              <a:cs typeface="Arial"/>
            </a:endParaRPr>
          </a:p>
          <a:p>
            <a:pPr marL="12700">
              <a:lnSpc>
                <a:spcPts val="2280"/>
              </a:lnSpc>
            </a:pPr>
            <a:r>
              <a:rPr sz="2000" b="1" dirty="0">
                <a:solidFill>
                  <a:srgbClr val="201D6F"/>
                </a:solidFill>
                <a:latin typeface="Arial"/>
                <a:cs typeface="Arial"/>
              </a:rPr>
              <a:t>and</a:t>
            </a:r>
            <a:r>
              <a:rPr sz="2000" b="1" spc="-75" dirty="0">
                <a:solidFill>
                  <a:srgbClr val="201D6F"/>
                </a:solidFill>
                <a:latin typeface="Arial"/>
                <a:cs typeface="Arial"/>
              </a:rPr>
              <a:t> </a:t>
            </a:r>
            <a:r>
              <a:rPr sz="2000" b="1" dirty="0">
                <a:solidFill>
                  <a:srgbClr val="201D6F"/>
                </a:solidFill>
                <a:latin typeface="Arial"/>
                <a:cs typeface="Arial"/>
              </a:rPr>
              <a:t>add them</a:t>
            </a:r>
            <a:r>
              <a:rPr sz="2000" b="1" spc="-60" dirty="0">
                <a:solidFill>
                  <a:srgbClr val="201D6F"/>
                </a:solidFill>
                <a:latin typeface="Arial"/>
                <a:cs typeface="Arial"/>
              </a:rPr>
              <a:t> </a:t>
            </a:r>
            <a:r>
              <a:rPr sz="2000" b="1" spc="-10" dirty="0">
                <a:solidFill>
                  <a:srgbClr val="201D6F"/>
                </a:solidFill>
                <a:latin typeface="Arial"/>
                <a:cs typeface="Arial"/>
              </a:rPr>
              <a:t>together</a:t>
            </a:r>
            <a:endParaRPr sz="2000">
              <a:latin typeface="Arial"/>
              <a:cs typeface="Arial"/>
            </a:endParaRPr>
          </a:p>
          <a:p>
            <a:pPr marL="469900" indent="-375920">
              <a:lnSpc>
                <a:spcPct val="100000"/>
              </a:lnSpc>
              <a:spcBef>
                <a:spcPts val="245"/>
              </a:spcBef>
              <a:buChar char="•"/>
              <a:tabLst>
                <a:tab pos="469900" algn="l"/>
              </a:tabLst>
            </a:pPr>
            <a:r>
              <a:rPr sz="2400" dirty="0">
                <a:latin typeface="Arial MT"/>
                <a:cs typeface="Arial MT"/>
              </a:rPr>
              <a:t>serial</a:t>
            </a:r>
            <a:r>
              <a:rPr sz="2400" spc="-50" dirty="0">
                <a:latin typeface="Arial MT"/>
                <a:cs typeface="Arial MT"/>
              </a:rPr>
              <a:t> </a:t>
            </a:r>
            <a:r>
              <a:rPr sz="2400" spc="-20" dirty="0">
                <a:latin typeface="Arial MT"/>
                <a:cs typeface="Arial MT"/>
              </a:rPr>
              <a:t>code:</a:t>
            </a:r>
            <a:endParaRPr sz="2400">
              <a:latin typeface="Arial MT"/>
              <a:cs typeface="Arial MT"/>
            </a:endParaRPr>
          </a:p>
        </p:txBody>
      </p:sp>
      <p:sp>
        <p:nvSpPr>
          <p:cNvPr id="10" name="object 10"/>
          <p:cNvSpPr txBox="1"/>
          <p:nvPr/>
        </p:nvSpPr>
        <p:spPr>
          <a:xfrm>
            <a:off x="855980" y="2356204"/>
            <a:ext cx="9490710" cy="986790"/>
          </a:xfrm>
          <a:prstGeom prst="rect">
            <a:avLst/>
          </a:prstGeom>
        </p:spPr>
        <p:txBody>
          <a:bodyPr vert="horz" wrap="square" lIns="0" tIns="144145" rIns="0" bIns="0" rtlCol="0">
            <a:spAutoFit/>
          </a:bodyPr>
          <a:lstStyle/>
          <a:p>
            <a:pPr marL="388620" indent="-375920">
              <a:lnSpc>
                <a:spcPct val="100000"/>
              </a:lnSpc>
              <a:spcBef>
                <a:spcPts val="1135"/>
              </a:spcBef>
              <a:buChar char="•"/>
              <a:tabLst>
                <a:tab pos="388620" algn="l"/>
                <a:tab pos="4181475" algn="l"/>
                <a:tab pos="5605145" algn="l"/>
                <a:tab pos="6550659" algn="l"/>
                <a:tab pos="6957695" algn="l"/>
              </a:tabLst>
            </a:pPr>
            <a:r>
              <a:rPr sz="2400" dirty="0">
                <a:latin typeface="Arial MT"/>
                <a:cs typeface="Arial MT"/>
              </a:rPr>
              <a:t>we</a:t>
            </a:r>
            <a:r>
              <a:rPr sz="2400" spc="15" dirty="0">
                <a:latin typeface="Arial MT"/>
                <a:cs typeface="Arial MT"/>
              </a:rPr>
              <a:t> </a:t>
            </a:r>
            <a:r>
              <a:rPr sz="2400" dirty="0">
                <a:latin typeface="Arial MT"/>
                <a:cs typeface="Arial MT"/>
              </a:rPr>
              <a:t>have</a:t>
            </a:r>
            <a:r>
              <a:rPr sz="2400" spc="-70" dirty="0">
                <a:latin typeface="Arial MT"/>
                <a:cs typeface="Arial MT"/>
              </a:rPr>
              <a:t> </a:t>
            </a:r>
            <a:r>
              <a:rPr sz="2400" dirty="0">
                <a:latin typeface="Cambria Math"/>
                <a:cs typeface="Cambria Math"/>
              </a:rPr>
              <a:t>𝑝</a:t>
            </a:r>
            <a:r>
              <a:rPr sz="2400" spc="75" dirty="0">
                <a:latin typeface="Cambria Math"/>
                <a:cs typeface="Cambria Math"/>
              </a:rPr>
              <a:t> </a:t>
            </a:r>
            <a:r>
              <a:rPr sz="2400" dirty="0">
                <a:latin typeface="Arial MT"/>
                <a:cs typeface="Arial MT"/>
              </a:rPr>
              <a:t>cores</a:t>
            </a:r>
            <a:r>
              <a:rPr sz="2400" spc="60" dirty="0">
                <a:latin typeface="Arial MT"/>
                <a:cs typeface="Arial MT"/>
              </a:rPr>
              <a:t> </a:t>
            </a:r>
            <a:r>
              <a:rPr sz="2400" dirty="0">
                <a:latin typeface="Arial MT"/>
                <a:cs typeface="Arial MT"/>
              </a:rPr>
              <a:t>and</a:t>
            </a:r>
            <a:r>
              <a:rPr sz="2400" spc="20" dirty="0">
                <a:latin typeface="Arial MT"/>
                <a:cs typeface="Arial MT"/>
              </a:rPr>
              <a:t> </a:t>
            </a:r>
            <a:r>
              <a:rPr sz="2400" dirty="0">
                <a:latin typeface="Cambria Math"/>
                <a:cs typeface="Cambria Math"/>
              </a:rPr>
              <a:t>𝑝</a:t>
            </a:r>
            <a:r>
              <a:rPr sz="2400" spc="75" dirty="0">
                <a:latin typeface="Cambria Math"/>
                <a:cs typeface="Cambria Math"/>
              </a:rPr>
              <a:t> </a:t>
            </a:r>
            <a:r>
              <a:rPr sz="2400" dirty="0">
                <a:latin typeface="Cambria Math"/>
                <a:cs typeface="Cambria Math"/>
              </a:rPr>
              <a:t>≤</a:t>
            </a:r>
            <a:r>
              <a:rPr sz="2400" spc="95" dirty="0">
                <a:latin typeface="Cambria Math"/>
                <a:cs typeface="Cambria Math"/>
              </a:rPr>
              <a:t> </a:t>
            </a:r>
            <a:r>
              <a:rPr sz="2400" spc="-50" dirty="0">
                <a:latin typeface="Cambria Math"/>
                <a:cs typeface="Cambria Math"/>
              </a:rPr>
              <a:t>𝑛</a:t>
            </a:r>
            <a:r>
              <a:rPr sz="2400" dirty="0">
                <a:latin typeface="Cambria Math"/>
                <a:cs typeface="Cambria Math"/>
              </a:rPr>
              <a:t>	</a:t>
            </a:r>
            <a:r>
              <a:rPr sz="2400" spc="-50" dirty="0">
                <a:latin typeface="Arial MT"/>
                <a:cs typeface="Arial MT"/>
              </a:rPr>
              <a:t>.</a:t>
            </a:r>
            <a:r>
              <a:rPr sz="2400" dirty="0">
                <a:latin typeface="Arial MT"/>
                <a:cs typeface="Arial MT"/>
              </a:rPr>
              <a:t>	</a:t>
            </a:r>
            <a:r>
              <a:rPr sz="2400" dirty="0">
                <a:latin typeface="Cambria Math"/>
                <a:cs typeface="Cambria Math"/>
              </a:rPr>
              <a:t>𝑝</a:t>
            </a:r>
            <a:r>
              <a:rPr sz="2400" spc="130" dirty="0">
                <a:latin typeface="Cambria Math"/>
                <a:cs typeface="Cambria Math"/>
              </a:rPr>
              <a:t> </a:t>
            </a:r>
            <a:r>
              <a:rPr sz="2400" dirty="0">
                <a:latin typeface="Cambria Math"/>
                <a:cs typeface="Cambria Math"/>
              </a:rPr>
              <a:t>=</a:t>
            </a:r>
            <a:r>
              <a:rPr sz="2400" spc="155" dirty="0">
                <a:latin typeface="Cambria Math"/>
                <a:cs typeface="Cambria Math"/>
              </a:rPr>
              <a:t> </a:t>
            </a:r>
            <a:r>
              <a:rPr sz="2400" spc="-50" dirty="0">
                <a:latin typeface="Cambria Math"/>
                <a:cs typeface="Cambria Math"/>
              </a:rPr>
              <a:t>4</a:t>
            </a:r>
            <a:r>
              <a:rPr sz="2400" dirty="0">
                <a:latin typeface="Cambria Math"/>
                <a:cs typeface="Cambria Math"/>
              </a:rPr>
              <a:t>	</a:t>
            </a:r>
            <a:r>
              <a:rPr sz="2400" spc="-50" dirty="0">
                <a:latin typeface="Cambria Math"/>
                <a:cs typeface="Cambria Math"/>
              </a:rPr>
              <a:t>&amp;</a:t>
            </a:r>
            <a:r>
              <a:rPr sz="2400" dirty="0">
                <a:latin typeface="Cambria Math"/>
                <a:cs typeface="Cambria Math"/>
              </a:rPr>
              <a:t>	𝑛</a:t>
            </a:r>
            <a:r>
              <a:rPr sz="2400" spc="80" dirty="0">
                <a:latin typeface="Cambria Math"/>
                <a:cs typeface="Cambria Math"/>
              </a:rPr>
              <a:t> </a:t>
            </a:r>
            <a:r>
              <a:rPr sz="2400" dirty="0">
                <a:latin typeface="Cambria Math"/>
                <a:cs typeface="Cambria Math"/>
              </a:rPr>
              <a:t>=</a:t>
            </a:r>
            <a:r>
              <a:rPr sz="2400" spc="155" dirty="0">
                <a:latin typeface="Cambria Math"/>
                <a:cs typeface="Cambria Math"/>
              </a:rPr>
              <a:t> </a:t>
            </a:r>
            <a:r>
              <a:rPr sz="2400" spc="-25" dirty="0">
                <a:latin typeface="Cambria Math"/>
                <a:cs typeface="Cambria Math"/>
              </a:rPr>
              <a:t>12</a:t>
            </a:r>
            <a:endParaRPr sz="2400">
              <a:latin typeface="Cambria Math"/>
              <a:cs typeface="Cambria Math"/>
            </a:endParaRPr>
          </a:p>
          <a:p>
            <a:pPr marL="1049655" lvl="1" indent="-457834">
              <a:lnSpc>
                <a:spcPct val="100000"/>
              </a:lnSpc>
              <a:spcBef>
                <a:spcPts val="955"/>
              </a:spcBef>
              <a:buFont typeface="Wingdings"/>
              <a:buChar char=""/>
              <a:tabLst>
                <a:tab pos="1049655" algn="l"/>
              </a:tabLst>
            </a:pPr>
            <a:r>
              <a:rPr sz="2250" spc="-20" dirty="0">
                <a:latin typeface="Arial MT"/>
                <a:cs typeface="Arial MT"/>
              </a:rPr>
              <a:t>Then</a:t>
            </a:r>
            <a:r>
              <a:rPr sz="2250" spc="-140" dirty="0">
                <a:latin typeface="Arial MT"/>
                <a:cs typeface="Arial MT"/>
              </a:rPr>
              <a:t> </a:t>
            </a:r>
            <a:r>
              <a:rPr sz="2250" dirty="0">
                <a:latin typeface="Arial MT"/>
                <a:cs typeface="Arial MT"/>
              </a:rPr>
              <a:t>each</a:t>
            </a:r>
            <a:r>
              <a:rPr sz="2250" spc="-90" dirty="0">
                <a:latin typeface="Arial MT"/>
                <a:cs typeface="Arial MT"/>
              </a:rPr>
              <a:t> </a:t>
            </a:r>
            <a:r>
              <a:rPr sz="2250" dirty="0">
                <a:latin typeface="Arial MT"/>
                <a:cs typeface="Arial MT"/>
              </a:rPr>
              <a:t>core</a:t>
            </a:r>
            <a:r>
              <a:rPr sz="2250" spc="-85" dirty="0">
                <a:latin typeface="Arial MT"/>
                <a:cs typeface="Arial MT"/>
              </a:rPr>
              <a:t> </a:t>
            </a:r>
            <a:r>
              <a:rPr sz="2250" dirty="0">
                <a:latin typeface="Arial MT"/>
                <a:cs typeface="Arial MT"/>
              </a:rPr>
              <a:t>can</a:t>
            </a:r>
            <a:r>
              <a:rPr sz="2250" spc="-100" dirty="0">
                <a:latin typeface="Arial MT"/>
                <a:cs typeface="Arial MT"/>
              </a:rPr>
              <a:t> </a:t>
            </a:r>
            <a:r>
              <a:rPr sz="2250" dirty="0">
                <a:latin typeface="Arial MT"/>
                <a:cs typeface="Arial MT"/>
              </a:rPr>
              <a:t>form</a:t>
            </a:r>
            <a:r>
              <a:rPr sz="2250" spc="-15" dirty="0">
                <a:latin typeface="Arial MT"/>
                <a:cs typeface="Arial MT"/>
              </a:rPr>
              <a:t> </a:t>
            </a:r>
            <a:r>
              <a:rPr sz="2250" dirty="0">
                <a:latin typeface="Arial MT"/>
                <a:cs typeface="Arial MT"/>
              </a:rPr>
              <a:t>a</a:t>
            </a:r>
            <a:r>
              <a:rPr sz="2250" spc="-100" dirty="0">
                <a:latin typeface="Arial MT"/>
                <a:cs typeface="Arial MT"/>
              </a:rPr>
              <a:t> </a:t>
            </a:r>
            <a:r>
              <a:rPr sz="2250" spc="-10" dirty="0">
                <a:latin typeface="Arial MT"/>
                <a:cs typeface="Arial MT"/>
              </a:rPr>
              <a:t>partial</a:t>
            </a:r>
            <a:r>
              <a:rPr sz="2250" spc="-75" dirty="0">
                <a:latin typeface="Arial MT"/>
                <a:cs typeface="Arial MT"/>
              </a:rPr>
              <a:t> </a:t>
            </a:r>
            <a:r>
              <a:rPr sz="2250" spc="-10" dirty="0">
                <a:latin typeface="Arial MT"/>
                <a:cs typeface="Arial MT"/>
              </a:rPr>
              <a:t>sum</a:t>
            </a:r>
            <a:r>
              <a:rPr sz="2250" spc="-175" dirty="0">
                <a:latin typeface="Arial MT"/>
                <a:cs typeface="Arial MT"/>
              </a:rPr>
              <a:t> </a:t>
            </a:r>
            <a:r>
              <a:rPr sz="2250" dirty="0">
                <a:latin typeface="Arial MT"/>
                <a:cs typeface="Arial MT"/>
              </a:rPr>
              <a:t>of</a:t>
            </a:r>
            <a:r>
              <a:rPr sz="2250" spc="-45" dirty="0">
                <a:latin typeface="Arial MT"/>
                <a:cs typeface="Arial MT"/>
              </a:rPr>
              <a:t> </a:t>
            </a:r>
            <a:r>
              <a:rPr sz="2250" spc="-30" dirty="0">
                <a:latin typeface="Arial MT"/>
                <a:cs typeface="Arial MT"/>
              </a:rPr>
              <a:t>approximately</a:t>
            </a:r>
            <a:r>
              <a:rPr sz="2250" spc="-125" dirty="0">
                <a:latin typeface="Arial MT"/>
                <a:cs typeface="Arial MT"/>
              </a:rPr>
              <a:t> </a:t>
            </a:r>
            <a:r>
              <a:rPr sz="2250" dirty="0">
                <a:latin typeface="Cambria Math"/>
                <a:cs typeface="Cambria Math"/>
              </a:rPr>
              <a:t>𝑛/𝑝</a:t>
            </a:r>
            <a:r>
              <a:rPr sz="2250" spc="25" dirty="0">
                <a:latin typeface="Cambria Math"/>
                <a:cs typeface="Cambria Math"/>
              </a:rPr>
              <a:t> </a:t>
            </a:r>
            <a:r>
              <a:rPr sz="2250" spc="-10" dirty="0">
                <a:latin typeface="Arial MT"/>
                <a:cs typeface="Arial MT"/>
              </a:rPr>
              <a:t>values:</a:t>
            </a:r>
            <a:endParaRPr sz="2250">
              <a:latin typeface="Arial MT"/>
              <a:cs typeface="Arial MT"/>
            </a:endParaRPr>
          </a:p>
        </p:txBody>
      </p:sp>
      <p:pic>
        <p:nvPicPr>
          <p:cNvPr id="11" name="object 11"/>
          <p:cNvPicPr/>
          <p:nvPr/>
        </p:nvPicPr>
        <p:blipFill>
          <a:blip r:embed="rId4" cstate="print"/>
          <a:stretch>
            <a:fillRect/>
          </a:stretch>
        </p:blipFill>
        <p:spPr>
          <a:xfrm>
            <a:off x="2987039" y="1026190"/>
            <a:ext cx="4730230" cy="1493252"/>
          </a:xfrm>
          <a:prstGeom prst="rect">
            <a:avLst/>
          </a:prstGeom>
        </p:spPr>
      </p:pic>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50</a:t>
            </a:fld>
            <a:endParaRPr spc="-25"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4700" y="316230"/>
            <a:ext cx="2751455" cy="575310"/>
          </a:xfrm>
          <a:prstGeom prst="rect">
            <a:avLst/>
          </a:prstGeom>
        </p:spPr>
        <p:txBody>
          <a:bodyPr vert="horz" wrap="square" lIns="0" tIns="13335" rIns="0" bIns="0" rtlCol="0">
            <a:spAutoFit/>
          </a:bodyPr>
          <a:lstStyle/>
          <a:p>
            <a:pPr marL="12700">
              <a:lnSpc>
                <a:spcPct val="100000"/>
              </a:lnSpc>
              <a:spcBef>
                <a:spcPts val="105"/>
              </a:spcBef>
            </a:pPr>
            <a:r>
              <a:rPr sz="3600" dirty="0">
                <a:solidFill>
                  <a:srgbClr val="201D6F"/>
                </a:solidFill>
                <a:latin typeface="Arial MT"/>
                <a:cs typeface="Arial MT"/>
              </a:rPr>
              <a:t>“Master”</a:t>
            </a:r>
            <a:r>
              <a:rPr sz="3600" spc="-20" dirty="0">
                <a:solidFill>
                  <a:srgbClr val="201D6F"/>
                </a:solidFill>
                <a:latin typeface="Arial MT"/>
                <a:cs typeface="Arial MT"/>
              </a:rPr>
              <a:t> core</a:t>
            </a:r>
            <a:endParaRPr sz="3600">
              <a:latin typeface="Arial MT"/>
              <a:cs typeface="Arial MT"/>
            </a:endParaRPr>
          </a:p>
        </p:txBody>
      </p:sp>
      <p:sp>
        <p:nvSpPr>
          <p:cNvPr id="3" name="object 3"/>
          <p:cNvSpPr txBox="1">
            <a:spLocks noGrp="1"/>
          </p:cNvSpPr>
          <p:nvPr>
            <p:ph type="title"/>
          </p:nvPr>
        </p:nvSpPr>
        <p:spPr>
          <a:xfrm>
            <a:off x="6163945" y="316230"/>
            <a:ext cx="2339340" cy="575310"/>
          </a:xfrm>
          <a:prstGeom prst="rect">
            <a:avLst/>
          </a:prstGeom>
        </p:spPr>
        <p:txBody>
          <a:bodyPr vert="horz" wrap="square" lIns="0" tIns="13335" rIns="0" bIns="0" rtlCol="0">
            <a:spAutoFit/>
          </a:bodyPr>
          <a:lstStyle/>
          <a:p>
            <a:pPr marL="12700">
              <a:lnSpc>
                <a:spcPct val="100000"/>
              </a:lnSpc>
              <a:spcBef>
                <a:spcPts val="105"/>
              </a:spcBef>
            </a:pPr>
            <a:r>
              <a:rPr b="0" dirty="0">
                <a:latin typeface="Arial MT"/>
                <a:cs typeface="Arial MT"/>
              </a:rPr>
              <a:t>Global</a:t>
            </a:r>
            <a:r>
              <a:rPr b="0" spc="-75" dirty="0">
                <a:latin typeface="Arial MT"/>
                <a:cs typeface="Arial MT"/>
              </a:rPr>
              <a:t> </a:t>
            </a:r>
            <a:r>
              <a:rPr b="0" spc="-25" dirty="0">
                <a:latin typeface="Arial MT"/>
                <a:cs typeface="Arial MT"/>
              </a:rPr>
              <a:t>sum</a:t>
            </a:r>
          </a:p>
        </p:txBody>
      </p:sp>
      <p:pic>
        <p:nvPicPr>
          <p:cNvPr id="4" name="object 4"/>
          <p:cNvPicPr/>
          <p:nvPr/>
        </p:nvPicPr>
        <p:blipFill>
          <a:blip r:embed="rId2" cstate="print"/>
          <a:stretch>
            <a:fillRect/>
          </a:stretch>
        </p:blipFill>
        <p:spPr>
          <a:xfrm>
            <a:off x="538480" y="1056639"/>
            <a:ext cx="7894319" cy="443992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51</a:t>
            </a:fld>
            <a:endParaRPr spc="-25"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5580" rIns="0" bIns="0" rtlCol="0">
            <a:spAutoFit/>
          </a:bodyPr>
          <a:lstStyle/>
          <a:p>
            <a:pPr marL="12700">
              <a:lnSpc>
                <a:spcPct val="100000"/>
              </a:lnSpc>
              <a:spcBef>
                <a:spcPts val="105"/>
              </a:spcBef>
            </a:pPr>
            <a:r>
              <a:rPr dirty="0"/>
              <a:t>If</a:t>
            </a:r>
            <a:r>
              <a:rPr spc="-35" dirty="0"/>
              <a:t> </a:t>
            </a:r>
            <a:r>
              <a:rPr dirty="0"/>
              <a:t>number</a:t>
            </a:r>
            <a:r>
              <a:rPr spc="5" dirty="0"/>
              <a:t> </a:t>
            </a:r>
            <a:r>
              <a:rPr dirty="0"/>
              <a:t>of</a:t>
            </a:r>
            <a:r>
              <a:rPr spc="-25" dirty="0"/>
              <a:t> </a:t>
            </a:r>
            <a:r>
              <a:rPr dirty="0"/>
              <a:t>cores</a:t>
            </a:r>
            <a:r>
              <a:rPr spc="-25" dirty="0"/>
              <a:t> </a:t>
            </a:r>
            <a:r>
              <a:rPr dirty="0"/>
              <a:t>is</a:t>
            </a:r>
            <a:r>
              <a:rPr spc="-20" dirty="0"/>
              <a:t> </a:t>
            </a:r>
            <a:r>
              <a:rPr spc="-10" dirty="0"/>
              <a:t>large</a:t>
            </a:r>
          </a:p>
        </p:txBody>
      </p:sp>
      <p:pic>
        <p:nvPicPr>
          <p:cNvPr id="3" name="object 3"/>
          <p:cNvPicPr/>
          <p:nvPr/>
        </p:nvPicPr>
        <p:blipFill>
          <a:blip r:embed="rId2" cstate="print"/>
          <a:stretch>
            <a:fillRect/>
          </a:stretch>
        </p:blipFill>
        <p:spPr>
          <a:xfrm>
            <a:off x="396240" y="1026160"/>
            <a:ext cx="8676640" cy="4876800"/>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52</a:t>
            </a:fld>
            <a:endParaRPr spc="-25"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5580" rIns="0" bIns="0" rtlCol="0">
            <a:spAutoFit/>
          </a:bodyPr>
          <a:lstStyle/>
          <a:p>
            <a:pPr marL="12700">
              <a:lnSpc>
                <a:spcPct val="100000"/>
              </a:lnSpc>
              <a:spcBef>
                <a:spcPts val="105"/>
              </a:spcBef>
            </a:pPr>
            <a:r>
              <a:rPr dirty="0"/>
              <a:t>How</a:t>
            </a:r>
            <a:r>
              <a:rPr spc="-15" dirty="0"/>
              <a:t> </a:t>
            </a:r>
            <a:r>
              <a:rPr dirty="0"/>
              <a:t>do</a:t>
            </a:r>
            <a:r>
              <a:rPr spc="20" dirty="0"/>
              <a:t> </a:t>
            </a:r>
            <a:r>
              <a:rPr dirty="0"/>
              <a:t>we</a:t>
            </a:r>
            <a:r>
              <a:rPr spc="-95" dirty="0"/>
              <a:t> </a:t>
            </a:r>
            <a:r>
              <a:rPr dirty="0"/>
              <a:t>write</a:t>
            </a:r>
            <a:r>
              <a:rPr spc="-15" dirty="0"/>
              <a:t> </a:t>
            </a:r>
            <a:r>
              <a:rPr dirty="0"/>
              <a:t>parallel</a:t>
            </a:r>
            <a:r>
              <a:rPr spc="20" dirty="0"/>
              <a:t> </a:t>
            </a:r>
            <a:r>
              <a:rPr spc="-10" dirty="0"/>
              <a:t>programs?</a:t>
            </a:r>
          </a:p>
        </p:txBody>
      </p:sp>
      <p:grpSp>
        <p:nvGrpSpPr>
          <p:cNvPr id="3" name="object 3"/>
          <p:cNvGrpSpPr/>
          <p:nvPr/>
        </p:nvGrpSpPr>
        <p:grpSpPr>
          <a:xfrm>
            <a:off x="304800" y="1249680"/>
            <a:ext cx="5623560" cy="645160"/>
            <a:chOff x="304800" y="1249680"/>
            <a:chExt cx="5623560" cy="645160"/>
          </a:xfrm>
        </p:grpSpPr>
        <p:pic>
          <p:nvPicPr>
            <p:cNvPr id="4" name="object 4"/>
            <p:cNvPicPr/>
            <p:nvPr/>
          </p:nvPicPr>
          <p:blipFill>
            <a:blip r:embed="rId2" cstate="print"/>
            <a:stretch>
              <a:fillRect/>
            </a:stretch>
          </p:blipFill>
          <p:spPr>
            <a:xfrm>
              <a:off x="355600" y="1249680"/>
              <a:ext cx="5572760" cy="594360"/>
            </a:xfrm>
            <a:prstGeom prst="rect">
              <a:avLst/>
            </a:prstGeom>
          </p:spPr>
        </p:pic>
        <p:pic>
          <p:nvPicPr>
            <p:cNvPr id="5" name="object 5"/>
            <p:cNvPicPr/>
            <p:nvPr/>
          </p:nvPicPr>
          <p:blipFill>
            <a:blip r:embed="rId3" cstate="print"/>
            <a:stretch>
              <a:fillRect/>
            </a:stretch>
          </p:blipFill>
          <p:spPr>
            <a:xfrm>
              <a:off x="304800" y="1249680"/>
              <a:ext cx="2473960" cy="645160"/>
            </a:xfrm>
            <a:prstGeom prst="rect">
              <a:avLst/>
            </a:prstGeom>
          </p:spPr>
        </p:pic>
        <p:pic>
          <p:nvPicPr>
            <p:cNvPr id="6" name="object 6"/>
            <p:cNvPicPr/>
            <p:nvPr/>
          </p:nvPicPr>
          <p:blipFill>
            <a:blip r:embed="rId4" cstate="print"/>
            <a:stretch>
              <a:fillRect/>
            </a:stretch>
          </p:blipFill>
          <p:spPr>
            <a:xfrm>
              <a:off x="411479" y="1285240"/>
              <a:ext cx="5466080" cy="487680"/>
            </a:xfrm>
            <a:prstGeom prst="rect">
              <a:avLst/>
            </a:prstGeom>
          </p:spPr>
        </p:pic>
        <p:sp>
          <p:nvSpPr>
            <p:cNvPr id="7" name="object 7"/>
            <p:cNvSpPr/>
            <p:nvPr/>
          </p:nvSpPr>
          <p:spPr>
            <a:xfrm>
              <a:off x="411479" y="1285240"/>
              <a:ext cx="5466080" cy="487680"/>
            </a:xfrm>
            <a:custGeom>
              <a:avLst/>
              <a:gdLst/>
              <a:ahLst/>
              <a:cxnLst/>
              <a:rect l="l" t="t" r="r" b="b"/>
              <a:pathLst>
                <a:path w="5466080" h="487680">
                  <a:moveTo>
                    <a:pt x="0" y="81280"/>
                  </a:moveTo>
                  <a:lnTo>
                    <a:pt x="6386" y="49666"/>
                  </a:lnTo>
                  <a:lnTo>
                    <a:pt x="23804" y="23828"/>
                  </a:lnTo>
                  <a:lnTo>
                    <a:pt x="49640" y="6395"/>
                  </a:lnTo>
                  <a:lnTo>
                    <a:pt x="81279" y="0"/>
                  </a:lnTo>
                  <a:lnTo>
                    <a:pt x="5384800" y="0"/>
                  </a:lnTo>
                  <a:lnTo>
                    <a:pt x="5416413" y="6395"/>
                  </a:lnTo>
                  <a:lnTo>
                    <a:pt x="5442251" y="23828"/>
                  </a:lnTo>
                  <a:lnTo>
                    <a:pt x="5459684" y="49666"/>
                  </a:lnTo>
                  <a:lnTo>
                    <a:pt x="5466080" y="81280"/>
                  </a:lnTo>
                  <a:lnTo>
                    <a:pt x="5466080" y="406400"/>
                  </a:lnTo>
                  <a:lnTo>
                    <a:pt x="5459684" y="438013"/>
                  </a:lnTo>
                  <a:lnTo>
                    <a:pt x="5442251" y="463851"/>
                  </a:lnTo>
                  <a:lnTo>
                    <a:pt x="5416413" y="481284"/>
                  </a:lnTo>
                  <a:lnTo>
                    <a:pt x="5384800" y="487680"/>
                  </a:lnTo>
                  <a:lnTo>
                    <a:pt x="81279" y="487680"/>
                  </a:lnTo>
                  <a:lnTo>
                    <a:pt x="49640" y="481284"/>
                  </a:lnTo>
                  <a:lnTo>
                    <a:pt x="23804" y="463851"/>
                  </a:lnTo>
                  <a:lnTo>
                    <a:pt x="6386" y="438013"/>
                  </a:lnTo>
                  <a:lnTo>
                    <a:pt x="0" y="406400"/>
                  </a:lnTo>
                  <a:lnTo>
                    <a:pt x="0" y="81280"/>
                  </a:lnTo>
                  <a:close/>
                </a:path>
              </a:pathLst>
            </a:custGeom>
            <a:ln w="10160">
              <a:solidFill>
                <a:srgbClr val="6CAC43"/>
              </a:solidFill>
            </a:ln>
          </p:spPr>
          <p:txBody>
            <a:bodyPr wrap="square" lIns="0" tIns="0" rIns="0" bIns="0" rtlCol="0"/>
            <a:lstStyle/>
            <a:p>
              <a:endParaRPr/>
            </a:p>
          </p:txBody>
        </p:sp>
      </p:grpSp>
      <p:sp>
        <p:nvSpPr>
          <p:cNvPr id="8" name="object 8"/>
          <p:cNvSpPr txBox="1"/>
          <p:nvPr/>
        </p:nvSpPr>
        <p:spPr>
          <a:xfrm>
            <a:off x="498157" y="1213076"/>
            <a:ext cx="4987925" cy="1485900"/>
          </a:xfrm>
          <a:prstGeom prst="rect">
            <a:avLst/>
          </a:prstGeom>
        </p:spPr>
        <p:txBody>
          <a:bodyPr vert="horz" wrap="square" lIns="0" tIns="139700" rIns="0" bIns="0" rtlCol="0">
            <a:spAutoFit/>
          </a:bodyPr>
          <a:lstStyle/>
          <a:p>
            <a:pPr marL="12700">
              <a:lnSpc>
                <a:spcPct val="100000"/>
              </a:lnSpc>
              <a:spcBef>
                <a:spcPts val="1100"/>
              </a:spcBef>
            </a:pPr>
            <a:r>
              <a:rPr sz="2050" b="1" dirty="0">
                <a:solidFill>
                  <a:srgbClr val="FFFFFF"/>
                </a:solidFill>
                <a:latin typeface="Arial"/>
                <a:cs typeface="Arial"/>
              </a:rPr>
              <a:t>Data-</a:t>
            </a:r>
            <a:r>
              <a:rPr sz="2050" b="1" spc="-10" dirty="0">
                <a:solidFill>
                  <a:srgbClr val="FFFFFF"/>
                </a:solidFill>
                <a:latin typeface="Arial"/>
                <a:cs typeface="Arial"/>
              </a:rPr>
              <a:t>parallelism</a:t>
            </a:r>
            <a:endParaRPr sz="2050">
              <a:latin typeface="Arial"/>
              <a:cs typeface="Arial"/>
            </a:endParaRPr>
          </a:p>
          <a:p>
            <a:pPr marL="254635" marR="5080" indent="-172720">
              <a:lnSpc>
                <a:spcPts val="1680"/>
              </a:lnSpc>
              <a:spcBef>
                <a:spcPts val="1005"/>
              </a:spcBef>
              <a:buChar char="•"/>
              <a:tabLst>
                <a:tab pos="254635" algn="l"/>
                <a:tab pos="255904" algn="l"/>
              </a:tabLst>
            </a:pPr>
            <a:r>
              <a:rPr sz="1600" dirty="0">
                <a:latin typeface="Arial MT"/>
                <a:cs typeface="Arial MT"/>
              </a:rPr>
              <a:t>	partition</a:t>
            </a:r>
            <a:r>
              <a:rPr sz="1600" spc="-35" dirty="0">
                <a:latin typeface="Arial MT"/>
                <a:cs typeface="Arial MT"/>
              </a:rPr>
              <a:t> </a:t>
            </a:r>
            <a:r>
              <a:rPr sz="1600" dirty="0">
                <a:latin typeface="Arial MT"/>
                <a:cs typeface="Arial MT"/>
              </a:rPr>
              <a:t>the</a:t>
            </a:r>
            <a:r>
              <a:rPr sz="1600" spc="-35" dirty="0">
                <a:latin typeface="Arial MT"/>
                <a:cs typeface="Arial MT"/>
              </a:rPr>
              <a:t> </a:t>
            </a:r>
            <a:r>
              <a:rPr sz="1600" dirty="0">
                <a:latin typeface="Arial MT"/>
                <a:cs typeface="Arial MT"/>
              </a:rPr>
              <a:t>data</a:t>
            </a:r>
            <a:r>
              <a:rPr sz="1600" spc="-30" dirty="0">
                <a:latin typeface="Arial MT"/>
                <a:cs typeface="Arial MT"/>
              </a:rPr>
              <a:t> </a:t>
            </a:r>
            <a:r>
              <a:rPr sz="1600" dirty="0">
                <a:latin typeface="Arial MT"/>
                <a:cs typeface="Arial MT"/>
              </a:rPr>
              <a:t>used</a:t>
            </a:r>
            <a:r>
              <a:rPr sz="1600" spc="-40" dirty="0">
                <a:latin typeface="Arial MT"/>
                <a:cs typeface="Arial MT"/>
              </a:rPr>
              <a:t> </a:t>
            </a:r>
            <a:r>
              <a:rPr sz="1600" dirty="0">
                <a:latin typeface="Arial MT"/>
                <a:cs typeface="Arial MT"/>
              </a:rPr>
              <a:t>in</a:t>
            </a:r>
            <a:r>
              <a:rPr sz="1600" spc="35" dirty="0">
                <a:latin typeface="Arial MT"/>
                <a:cs typeface="Arial MT"/>
              </a:rPr>
              <a:t> </a:t>
            </a:r>
            <a:r>
              <a:rPr sz="1600" spc="-10" dirty="0">
                <a:latin typeface="Arial MT"/>
                <a:cs typeface="Arial MT"/>
              </a:rPr>
              <a:t>solving</a:t>
            </a:r>
            <a:r>
              <a:rPr sz="1600" spc="105" dirty="0">
                <a:latin typeface="Arial MT"/>
                <a:cs typeface="Arial MT"/>
              </a:rPr>
              <a:t> </a:t>
            </a:r>
            <a:r>
              <a:rPr sz="1600" dirty="0">
                <a:latin typeface="Arial MT"/>
                <a:cs typeface="Arial MT"/>
              </a:rPr>
              <a:t>the</a:t>
            </a:r>
            <a:r>
              <a:rPr sz="1600" spc="40" dirty="0">
                <a:latin typeface="Arial MT"/>
                <a:cs typeface="Arial MT"/>
              </a:rPr>
              <a:t> </a:t>
            </a:r>
            <a:r>
              <a:rPr sz="1600" dirty="0">
                <a:latin typeface="Arial MT"/>
                <a:cs typeface="Arial MT"/>
              </a:rPr>
              <a:t>problem</a:t>
            </a:r>
            <a:r>
              <a:rPr sz="1600" spc="-5" dirty="0">
                <a:latin typeface="Arial MT"/>
                <a:cs typeface="Arial MT"/>
              </a:rPr>
              <a:t> </a:t>
            </a:r>
            <a:r>
              <a:rPr sz="1600" spc="-10" dirty="0">
                <a:latin typeface="Arial MT"/>
                <a:cs typeface="Arial MT"/>
              </a:rPr>
              <a:t>among </a:t>
            </a:r>
            <a:r>
              <a:rPr sz="1600" dirty="0">
                <a:latin typeface="Arial MT"/>
                <a:cs typeface="Arial MT"/>
              </a:rPr>
              <a:t>the</a:t>
            </a:r>
            <a:r>
              <a:rPr sz="1600" spc="-35" dirty="0">
                <a:latin typeface="Arial MT"/>
                <a:cs typeface="Arial MT"/>
              </a:rPr>
              <a:t> </a:t>
            </a:r>
            <a:r>
              <a:rPr sz="1600" spc="-10" dirty="0">
                <a:latin typeface="Arial MT"/>
                <a:cs typeface="Arial MT"/>
              </a:rPr>
              <a:t>cores</a:t>
            </a:r>
            <a:endParaRPr sz="1600">
              <a:latin typeface="Arial MT"/>
              <a:cs typeface="Arial MT"/>
            </a:endParaRPr>
          </a:p>
          <a:p>
            <a:pPr marL="254635" marR="8890" indent="-172720">
              <a:lnSpc>
                <a:spcPts val="1680"/>
              </a:lnSpc>
              <a:spcBef>
                <a:spcPts val="325"/>
              </a:spcBef>
              <a:buChar char="•"/>
              <a:tabLst>
                <a:tab pos="254635" algn="l"/>
              </a:tabLst>
            </a:pPr>
            <a:r>
              <a:rPr sz="1600" dirty="0">
                <a:latin typeface="Arial MT"/>
                <a:cs typeface="Arial MT"/>
              </a:rPr>
              <a:t>each</a:t>
            </a:r>
            <a:r>
              <a:rPr sz="1600" spc="-35" dirty="0">
                <a:latin typeface="Arial MT"/>
                <a:cs typeface="Arial MT"/>
              </a:rPr>
              <a:t> </a:t>
            </a:r>
            <a:r>
              <a:rPr sz="1600" dirty="0">
                <a:latin typeface="Arial MT"/>
                <a:cs typeface="Arial MT"/>
              </a:rPr>
              <a:t>core</a:t>
            </a:r>
            <a:r>
              <a:rPr sz="1600" spc="-100" dirty="0">
                <a:latin typeface="Arial MT"/>
                <a:cs typeface="Arial MT"/>
              </a:rPr>
              <a:t> </a:t>
            </a:r>
            <a:r>
              <a:rPr sz="1600" dirty="0">
                <a:latin typeface="Arial MT"/>
                <a:cs typeface="Arial MT"/>
              </a:rPr>
              <a:t>carries</a:t>
            </a:r>
            <a:r>
              <a:rPr sz="1600" spc="-25" dirty="0">
                <a:latin typeface="Arial MT"/>
                <a:cs typeface="Arial MT"/>
              </a:rPr>
              <a:t> </a:t>
            </a:r>
            <a:r>
              <a:rPr sz="1600" dirty="0">
                <a:latin typeface="Arial MT"/>
                <a:cs typeface="Arial MT"/>
              </a:rPr>
              <a:t>out</a:t>
            </a:r>
            <a:r>
              <a:rPr sz="1600" spc="5" dirty="0">
                <a:latin typeface="Arial MT"/>
                <a:cs typeface="Arial MT"/>
              </a:rPr>
              <a:t> </a:t>
            </a:r>
            <a:r>
              <a:rPr sz="1600" dirty="0">
                <a:latin typeface="Arial MT"/>
                <a:cs typeface="Arial MT"/>
              </a:rPr>
              <a:t>more</a:t>
            </a:r>
            <a:r>
              <a:rPr sz="1600" spc="-30" dirty="0">
                <a:latin typeface="Arial MT"/>
                <a:cs typeface="Arial MT"/>
              </a:rPr>
              <a:t> </a:t>
            </a:r>
            <a:r>
              <a:rPr sz="1600" dirty="0">
                <a:latin typeface="Arial MT"/>
                <a:cs typeface="Arial MT"/>
              </a:rPr>
              <a:t>or less</a:t>
            </a:r>
            <a:r>
              <a:rPr sz="1600" spc="-25" dirty="0">
                <a:latin typeface="Arial MT"/>
                <a:cs typeface="Arial MT"/>
              </a:rPr>
              <a:t> </a:t>
            </a:r>
            <a:r>
              <a:rPr sz="1600" dirty="0">
                <a:latin typeface="Arial MT"/>
                <a:cs typeface="Arial MT"/>
              </a:rPr>
              <a:t>similar</a:t>
            </a:r>
            <a:r>
              <a:rPr sz="1600" spc="70" dirty="0">
                <a:latin typeface="Arial MT"/>
                <a:cs typeface="Arial MT"/>
              </a:rPr>
              <a:t> </a:t>
            </a:r>
            <a:r>
              <a:rPr sz="1600" spc="-10" dirty="0">
                <a:latin typeface="Arial MT"/>
                <a:cs typeface="Arial MT"/>
              </a:rPr>
              <a:t>operations </a:t>
            </a:r>
            <a:r>
              <a:rPr sz="1600" dirty="0">
                <a:latin typeface="Arial MT"/>
                <a:cs typeface="Arial MT"/>
              </a:rPr>
              <a:t>on its</a:t>
            </a:r>
            <a:r>
              <a:rPr sz="1600" spc="-65" dirty="0">
                <a:latin typeface="Arial MT"/>
                <a:cs typeface="Arial MT"/>
              </a:rPr>
              <a:t> </a:t>
            </a:r>
            <a:r>
              <a:rPr sz="1600" dirty="0">
                <a:latin typeface="Arial MT"/>
                <a:cs typeface="Arial MT"/>
              </a:rPr>
              <a:t>part</a:t>
            </a:r>
            <a:r>
              <a:rPr sz="1600" spc="-30" dirty="0">
                <a:latin typeface="Arial MT"/>
                <a:cs typeface="Arial MT"/>
              </a:rPr>
              <a:t> </a:t>
            </a:r>
            <a:r>
              <a:rPr sz="1600" dirty="0">
                <a:latin typeface="Arial MT"/>
                <a:cs typeface="Arial MT"/>
              </a:rPr>
              <a:t>of</a:t>
            </a:r>
            <a:r>
              <a:rPr sz="1600" spc="45" dirty="0">
                <a:latin typeface="Arial MT"/>
                <a:cs typeface="Arial MT"/>
              </a:rPr>
              <a:t> </a:t>
            </a:r>
            <a:r>
              <a:rPr sz="1600" dirty="0">
                <a:latin typeface="Arial MT"/>
                <a:cs typeface="Arial MT"/>
              </a:rPr>
              <a:t>the </a:t>
            </a:r>
            <a:r>
              <a:rPr sz="1600" spc="-20" dirty="0">
                <a:latin typeface="Arial MT"/>
                <a:cs typeface="Arial MT"/>
              </a:rPr>
              <a:t>data</a:t>
            </a:r>
            <a:endParaRPr sz="1600">
              <a:latin typeface="Arial MT"/>
              <a:cs typeface="Arial MT"/>
            </a:endParaRPr>
          </a:p>
        </p:txBody>
      </p:sp>
      <p:grpSp>
        <p:nvGrpSpPr>
          <p:cNvPr id="9" name="object 9"/>
          <p:cNvGrpSpPr/>
          <p:nvPr/>
        </p:nvGrpSpPr>
        <p:grpSpPr>
          <a:xfrm>
            <a:off x="304800" y="4409283"/>
            <a:ext cx="5603875" cy="655955"/>
            <a:chOff x="304800" y="4409283"/>
            <a:chExt cx="5603875" cy="655955"/>
          </a:xfrm>
        </p:grpSpPr>
        <p:pic>
          <p:nvPicPr>
            <p:cNvPr id="10" name="object 10"/>
            <p:cNvPicPr/>
            <p:nvPr/>
          </p:nvPicPr>
          <p:blipFill>
            <a:blip r:embed="rId5" cstate="print"/>
            <a:stretch>
              <a:fillRect/>
            </a:stretch>
          </p:blipFill>
          <p:spPr>
            <a:xfrm>
              <a:off x="375901" y="4409283"/>
              <a:ext cx="5532157" cy="625074"/>
            </a:xfrm>
            <a:prstGeom prst="rect">
              <a:avLst/>
            </a:prstGeom>
          </p:spPr>
        </p:pic>
        <p:pic>
          <p:nvPicPr>
            <p:cNvPr id="11" name="object 11"/>
            <p:cNvPicPr/>
            <p:nvPr/>
          </p:nvPicPr>
          <p:blipFill>
            <a:blip r:embed="rId6" cstate="print"/>
            <a:stretch>
              <a:fillRect/>
            </a:stretch>
          </p:blipFill>
          <p:spPr>
            <a:xfrm>
              <a:off x="304800" y="4419599"/>
              <a:ext cx="2473960" cy="645160"/>
            </a:xfrm>
            <a:prstGeom prst="rect">
              <a:avLst/>
            </a:prstGeom>
          </p:spPr>
        </p:pic>
        <p:pic>
          <p:nvPicPr>
            <p:cNvPr id="12" name="object 12"/>
            <p:cNvPicPr/>
            <p:nvPr/>
          </p:nvPicPr>
          <p:blipFill>
            <a:blip r:embed="rId7" cstate="print"/>
            <a:stretch>
              <a:fillRect/>
            </a:stretch>
          </p:blipFill>
          <p:spPr>
            <a:xfrm>
              <a:off x="411479" y="4424679"/>
              <a:ext cx="5466080" cy="548639"/>
            </a:xfrm>
            <a:prstGeom prst="rect">
              <a:avLst/>
            </a:prstGeom>
          </p:spPr>
        </p:pic>
        <p:sp>
          <p:nvSpPr>
            <p:cNvPr id="13" name="object 13"/>
            <p:cNvSpPr/>
            <p:nvPr/>
          </p:nvSpPr>
          <p:spPr>
            <a:xfrm>
              <a:off x="411479" y="4424679"/>
              <a:ext cx="5466080" cy="548640"/>
            </a:xfrm>
            <a:custGeom>
              <a:avLst/>
              <a:gdLst/>
              <a:ahLst/>
              <a:cxnLst/>
              <a:rect l="l" t="t" r="r" b="b"/>
              <a:pathLst>
                <a:path w="5466080" h="548639">
                  <a:moveTo>
                    <a:pt x="0" y="91440"/>
                  </a:moveTo>
                  <a:lnTo>
                    <a:pt x="7186" y="55828"/>
                  </a:lnTo>
                  <a:lnTo>
                    <a:pt x="26784" y="26765"/>
                  </a:lnTo>
                  <a:lnTo>
                    <a:pt x="55849" y="7179"/>
                  </a:lnTo>
                  <a:lnTo>
                    <a:pt x="91440" y="0"/>
                  </a:lnTo>
                  <a:lnTo>
                    <a:pt x="5374640" y="0"/>
                  </a:lnTo>
                  <a:lnTo>
                    <a:pt x="5410251" y="7179"/>
                  </a:lnTo>
                  <a:lnTo>
                    <a:pt x="5439314" y="26765"/>
                  </a:lnTo>
                  <a:lnTo>
                    <a:pt x="5458900" y="55828"/>
                  </a:lnTo>
                  <a:lnTo>
                    <a:pt x="5466080" y="91440"/>
                  </a:lnTo>
                  <a:lnTo>
                    <a:pt x="5466080" y="457200"/>
                  </a:lnTo>
                  <a:lnTo>
                    <a:pt x="5458900" y="492811"/>
                  </a:lnTo>
                  <a:lnTo>
                    <a:pt x="5439314" y="521874"/>
                  </a:lnTo>
                  <a:lnTo>
                    <a:pt x="5410251" y="541460"/>
                  </a:lnTo>
                  <a:lnTo>
                    <a:pt x="5374640" y="548640"/>
                  </a:lnTo>
                  <a:lnTo>
                    <a:pt x="91440" y="548640"/>
                  </a:lnTo>
                  <a:lnTo>
                    <a:pt x="55849" y="541460"/>
                  </a:lnTo>
                  <a:lnTo>
                    <a:pt x="26784" y="521874"/>
                  </a:lnTo>
                  <a:lnTo>
                    <a:pt x="7186" y="492811"/>
                  </a:lnTo>
                  <a:lnTo>
                    <a:pt x="0" y="457200"/>
                  </a:lnTo>
                  <a:lnTo>
                    <a:pt x="0" y="91440"/>
                  </a:lnTo>
                  <a:close/>
                </a:path>
              </a:pathLst>
            </a:custGeom>
            <a:ln w="10160">
              <a:solidFill>
                <a:srgbClr val="EB792B"/>
              </a:solidFill>
            </a:ln>
          </p:spPr>
          <p:txBody>
            <a:bodyPr wrap="square" lIns="0" tIns="0" rIns="0" bIns="0" rtlCol="0"/>
            <a:lstStyle/>
            <a:p>
              <a:endParaRPr/>
            </a:p>
          </p:txBody>
        </p:sp>
      </p:grpSp>
      <p:sp>
        <p:nvSpPr>
          <p:cNvPr id="14" name="object 14"/>
          <p:cNvSpPr txBox="1"/>
          <p:nvPr/>
        </p:nvSpPr>
        <p:spPr>
          <a:xfrm>
            <a:off x="500697" y="4352930"/>
            <a:ext cx="4830445" cy="1076325"/>
          </a:xfrm>
          <a:prstGeom prst="rect">
            <a:avLst/>
          </a:prstGeom>
        </p:spPr>
        <p:txBody>
          <a:bodyPr vert="horz" wrap="square" lIns="0" tIns="172085" rIns="0" bIns="0" rtlCol="0">
            <a:spAutoFit/>
          </a:bodyPr>
          <a:lstStyle/>
          <a:p>
            <a:pPr marL="12700">
              <a:lnSpc>
                <a:spcPct val="100000"/>
              </a:lnSpc>
              <a:spcBef>
                <a:spcPts val="1355"/>
              </a:spcBef>
            </a:pPr>
            <a:r>
              <a:rPr sz="2050" b="1" spc="-45" dirty="0">
                <a:solidFill>
                  <a:srgbClr val="FFFFFF"/>
                </a:solidFill>
                <a:latin typeface="Arial"/>
                <a:cs typeface="Arial"/>
              </a:rPr>
              <a:t>Task-</a:t>
            </a:r>
            <a:r>
              <a:rPr sz="2050" b="1" spc="-10" dirty="0">
                <a:solidFill>
                  <a:srgbClr val="FFFFFF"/>
                </a:solidFill>
                <a:latin typeface="Arial"/>
                <a:cs typeface="Arial"/>
              </a:rPr>
              <a:t>parallelism</a:t>
            </a:r>
            <a:endParaRPr sz="2050">
              <a:latin typeface="Arial"/>
              <a:cs typeface="Arial"/>
            </a:endParaRPr>
          </a:p>
          <a:p>
            <a:pPr marL="252095" marR="5080" indent="-172720">
              <a:lnSpc>
                <a:spcPts val="1680"/>
              </a:lnSpc>
              <a:spcBef>
                <a:spcPts val="1210"/>
              </a:spcBef>
              <a:buChar char="•"/>
              <a:tabLst>
                <a:tab pos="252095" algn="l"/>
              </a:tabLst>
            </a:pPr>
            <a:r>
              <a:rPr sz="1600" dirty="0">
                <a:latin typeface="Arial MT"/>
                <a:cs typeface="Arial MT"/>
              </a:rPr>
              <a:t>partition</a:t>
            </a:r>
            <a:r>
              <a:rPr sz="1600" spc="-50" dirty="0">
                <a:latin typeface="Arial MT"/>
                <a:cs typeface="Arial MT"/>
              </a:rPr>
              <a:t> </a:t>
            </a:r>
            <a:r>
              <a:rPr sz="1600" dirty="0">
                <a:latin typeface="Arial MT"/>
                <a:cs typeface="Arial MT"/>
              </a:rPr>
              <a:t>the</a:t>
            </a:r>
            <a:r>
              <a:rPr sz="1600" spc="-50" dirty="0">
                <a:latin typeface="Arial MT"/>
                <a:cs typeface="Arial MT"/>
              </a:rPr>
              <a:t> </a:t>
            </a:r>
            <a:r>
              <a:rPr sz="1600" dirty="0">
                <a:latin typeface="Arial MT"/>
                <a:cs typeface="Arial MT"/>
              </a:rPr>
              <a:t>various</a:t>
            </a:r>
            <a:r>
              <a:rPr sz="1600" spc="100" dirty="0">
                <a:latin typeface="Arial MT"/>
                <a:cs typeface="Arial MT"/>
              </a:rPr>
              <a:t> </a:t>
            </a:r>
            <a:r>
              <a:rPr sz="1600" dirty="0">
                <a:latin typeface="Arial MT"/>
                <a:cs typeface="Arial MT"/>
              </a:rPr>
              <a:t>tasks</a:t>
            </a:r>
            <a:r>
              <a:rPr sz="1600" spc="-110" dirty="0">
                <a:latin typeface="Arial MT"/>
                <a:cs typeface="Arial MT"/>
              </a:rPr>
              <a:t> </a:t>
            </a:r>
            <a:r>
              <a:rPr sz="1600" dirty="0">
                <a:latin typeface="Arial MT"/>
                <a:cs typeface="Arial MT"/>
              </a:rPr>
              <a:t>carried</a:t>
            </a:r>
            <a:r>
              <a:rPr sz="1600" spc="-45" dirty="0">
                <a:latin typeface="Arial MT"/>
                <a:cs typeface="Arial MT"/>
              </a:rPr>
              <a:t> </a:t>
            </a:r>
            <a:r>
              <a:rPr sz="1600" dirty="0">
                <a:latin typeface="Arial MT"/>
                <a:cs typeface="Arial MT"/>
              </a:rPr>
              <a:t>out</a:t>
            </a:r>
            <a:r>
              <a:rPr sz="1600" spc="-10" dirty="0">
                <a:latin typeface="Arial MT"/>
                <a:cs typeface="Arial MT"/>
              </a:rPr>
              <a:t> </a:t>
            </a:r>
            <a:r>
              <a:rPr sz="1600" dirty="0">
                <a:latin typeface="Arial MT"/>
                <a:cs typeface="Arial MT"/>
              </a:rPr>
              <a:t>in</a:t>
            </a:r>
            <a:r>
              <a:rPr sz="1600" spc="20" dirty="0">
                <a:latin typeface="Arial MT"/>
                <a:cs typeface="Arial MT"/>
              </a:rPr>
              <a:t> </a:t>
            </a:r>
            <a:r>
              <a:rPr sz="1600" spc="-10" dirty="0">
                <a:latin typeface="Arial MT"/>
                <a:cs typeface="Arial MT"/>
              </a:rPr>
              <a:t>solving</a:t>
            </a:r>
            <a:r>
              <a:rPr sz="1600" spc="85" dirty="0">
                <a:latin typeface="Arial MT"/>
                <a:cs typeface="Arial MT"/>
              </a:rPr>
              <a:t> </a:t>
            </a:r>
            <a:r>
              <a:rPr sz="1600" spc="-25" dirty="0">
                <a:latin typeface="Arial MT"/>
                <a:cs typeface="Arial MT"/>
              </a:rPr>
              <a:t>the </a:t>
            </a:r>
            <a:r>
              <a:rPr sz="1600" dirty="0">
                <a:latin typeface="Arial MT"/>
                <a:cs typeface="Arial MT"/>
              </a:rPr>
              <a:t>problem</a:t>
            </a:r>
            <a:r>
              <a:rPr sz="1600" spc="-40" dirty="0">
                <a:latin typeface="Arial MT"/>
                <a:cs typeface="Arial MT"/>
              </a:rPr>
              <a:t> </a:t>
            </a:r>
            <a:r>
              <a:rPr sz="1600" dirty="0">
                <a:latin typeface="Arial MT"/>
                <a:cs typeface="Arial MT"/>
              </a:rPr>
              <a:t>among</a:t>
            </a:r>
            <a:r>
              <a:rPr sz="1600" spc="60" dirty="0">
                <a:latin typeface="Arial MT"/>
                <a:cs typeface="Arial MT"/>
              </a:rPr>
              <a:t> </a:t>
            </a:r>
            <a:r>
              <a:rPr sz="1600" dirty="0">
                <a:latin typeface="Arial MT"/>
                <a:cs typeface="Arial MT"/>
              </a:rPr>
              <a:t>the</a:t>
            </a:r>
            <a:r>
              <a:rPr sz="1600" spc="-65" dirty="0">
                <a:latin typeface="Arial MT"/>
                <a:cs typeface="Arial MT"/>
              </a:rPr>
              <a:t> </a:t>
            </a:r>
            <a:r>
              <a:rPr sz="1600" spc="-20" dirty="0">
                <a:latin typeface="Arial MT"/>
                <a:cs typeface="Arial MT"/>
              </a:rPr>
              <a:t>cores</a:t>
            </a:r>
            <a:endParaRPr sz="1600">
              <a:latin typeface="Arial MT"/>
              <a:cs typeface="Arial MT"/>
            </a:endParaRPr>
          </a:p>
        </p:txBody>
      </p:sp>
      <p:pic>
        <p:nvPicPr>
          <p:cNvPr id="15" name="object 15"/>
          <p:cNvPicPr/>
          <p:nvPr/>
        </p:nvPicPr>
        <p:blipFill>
          <a:blip r:embed="rId8" cstate="print"/>
          <a:stretch>
            <a:fillRect/>
          </a:stretch>
        </p:blipFill>
        <p:spPr>
          <a:xfrm>
            <a:off x="655845" y="2909536"/>
            <a:ext cx="4556234" cy="703647"/>
          </a:xfrm>
          <a:prstGeom prst="rect">
            <a:avLst/>
          </a:prstGeom>
        </p:spPr>
      </p:pic>
      <p:pic>
        <p:nvPicPr>
          <p:cNvPr id="16" name="object 16"/>
          <p:cNvPicPr/>
          <p:nvPr/>
        </p:nvPicPr>
        <p:blipFill>
          <a:blip r:embed="rId9" cstate="print"/>
          <a:stretch>
            <a:fillRect/>
          </a:stretch>
        </p:blipFill>
        <p:spPr>
          <a:xfrm>
            <a:off x="5608320" y="1249680"/>
            <a:ext cx="6461760" cy="4917440"/>
          </a:xfrm>
          <a:prstGeom prst="rect">
            <a:avLst/>
          </a:prstGeom>
        </p:spPr>
      </p:pic>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53</a:t>
            </a:fld>
            <a:endParaRPr spc="-25"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4700" y="82930"/>
            <a:ext cx="2521585" cy="514350"/>
          </a:xfrm>
          <a:prstGeom prst="rect">
            <a:avLst/>
          </a:prstGeom>
        </p:spPr>
        <p:txBody>
          <a:bodyPr vert="horz" wrap="square" lIns="0" tIns="13335" rIns="0" bIns="0" rtlCol="0">
            <a:spAutoFit/>
          </a:bodyPr>
          <a:lstStyle/>
          <a:p>
            <a:pPr marL="12700">
              <a:lnSpc>
                <a:spcPct val="100000"/>
              </a:lnSpc>
              <a:spcBef>
                <a:spcPts val="105"/>
              </a:spcBef>
            </a:pPr>
            <a:r>
              <a:rPr sz="3200" spc="-20" dirty="0"/>
              <a:t>Coordination</a:t>
            </a:r>
            <a:endParaRPr sz="3200"/>
          </a:p>
        </p:txBody>
      </p:sp>
      <p:sp>
        <p:nvSpPr>
          <p:cNvPr id="3" name="object 3"/>
          <p:cNvSpPr txBox="1"/>
          <p:nvPr/>
        </p:nvSpPr>
        <p:spPr>
          <a:xfrm>
            <a:off x="585787" y="449754"/>
            <a:ext cx="9985375" cy="5073650"/>
          </a:xfrm>
          <a:prstGeom prst="rect">
            <a:avLst/>
          </a:prstGeom>
        </p:spPr>
        <p:txBody>
          <a:bodyPr vert="horz" wrap="square" lIns="0" tIns="83820" rIns="0" bIns="0" rtlCol="0">
            <a:spAutoFit/>
          </a:bodyPr>
          <a:lstStyle/>
          <a:p>
            <a:pPr marL="659765" algn="ctr">
              <a:lnSpc>
                <a:spcPct val="100000"/>
              </a:lnSpc>
              <a:spcBef>
                <a:spcPts val="660"/>
              </a:spcBef>
            </a:pPr>
            <a:r>
              <a:rPr sz="3200" b="1" dirty="0">
                <a:solidFill>
                  <a:srgbClr val="201D6F"/>
                </a:solidFill>
                <a:latin typeface="Arial"/>
                <a:cs typeface="Arial"/>
              </a:rPr>
              <a:t>among</a:t>
            </a:r>
            <a:r>
              <a:rPr sz="3200" b="1" spc="-50" dirty="0">
                <a:solidFill>
                  <a:srgbClr val="201D6F"/>
                </a:solidFill>
                <a:latin typeface="Arial"/>
                <a:cs typeface="Arial"/>
              </a:rPr>
              <a:t> </a:t>
            </a:r>
            <a:r>
              <a:rPr sz="3200" b="1" dirty="0">
                <a:solidFill>
                  <a:srgbClr val="201D6F"/>
                </a:solidFill>
                <a:latin typeface="Arial"/>
                <a:cs typeface="Arial"/>
              </a:rPr>
              <a:t>the</a:t>
            </a:r>
            <a:r>
              <a:rPr sz="3200" b="1" spc="-35" dirty="0">
                <a:solidFill>
                  <a:srgbClr val="201D6F"/>
                </a:solidFill>
                <a:latin typeface="Arial"/>
                <a:cs typeface="Arial"/>
              </a:rPr>
              <a:t> </a:t>
            </a:r>
            <a:r>
              <a:rPr sz="3200" b="1" spc="-20" dirty="0">
                <a:solidFill>
                  <a:srgbClr val="201D6F"/>
                </a:solidFill>
                <a:latin typeface="Arial"/>
                <a:cs typeface="Arial"/>
              </a:rPr>
              <a:t>cores</a:t>
            </a:r>
            <a:endParaRPr sz="3200">
              <a:latin typeface="Arial"/>
              <a:cs typeface="Arial"/>
            </a:endParaRPr>
          </a:p>
          <a:p>
            <a:pPr marL="469900" indent="-376555">
              <a:lnSpc>
                <a:spcPct val="100000"/>
              </a:lnSpc>
              <a:spcBef>
                <a:spcPts val="570"/>
              </a:spcBef>
              <a:buSzPct val="106666"/>
              <a:buFont typeface="Arial MT"/>
              <a:buChar char="•"/>
              <a:tabLst>
                <a:tab pos="469900" algn="l"/>
              </a:tabLst>
            </a:pPr>
            <a:r>
              <a:rPr sz="2250" b="1" spc="-10" dirty="0">
                <a:latin typeface="Arial"/>
                <a:cs typeface="Arial"/>
              </a:rPr>
              <a:t>Communication</a:t>
            </a:r>
            <a:endParaRPr sz="2250">
              <a:latin typeface="Arial"/>
              <a:cs typeface="Arial"/>
            </a:endParaRPr>
          </a:p>
          <a:p>
            <a:pPr marL="357505" indent="-344805">
              <a:lnSpc>
                <a:spcPct val="100000"/>
              </a:lnSpc>
              <a:spcBef>
                <a:spcPts val="425"/>
              </a:spcBef>
              <a:buSzPct val="106666"/>
              <a:buFont typeface="Wingdings"/>
              <a:buChar char=""/>
              <a:tabLst>
                <a:tab pos="357505" algn="l"/>
              </a:tabLst>
            </a:pPr>
            <a:r>
              <a:rPr sz="2250" dirty="0">
                <a:latin typeface="Arial MT"/>
                <a:cs typeface="Arial MT"/>
              </a:rPr>
              <a:t>one</a:t>
            </a:r>
            <a:r>
              <a:rPr sz="2250" spc="-160" dirty="0">
                <a:latin typeface="Arial MT"/>
                <a:cs typeface="Arial MT"/>
              </a:rPr>
              <a:t> </a:t>
            </a:r>
            <a:r>
              <a:rPr sz="2250" dirty="0">
                <a:latin typeface="Arial MT"/>
                <a:cs typeface="Arial MT"/>
              </a:rPr>
              <a:t>or</a:t>
            </a:r>
            <a:r>
              <a:rPr sz="2250" spc="-70" dirty="0">
                <a:latin typeface="Arial MT"/>
                <a:cs typeface="Arial MT"/>
              </a:rPr>
              <a:t> </a:t>
            </a:r>
            <a:r>
              <a:rPr sz="2250" spc="-10" dirty="0">
                <a:latin typeface="Arial MT"/>
                <a:cs typeface="Arial MT"/>
              </a:rPr>
              <a:t>more</a:t>
            </a:r>
            <a:r>
              <a:rPr sz="2250" spc="-145" dirty="0">
                <a:latin typeface="Arial MT"/>
                <a:cs typeface="Arial MT"/>
              </a:rPr>
              <a:t> </a:t>
            </a:r>
            <a:r>
              <a:rPr sz="2250" spc="-10" dirty="0">
                <a:latin typeface="Arial MT"/>
                <a:cs typeface="Arial MT"/>
              </a:rPr>
              <a:t>cores</a:t>
            </a:r>
            <a:r>
              <a:rPr sz="2250" spc="-40" dirty="0">
                <a:latin typeface="Arial MT"/>
                <a:cs typeface="Arial MT"/>
              </a:rPr>
              <a:t> </a:t>
            </a:r>
            <a:r>
              <a:rPr sz="2250" dirty="0">
                <a:latin typeface="Arial MT"/>
                <a:cs typeface="Arial MT"/>
              </a:rPr>
              <a:t>send</a:t>
            </a:r>
            <a:r>
              <a:rPr sz="2250" spc="-80" dirty="0">
                <a:latin typeface="Arial MT"/>
                <a:cs typeface="Arial MT"/>
              </a:rPr>
              <a:t> </a:t>
            </a:r>
            <a:r>
              <a:rPr sz="2250" spc="-10" dirty="0">
                <a:latin typeface="Arial MT"/>
                <a:cs typeface="Arial MT"/>
              </a:rPr>
              <a:t>their</a:t>
            </a:r>
            <a:r>
              <a:rPr sz="2250" spc="-145" dirty="0">
                <a:latin typeface="Arial MT"/>
                <a:cs typeface="Arial MT"/>
              </a:rPr>
              <a:t> </a:t>
            </a:r>
            <a:r>
              <a:rPr sz="2250" spc="-25" dirty="0">
                <a:latin typeface="Arial MT"/>
                <a:cs typeface="Arial MT"/>
              </a:rPr>
              <a:t>current</a:t>
            </a:r>
            <a:r>
              <a:rPr sz="2250" spc="-135" dirty="0">
                <a:latin typeface="Arial MT"/>
                <a:cs typeface="Arial MT"/>
              </a:rPr>
              <a:t> </a:t>
            </a:r>
            <a:r>
              <a:rPr sz="2250" dirty="0">
                <a:latin typeface="Arial MT"/>
                <a:cs typeface="Arial MT"/>
              </a:rPr>
              <a:t>partial</a:t>
            </a:r>
            <a:r>
              <a:rPr sz="2250" spc="-35" dirty="0">
                <a:latin typeface="Arial MT"/>
                <a:cs typeface="Arial MT"/>
              </a:rPr>
              <a:t> </a:t>
            </a:r>
            <a:r>
              <a:rPr sz="2250" dirty="0">
                <a:latin typeface="Arial MT"/>
                <a:cs typeface="Arial MT"/>
              </a:rPr>
              <a:t>sums</a:t>
            </a:r>
            <a:r>
              <a:rPr sz="2250" spc="-225" dirty="0">
                <a:latin typeface="Arial MT"/>
                <a:cs typeface="Arial MT"/>
              </a:rPr>
              <a:t> </a:t>
            </a:r>
            <a:r>
              <a:rPr sz="2250" dirty="0">
                <a:latin typeface="Arial MT"/>
                <a:cs typeface="Arial MT"/>
              </a:rPr>
              <a:t>to</a:t>
            </a:r>
            <a:r>
              <a:rPr sz="2250" spc="-85" dirty="0">
                <a:latin typeface="Arial MT"/>
                <a:cs typeface="Arial MT"/>
              </a:rPr>
              <a:t> </a:t>
            </a:r>
            <a:r>
              <a:rPr sz="2250" spc="-20" dirty="0">
                <a:latin typeface="Arial MT"/>
                <a:cs typeface="Arial MT"/>
              </a:rPr>
              <a:t>another</a:t>
            </a:r>
            <a:r>
              <a:rPr sz="2250" spc="-135" dirty="0">
                <a:latin typeface="Arial MT"/>
                <a:cs typeface="Arial MT"/>
              </a:rPr>
              <a:t> </a:t>
            </a:r>
            <a:r>
              <a:rPr sz="2250" spc="-10" dirty="0">
                <a:latin typeface="Arial MT"/>
                <a:cs typeface="Arial MT"/>
              </a:rPr>
              <a:t>core.</a:t>
            </a:r>
            <a:endParaRPr sz="2250">
              <a:latin typeface="Arial MT"/>
              <a:cs typeface="Arial MT"/>
            </a:endParaRPr>
          </a:p>
          <a:p>
            <a:pPr marL="469900" lvl="1" indent="-376555">
              <a:lnSpc>
                <a:spcPct val="100000"/>
              </a:lnSpc>
              <a:spcBef>
                <a:spcPts val="340"/>
              </a:spcBef>
              <a:buSzPct val="106666"/>
              <a:buFont typeface="Arial MT"/>
              <a:buChar char="•"/>
              <a:tabLst>
                <a:tab pos="469900" algn="l"/>
              </a:tabLst>
            </a:pPr>
            <a:r>
              <a:rPr sz="2250" b="1" dirty="0">
                <a:latin typeface="Arial"/>
                <a:cs typeface="Arial"/>
              </a:rPr>
              <a:t>Load</a:t>
            </a:r>
            <a:r>
              <a:rPr sz="2250" b="1" spc="-125" dirty="0">
                <a:latin typeface="Arial"/>
                <a:cs typeface="Arial"/>
              </a:rPr>
              <a:t> </a:t>
            </a:r>
            <a:r>
              <a:rPr sz="2250" b="1" spc="-10" dirty="0">
                <a:latin typeface="Arial"/>
                <a:cs typeface="Arial"/>
              </a:rPr>
              <a:t>balancing</a:t>
            </a:r>
            <a:r>
              <a:rPr sz="2250" spc="-10" dirty="0">
                <a:latin typeface="Arial MT"/>
                <a:cs typeface="Arial MT"/>
              </a:rPr>
              <a:t>.</a:t>
            </a:r>
            <a:endParaRPr sz="2250">
              <a:latin typeface="Arial MT"/>
              <a:cs typeface="Arial MT"/>
            </a:endParaRPr>
          </a:p>
          <a:p>
            <a:pPr marL="358140" indent="-345440">
              <a:lnSpc>
                <a:spcPct val="100000"/>
              </a:lnSpc>
              <a:spcBef>
                <a:spcPts val="425"/>
              </a:spcBef>
              <a:buSzPct val="106666"/>
              <a:buFont typeface="Wingdings"/>
              <a:buChar char=""/>
              <a:tabLst>
                <a:tab pos="358140" algn="l"/>
              </a:tabLst>
            </a:pPr>
            <a:r>
              <a:rPr sz="2250" spc="-10" dirty="0">
                <a:latin typeface="Arial MT"/>
                <a:cs typeface="Arial MT"/>
              </a:rPr>
              <a:t>Load</a:t>
            </a:r>
            <a:r>
              <a:rPr sz="2250" spc="-40" dirty="0">
                <a:latin typeface="Arial MT"/>
                <a:cs typeface="Arial MT"/>
              </a:rPr>
              <a:t> </a:t>
            </a:r>
            <a:r>
              <a:rPr sz="2250" spc="-20" dirty="0">
                <a:latin typeface="Arial MT"/>
                <a:cs typeface="Arial MT"/>
              </a:rPr>
              <a:t>should</a:t>
            </a:r>
            <a:r>
              <a:rPr sz="2250" spc="-114" dirty="0">
                <a:latin typeface="Arial MT"/>
                <a:cs typeface="Arial MT"/>
              </a:rPr>
              <a:t> </a:t>
            </a:r>
            <a:r>
              <a:rPr sz="2250" dirty="0">
                <a:latin typeface="Arial MT"/>
                <a:cs typeface="Arial MT"/>
              </a:rPr>
              <a:t>be</a:t>
            </a:r>
            <a:r>
              <a:rPr sz="2250" spc="-105" dirty="0">
                <a:latin typeface="Arial MT"/>
                <a:cs typeface="Arial MT"/>
              </a:rPr>
              <a:t> </a:t>
            </a:r>
            <a:r>
              <a:rPr sz="2250" spc="-20" dirty="0">
                <a:latin typeface="Arial MT"/>
                <a:cs typeface="Arial MT"/>
              </a:rPr>
              <a:t>distributed</a:t>
            </a:r>
            <a:r>
              <a:rPr sz="2250" spc="-190" dirty="0">
                <a:latin typeface="Arial MT"/>
                <a:cs typeface="Arial MT"/>
              </a:rPr>
              <a:t> </a:t>
            </a:r>
            <a:r>
              <a:rPr sz="2250" spc="-10" dirty="0">
                <a:latin typeface="Arial MT"/>
                <a:cs typeface="Arial MT"/>
              </a:rPr>
              <a:t>equally</a:t>
            </a:r>
            <a:endParaRPr sz="2250">
              <a:latin typeface="Arial MT"/>
              <a:cs typeface="Arial MT"/>
            </a:endParaRPr>
          </a:p>
          <a:p>
            <a:pPr marL="1009015" indent="-335280">
              <a:lnSpc>
                <a:spcPct val="100000"/>
              </a:lnSpc>
              <a:spcBef>
                <a:spcPts val="515"/>
              </a:spcBef>
              <a:buSzPct val="112500"/>
              <a:buFont typeface="Wingdings"/>
              <a:buChar char=""/>
              <a:tabLst>
                <a:tab pos="1009015" algn="l"/>
              </a:tabLst>
            </a:pPr>
            <a:r>
              <a:rPr sz="2000" dirty="0">
                <a:latin typeface="Arial MT"/>
                <a:cs typeface="Arial MT"/>
              </a:rPr>
              <a:t>Suppose,</a:t>
            </a:r>
            <a:r>
              <a:rPr sz="2000" spc="-130" dirty="0">
                <a:latin typeface="Arial MT"/>
                <a:cs typeface="Arial MT"/>
              </a:rPr>
              <a:t> </a:t>
            </a:r>
            <a:r>
              <a:rPr sz="2000" dirty="0">
                <a:latin typeface="Arial MT"/>
                <a:cs typeface="Arial MT"/>
              </a:rPr>
              <a:t>one</a:t>
            </a:r>
            <a:r>
              <a:rPr sz="2000" spc="80" dirty="0">
                <a:latin typeface="Arial MT"/>
                <a:cs typeface="Arial MT"/>
              </a:rPr>
              <a:t> </a:t>
            </a:r>
            <a:r>
              <a:rPr sz="2000" dirty="0">
                <a:latin typeface="Arial MT"/>
                <a:cs typeface="Arial MT"/>
              </a:rPr>
              <a:t>core</a:t>
            </a:r>
            <a:r>
              <a:rPr sz="2000" spc="40" dirty="0">
                <a:latin typeface="Arial MT"/>
                <a:cs typeface="Arial MT"/>
              </a:rPr>
              <a:t> </a:t>
            </a:r>
            <a:r>
              <a:rPr sz="2000" dirty="0">
                <a:latin typeface="Arial MT"/>
                <a:cs typeface="Arial MT"/>
              </a:rPr>
              <a:t>has</a:t>
            </a:r>
            <a:r>
              <a:rPr sz="2000" spc="-5" dirty="0">
                <a:latin typeface="Arial MT"/>
                <a:cs typeface="Arial MT"/>
              </a:rPr>
              <a:t> </a:t>
            </a:r>
            <a:r>
              <a:rPr sz="2000" dirty="0">
                <a:latin typeface="Arial MT"/>
                <a:cs typeface="Arial MT"/>
              </a:rPr>
              <a:t>to</a:t>
            </a:r>
            <a:r>
              <a:rPr sz="2000" spc="-35" dirty="0">
                <a:latin typeface="Arial MT"/>
                <a:cs typeface="Arial MT"/>
              </a:rPr>
              <a:t> </a:t>
            </a:r>
            <a:r>
              <a:rPr sz="2000" dirty="0">
                <a:latin typeface="Arial MT"/>
                <a:cs typeface="Arial MT"/>
              </a:rPr>
              <a:t>compute</a:t>
            </a:r>
            <a:r>
              <a:rPr sz="2000" spc="-125" dirty="0">
                <a:latin typeface="Arial MT"/>
                <a:cs typeface="Arial MT"/>
              </a:rPr>
              <a:t> </a:t>
            </a:r>
            <a:r>
              <a:rPr sz="2000" dirty="0">
                <a:latin typeface="Arial MT"/>
                <a:cs typeface="Arial MT"/>
              </a:rPr>
              <a:t>most</a:t>
            </a:r>
            <a:r>
              <a:rPr sz="2000" spc="-125" dirty="0">
                <a:latin typeface="Arial MT"/>
                <a:cs typeface="Arial MT"/>
              </a:rPr>
              <a:t> </a:t>
            </a:r>
            <a:r>
              <a:rPr sz="2000" dirty="0">
                <a:latin typeface="Arial MT"/>
                <a:cs typeface="Arial MT"/>
              </a:rPr>
              <a:t>of</a:t>
            </a:r>
            <a:r>
              <a:rPr sz="2000" spc="40" dirty="0">
                <a:latin typeface="Arial MT"/>
                <a:cs typeface="Arial MT"/>
              </a:rPr>
              <a:t> </a:t>
            </a:r>
            <a:r>
              <a:rPr sz="2000" dirty="0">
                <a:latin typeface="Arial MT"/>
                <a:cs typeface="Arial MT"/>
              </a:rPr>
              <a:t>the</a:t>
            </a:r>
            <a:r>
              <a:rPr sz="2000" spc="40" dirty="0">
                <a:latin typeface="Arial MT"/>
                <a:cs typeface="Arial MT"/>
              </a:rPr>
              <a:t> </a:t>
            </a:r>
            <a:r>
              <a:rPr sz="2000" spc="-10" dirty="0">
                <a:latin typeface="Arial MT"/>
                <a:cs typeface="Arial MT"/>
              </a:rPr>
              <a:t>values</a:t>
            </a:r>
            <a:endParaRPr sz="2000">
              <a:latin typeface="Arial MT"/>
              <a:cs typeface="Arial MT"/>
            </a:endParaRPr>
          </a:p>
          <a:p>
            <a:pPr marL="1009015" indent="-335280">
              <a:lnSpc>
                <a:spcPct val="100000"/>
              </a:lnSpc>
              <a:spcBef>
                <a:spcPts val="565"/>
              </a:spcBef>
              <a:buSzPct val="112500"/>
              <a:buFont typeface="Wingdings"/>
              <a:buChar char=""/>
              <a:tabLst>
                <a:tab pos="1009015" algn="l"/>
              </a:tabLst>
            </a:pPr>
            <a:r>
              <a:rPr sz="2000" dirty="0">
                <a:latin typeface="Arial MT"/>
                <a:cs typeface="Arial MT"/>
              </a:rPr>
              <a:t>then</a:t>
            </a:r>
            <a:r>
              <a:rPr sz="2000" spc="-45" dirty="0">
                <a:latin typeface="Arial MT"/>
                <a:cs typeface="Arial MT"/>
              </a:rPr>
              <a:t> </a:t>
            </a:r>
            <a:r>
              <a:rPr sz="2000" dirty="0">
                <a:latin typeface="Arial MT"/>
                <a:cs typeface="Arial MT"/>
              </a:rPr>
              <a:t>the</a:t>
            </a:r>
            <a:r>
              <a:rPr sz="2000" spc="30" dirty="0">
                <a:latin typeface="Arial MT"/>
                <a:cs typeface="Arial MT"/>
              </a:rPr>
              <a:t> </a:t>
            </a:r>
            <a:r>
              <a:rPr sz="2000" dirty="0">
                <a:latin typeface="Arial MT"/>
                <a:cs typeface="Arial MT"/>
              </a:rPr>
              <a:t>other cores</a:t>
            </a:r>
            <a:r>
              <a:rPr sz="2000" spc="-10" dirty="0">
                <a:latin typeface="Arial MT"/>
                <a:cs typeface="Arial MT"/>
              </a:rPr>
              <a:t> </a:t>
            </a:r>
            <a:r>
              <a:rPr sz="2000" dirty="0">
                <a:latin typeface="Arial MT"/>
                <a:cs typeface="Arial MT"/>
              </a:rPr>
              <a:t>will</a:t>
            </a:r>
            <a:r>
              <a:rPr sz="2000" spc="-105" dirty="0">
                <a:latin typeface="Arial MT"/>
                <a:cs typeface="Arial MT"/>
              </a:rPr>
              <a:t> </a:t>
            </a:r>
            <a:r>
              <a:rPr sz="2000" dirty="0">
                <a:latin typeface="Arial MT"/>
                <a:cs typeface="Arial MT"/>
              </a:rPr>
              <a:t>finish</a:t>
            </a:r>
            <a:r>
              <a:rPr sz="2000" spc="-135" dirty="0">
                <a:latin typeface="Arial MT"/>
                <a:cs typeface="Arial MT"/>
              </a:rPr>
              <a:t> </a:t>
            </a:r>
            <a:r>
              <a:rPr sz="2000" dirty="0">
                <a:latin typeface="Arial MT"/>
                <a:cs typeface="Arial MT"/>
              </a:rPr>
              <a:t>much</a:t>
            </a:r>
            <a:r>
              <a:rPr sz="2000" spc="-135" dirty="0">
                <a:latin typeface="Arial MT"/>
                <a:cs typeface="Arial MT"/>
              </a:rPr>
              <a:t> </a:t>
            </a:r>
            <a:r>
              <a:rPr sz="2000" dirty="0">
                <a:latin typeface="Arial MT"/>
                <a:cs typeface="Arial MT"/>
              </a:rPr>
              <a:t>sooner</a:t>
            </a:r>
            <a:r>
              <a:rPr sz="2000" spc="-85" dirty="0">
                <a:latin typeface="Arial MT"/>
                <a:cs typeface="Arial MT"/>
              </a:rPr>
              <a:t> </a:t>
            </a:r>
            <a:r>
              <a:rPr sz="2000" dirty="0">
                <a:latin typeface="Arial MT"/>
                <a:cs typeface="Arial MT"/>
              </a:rPr>
              <a:t>than</a:t>
            </a:r>
            <a:r>
              <a:rPr sz="2000" spc="135" dirty="0">
                <a:latin typeface="Arial MT"/>
                <a:cs typeface="Arial MT"/>
              </a:rPr>
              <a:t> </a:t>
            </a:r>
            <a:r>
              <a:rPr sz="2000" dirty="0">
                <a:latin typeface="Arial MT"/>
                <a:cs typeface="Arial MT"/>
              </a:rPr>
              <a:t>the</a:t>
            </a:r>
            <a:r>
              <a:rPr sz="2000" spc="-45" dirty="0">
                <a:latin typeface="Arial MT"/>
                <a:cs typeface="Arial MT"/>
              </a:rPr>
              <a:t> </a:t>
            </a:r>
            <a:r>
              <a:rPr sz="2000" dirty="0">
                <a:latin typeface="Arial MT"/>
                <a:cs typeface="Arial MT"/>
              </a:rPr>
              <a:t>heavily</a:t>
            </a:r>
            <a:r>
              <a:rPr sz="2000" spc="80" dirty="0">
                <a:latin typeface="Arial MT"/>
                <a:cs typeface="Arial MT"/>
              </a:rPr>
              <a:t> </a:t>
            </a:r>
            <a:r>
              <a:rPr sz="2000" dirty="0">
                <a:latin typeface="Arial MT"/>
                <a:cs typeface="Arial MT"/>
              </a:rPr>
              <a:t>loaded</a:t>
            </a:r>
            <a:r>
              <a:rPr sz="2000" spc="-30" dirty="0">
                <a:latin typeface="Arial MT"/>
                <a:cs typeface="Arial MT"/>
              </a:rPr>
              <a:t> </a:t>
            </a:r>
            <a:r>
              <a:rPr sz="2000" spc="-20" dirty="0">
                <a:latin typeface="Arial MT"/>
                <a:cs typeface="Arial MT"/>
              </a:rPr>
              <a:t>core</a:t>
            </a:r>
            <a:endParaRPr sz="2000">
              <a:latin typeface="Arial MT"/>
              <a:cs typeface="Arial MT"/>
            </a:endParaRPr>
          </a:p>
          <a:p>
            <a:pPr marL="1009015" indent="-335280">
              <a:lnSpc>
                <a:spcPct val="100000"/>
              </a:lnSpc>
              <a:spcBef>
                <a:spcPts val="484"/>
              </a:spcBef>
              <a:buSzPct val="112500"/>
              <a:buFont typeface="Wingdings"/>
              <a:buChar char=""/>
              <a:tabLst>
                <a:tab pos="1009015" algn="l"/>
              </a:tabLst>
            </a:pPr>
            <a:r>
              <a:rPr sz="2000" dirty="0">
                <a:latin typeface="Arial MT"/>
                <a:cs typeface="Arial MT"/>
              </a:rPr>
              <a:t>and</a:t>
            </a:r>
            <a:r>
              <a:rPr sz="2000" spc="65" dirty="0">
                <a:latin typeface="Arial MT"/>
                <a:cs typeface="Arial MT"/>
              </a:rPr>
              <a:t> </a:t>
            </a:r>
            <a:r>
              <a:rPr sz="2000" dirty="0">
                <a:latin typeface="Arial MT"/>
                <a:cs typeface="Arial MT"/>
              </a:rPr>
              <a:t>their</a:t>
            </a:r>
            <a:r>
              <a:rPr sz="2000" spc="-60" dirty="0">
                <a:latin typeface="Arial MT"/>
                <a:cs typeface="Arial MT"/>
              </a:rPr>
              <a:t> </a:t>
            </a:r>
            <a:r>
              <a:rPr sz="2000" dirty="0">
                <a:latin typeface="Arial MT"/>
                <a:cs typeface="Arial MT"/>
              </a:rPr>
              <a:t>computational</a:t>
            </a:r>
            <a:r>
              <a:rPr sz="2000" spc="-165" dirty="0">
                <a:latin typeface="Arial MT"/>
                <a:cs typeface="Arial MT"/>
              </a:rPr>
              <a:t> </a:t>
            </a:r>
            <a:r>
              <a:rPr sz="2000" dirty="0">
                <a:latin typeface="Arial MT"/>
                <a:cs typeface="Arial MT"/>
              </a:rPr>
              <a:t>power</a:t>
            </a:r>
            <a:r>
              <a:rPr sz="2000" spc="-55" dirty="0">
                <a:latin typeface="Arial MT"/>
                <a:cs typeface="Arial MT"/>
              </a:rPr>
              <a:t> </a:t>
            </a:r>
            <a:r>
              <a:rPr sz="2000" dirty="0">
                <a:latin typeface="Arial MT"/>
                <a:cs typeface="Arial MT"/>
              </a:rPr>
              <a:t>will</a:t>
            </a:r>
            <a:r>
              <a:rPr sz="2000" spc="-105" dirty="0">
                <a:latin typeface="Arial MT"/>
                <a:cs typeface="Arial MT"/>
              </a:rPr>
              <a:t> </a:t>
            </a:r>
            <a:r>
              <a:rPr sz="2000" dirty="0">
                <a:latin typeface="Arial MT"/>
                <a:cs typeface="Arial MT"/>
              </a:rPr>
              <a:t>be</a:t>
            </a:r>
            <a:r>
              <a:rPr sz="2000" spc="65" dirty="0">
                <a:latin typeface="Arial MT"/>
                <a:cs typeface="Arial MT"/>
              </a:rPr>
              <a:t> </a:t>
            </a:r>
            <a:r>
              <a:rPr sz="2000" spc="-10" dirty="0">
                <a:latin typeface="Arial MT"/>
                <a:cs typeface="Arial MT"/>
              </a:rPr>
              <a:t>wasted.</a:t>
            </a:r>
            <a:endParaRPr sz="2000">
              <a:latin typeface="Arial MT"/>
              <a:cs typeface="Arial MT"/>
            </a:endParaRPr>
          </a:p>
          <a:p>
            <a:pPr marL="469900" indent="-376555">
              <a:lnSpc>
                <a:spcPct val="100000"/>
              </a:lnSpc>
              <a:spcBef>
                <a:spcPts val="475"/>
              </a:spcBef>
              <a:buSzPct val="106666"/>
              <a:buFont typeface="Arial MT"/>
              <a:buChar char="•"/>
              <a:tabLst>
                <a:tab pos="469900" algn="l"/>
              </a:tabLst>
            </a:pPr>
            <a:r>
              <a:rPr sz="2250" b="1" spc="-10" dirty="0">
                <a:latin typeface="Arial"/>
                <a:cs typeface="Arial"/>
              </a:rPr>
              <a:t>Synchronization</a:t>
            </a:r>
            <a:endParaRPr sz="2250">
              <a:latin typeface="Arial"/>
              <a:cs typeface="Arial"/>
            </a:endParaRPr>
          </a:p>
          <a:p>
            <a:pPr marL="357505" indent="-344805">
              <a:lnSpc>
                <a:spcPct val="100000"/>
              </a:lnSpc>
              <a:spcBef>
                <a:spcPts val="425"/>
              </a:spcBef>
              <a:buSzPct val="106666"/>
              <a:buFont typeface="Wingdings"/>
              <a:buChar char=""/>
              <a:tabLst>
                <a:tab pos="357505" algn="l"/>
              </a:tabLst>
            </a:pPr>
            <a:r>
              <a:rPr sz="2250" spc="-10" dirty="0">
                <a:latin typeface="Arial MT"/>
                <a:cs typeface="Arial MT"/>
              </a:rPr>
              <a:t>suppose</a:t>
            </a:r>
            <a:r>
              <a:rPr sz="2250" spc="-180" dirty="0">
                <a:latin typeface="Arial MT"/>
                <a:cs typeface="Arial MT"/>
              </a:rPr>
              <a:t> </a:t>
            </a:r>
            <a:r>
              <a:rPr sz="2250" spc="-10" dirty="0">
                <a:latin typeface="Arial MT"/>
                <a:cs typeface="Arial MT"/>
              </a:rPr>
              <a:t>that</a:t>
            </a:r>
            <a:r>
              <a:rPr sz="2250" spc="-150" dirty="0">
                <a:latin typeface="Arial MT"/>
                <a:cs typeface="Arial MT"/>
              </a:rPr>
              <a:t> </a:t>
            </a:r>
            <a:r>
              <a:rPr sz="2250" spc="-10" dirty="0">
                <a:latin typeface="Arial MT"/>
                <a:cs typeface="Arial MT"/>
              </a:rPr>
              <a:t>instead</a:t>
            </a:r>
            <a:r>
              <a:rPr sz="2250" spc="-125" dirty="0">
                <a:latin typeface="Arial MT"/>
                <a:cs typeface="Arial MT"/>
              </a:rPr>
              <a:t> </a:t>
            </a:r>
            <a:r>
              <a:rPr sz="2250" dirty="0">
                <a:latin typeface="Arial MT"/>
                <a:cs typeface="Arial MT"/>
              </a:rPr>
              <a:t>of</a:t>
            </a:r>
            <a:r>
              <a:rPr sz="2250" spc="-90" dirty="0">
                <a:latin typeface="Arial MT"/>
                <a:cs typeface="Arial MT"/>
              </a:rPr>
              <a:t> </a:t>
            </a:r>
            <a:r>
              <a:rPr sz="2250" spc="-10" dirty="0">
                <a:latin typeface="Arial MT"/>
                <a:cs typeface="Arial MT"/>
              </a:rPr>
              <a:t>computing</a:t>
            </a:r>
            <a:r>
              <a:rPr sz="2250" spc="-275" dirty="0">
                <a:latin typeface="Arial MT"/>
                <a:cs typeface="Arial MT"/>
              </a:rPr>
              <a:t> </a:t>
            </a:r>
            <a:r>
              <a:rPr sz="2250" dirty="0">
                <a:latin typeface="Arial MT"/>
                <a:cs typeface="Arial MT"/>
              </a:rPr>
              <a:t>the</a:t>
            </a:r>
            <a:r>
              <a:rPr sz="2250" spc="-140" dirty="0">
                <a:latin typeface="Arial MT"/>
                <a:cs typeface="Arial MT"/>
              </a:rPr>
              <a:t> </a:t>
            </a:r>
            <a:r>
              <a:rPr sz="2250" spc="-10" dirty="0">
                <a:latin typeface="Arial MT"/>
                <a:cs typeface="Arial MT"/>
              </a:rPr>
              <a:t>values</a:t>
            </a:r>
            <a:r>
              <a:rPr sz="2250" spc="35" dirty="0">
                <a:latin typeface="Arial MT"/>
                <a:cs typeface="Arial MT"/>
              </a:rPr>
              <a:t> </a:t>
            </a:r>
            <a:r>
              <a:rPr sz="2250" dirty="0">
                <a:latin typeface="Arial MT"/>
                <a:cs typeface="Arial MT"/>
              </a:rPr>
              <a:t>to</a:t>
            </a:r>
            <a:r>
              <a:rPr sz="2250" spc="-75" dirty="0">
                <a:latin typeface="Arial MT"/>
                <a:cs typeface="Arial MT"/>
              </a:rPr>
              <a:t> </a:t>
            </a:r>
            <a:r>
              <a:rPr sz="2250" dirty="0">
                <a:latin typeface="Arial MT"/>
                <a:cs typeface="Arial MT"/>
              </a:rPr>
              <a:t>be</a:t>
            </a:r>
            <a:r>
              <a:rPr sz="2250" spc="-145" dirty="0">
                <a:latin typeface="Arial MT"/>
                <a:cs typeface="Arial MT"/>
              </a:rPr>
              <a:t> </a:t>
            </a:r>
            <a:r>
              <a:rPr sz="2250" spc="-10" dirty="0">
                <a:latin typeface="Arial MT"/>
                <a:cs typeface="Arial MT"/>
              </a:rPr>
              <a:t>added</a:t>
            </a:r>
            <a:endParaRPr sz="2250">
              <a:latin typeface="Arial MT"/>
              <a:cs typeface="Arial MT"/>
            </a:endParaRPr>
          </a:p>
          <a:p>
            <a:pPr marL="1009015" lvl="1" indent="-335280">
              <a:lnSpc>
                <a:spcPct val="100000"/>
              </a:lnSpc>
              <a:spcBef>
                <a:spcPts val="515"/>
              </a:spcBef>
              <a:buSzPct val="112500"/>
              <a:buFont typeface="Wingdings"/>
              <a:buChar char=""/>
              <a:tabLst>
                <a:tab pos="1009015" algn="l"/>
              </a:tabLst>
            </a:pPr>
            <a:r>
              <a:rPr sz="2000" dirty="0">
                <a:latin typeface="Arial MT"/>
                <a:cs typeface="Arial MT"/>
              </a:rPr>
              <a:t>the</a:t>
            </a:r>
            <a:r>
              <a:rPr sz="2000" spc="5" dirty="0">
                <a:latin typeface="Arial MT"/>
                <a:cs typeface="Arial MT"/>
              </a:rPr>
              <a:t> </a:t>
            </a:r>
            <a:r>
              <a:rPr sz="2000" dirty="0">
                <a:latin typeface="Arial MT"/>
                <a:cs typeface="Arial MT"/>
              </a:rPr>
              <a:t>values</a:t>
            </a:r>
            <a:r>
              <a:rPr sz="2000" spc="25" dirty="0">
                <a:latin typeface="Arial MT"/>
                <a:cs typeface="Arial MT"/>
              </a:rPr>
              <a:t> </a:t>
            </a:r>
            <a:r>
              <a:rPr sz="2000" dirty="0">
                <a:latin typeface="Arial MT"/>
                <a:cs typeface="Arial MT"/>
              </a:rPr>
              <a:t>are</a:t>
            </a:r>
            <a:r>
              <a:rPr sz="2000" spc="-5" dirty="0">
                <a:latin typeface="Arial MT"/>
                <a:cs typeface="Arial MT"/>
              </a:rPr>
              <a:t> </a:t>
            </a:r>
            <a:r>
              <a:rPr sz="2000" dirty="0">
                <a:latin typeface="Arial MT"/>
                <a:cs typeface="Arial MT"/>
              </a:rPr>
              <a:t>read</a:t>
            </a:r>
            <a:r>
              <a:rPr sz="2000" spc="-5" dirty="0">
                <a:latin typeface="Arial MT"/>
                <a:cs typeface="Arial MT"/>
              </a:rPr>
              <a:t> </a:t>
            </a:r>
            <a:r>
              <a:rPr sz="2000" dirty="0">
                <a:latin typeface="Arial MT"/>
                <a:cs typeface="Arial MT"/>
              </a:rPr>
              <a:t>from</a:t>
            </a:r>
            <a:r>
              <a:rPr sz="2000" spc="-25" dirty="0">
                <a:latin typeface="Arial MT"/>
                <a:cs typeface="Arial MT"/>
              </a:rPr>
              <a:t> </a:t>
            </a:r>
            <a:r>
              <a:rPr sz="2000" dirty="0">
                <a:latin typeface="Arial MT"/>
                <a:cs typeface="Arial MT"/>
              </a:rPr>
              <a:t>an</a:t>
            </a:r>
            <a:r>
              <a:rPr sz="2000" spc="-10" dirty="0">
                <a:latin typeface="Arial MT"/>
                <a:cs typeface="Arial MT"/>
              </a:rPr>
              <a:t> </a:t>
            </a:r>
            <a:r>
              <a:rPr sz="2000" dirty="0">
                <a:latin typeface="Arial MT"/>
                <a:cs typeface="Arial MT"/>
              </a:rPr>
              <a:t>array</a:t>
            </a:r>
            <a:r>
              <a:rPr sz="2000" spc="35" dirty="0">
                <a:latin typeface="Arial MT"/>
                <a:cs typeface="Arial MT"/>
              </a:rPr>
              <a:t> </a:t>
            </a:r>
            <a:r>
              <a:rPr sz="2000" dirty="0">
                <a:latin typeface="Arial MT"/>
                <a:cs typeface="Arial MT"/>
              </a:rPr>
              <a:t>that</a:t>
            </a:r>
            <a:r>
              <a:rPr sz="2000" spc="-55" dirty="0">
                <a:latin typeface="Arial MT"/>
                <a:cs typeface="Arial MT"/>
              </a:rPr>
              <a:t> </a:t>
            </a:r>
            <a:r>
              <a:rPr sz="2000" dirty="0">
                <a:latin typeface="Arial MT"/>
                <a:cs typeface="Arial MT"/>
              </a:rPr>
              <a:t>is</a:t>
            </a:r>
            <a:r>
              <a:rPr sz="2000" spc="-45" dirty="0">
                <a:latin typeface="Arial MT"/>
                <a:cs typeface="Arial MT"/>
              </a:rPr>
              <a:t> </a:t>
            </a:r>
            <a:r>
              <a:rPr sz="2000" dirty="0">
                <a:latin typeface="Arial MT"/>
                <a:cs typeface="Arial MT"/>
              </a:rPr>
              <a:t>read</a:t>
            </a:r>
            <a:r>
              <a:rPr sz="2000" spc="-10" dirty="0">
                <a:latin typeface="Arial MT"/>
                <a:cs typeface="Arial MT"/>
              </a:rPr>
              <a:t> </a:t>
            </a:r>
            <a:r>
              <a:rPr sz="2000" dirty="0">
                <a:latin typeface="Arial MT"/>
                <a:cs typeface="Arial MT"/>
              </a:rPr>
              <a:t>in</a:t>
            </a:r>
            <a:r>
              <a:rPr sz="2000" spc="-80" dirty="0">
                <a:latin typeface="Arial MT"/>
                <a:cs typeface="Arial MT"/>
              </a:rPr>
              <a:t> </a:t>
            </a:r>
            <a:r>
              <a:rPr sz="2000" dirty="0">
                <a:latin typeface="Arial MT"/>
                <a:cs typeface="Arial MT"/>
              </a:rPr>
              <a:t>by</a:t>
            </a:r>
            <a:r>
              <a:rPr sz="2000" spc="35" dirty="0">
                <a:latin typeface="Arial MT"/>
                <a:cs typeface="Arial MT"/>
              </a:rPr>
              <a:t> </a:t>
            </a:r>
            <a:r>
              <a:rPr sz="2000" dirty="0">
                <a:latin typeface="Arial MT"/>
                <a:cs typeface="Arial MT"/>
              </a:rPr>
              <a:t>the</a:t>
            </a:r>
            <a:r>
              <a:rPr sz="2000" spc="-80" dirty="0">
                <a:latin typeface="Arial MT"/>
                <a:cs typeface="Arial MT"/>
              </a:rPr>
              <a:t> </a:t>
            </a:r>
            <a:r>
              <a:rPr sz="2000" dirty="0">
                <a:latin typeface="Arial MT"/>
                <a:cs typeface="Arial MT"/>
              </a:rPr>
              <a:t>master</a:t>
            </a:r>
            <a:r>
              <a:rPr sz="2000" spc="-140" dirty="0">
                <a:latin typeface="Arial MT"/>
                <a:cs typeface="Arial MT"/>
              </a:rPr>
              <a:t> </a:t>
            </a:r>
            <a:r>
              <a:rPr sz="2000" spc="-20" dirty="0">
                <a:latin typeface="Arial MT"/>
                <a:cs typeface="Arial MT"/>
              </a:rPr>
              <a:t>core</a:t>
            </a:r>
            <a:endParaRPr sz="2000">
              <a:latin typeface="Arial MT"/>
              <a:cs typeface="Arial MT"/>
            </a:endParaRPr>
          </a:p>
          <a:p>
            <a:pPr marL="1009015" lvl="1" indent="-335280">
              <a:lnSpc>
                <a:spcPts val="2165"/>
              </a:lnSpc>
              <a:spcBef>
                <a:spcPts val="480"/>
              </a:spcBef>
              <a:buSzPct val="112500"/>
              <a:buFont typeface="Wingdings"/>
              <a:buChar char=""/>
              <a:tabLst>
                <a:tab pos="1009015" algn="l"/>
              </a:tabLst>
            </a:pPr>
            <a:r>
              <a:rPr sz="2000" dirty="0">
                <a:latin typeface="Arial MT"/>
                <a:cs typeface="Arial MT"/>
              </a:rPr>
              <a:t>the</a:t>
            </a:r>
            <a:r>
              <a:rPr sz="2000" spc="20" dirty="0">
                <a:latin typeface="Arial MT"/>
                <a:cs typeface="Arial MT"/>
              </a:rPr>
              <a:t> </a:t>
            </a:r>
            <a:r>
              <a:rPr sz="2000" dirty="0">
                <a:latin typeface="Arial MT"/>
                <a:cs typeface="Arial MT"/>
              </a:rPr>
              <a:t>cores</a:t>
            </a:r>
            <a:r>
              <a:rPr sz="2000" spc="-20" dirty="0">
                <a:latin typeface="Arial MT"/>
                <a:cs typeface="Arial MT"/>
              </a:rPr>
              <a:t> </a:t>
            </a:r>
            <a:r>
              <a:rPr sz="2000" dirty="0">
                <a:latin typeface="Arial MT"/>
                <a:cs typeface="Arial MT"/>
              </a:rPr>
              <a:t>need</a:t>
            </a:r>
            <a:r>
              <a:rPr sz="2000" spc="-55" dirty="0">
                <a:latin typeface="Arial MT"/>
                <a:cs typeface="Arial MT"/>
              </a:rPr>
              <a:t> </a:t>
            </a:r>
            <a:r>
              <a:rPr sz="2000" dirty="0">
                <a:latin typeface="Arial MT"/>
                <a:cs typeface="Arial MT"/>
              </a:rPr>
              <a:t>to</a:t>
            </a:r>
            <a:r>
              <a:rPr sz="2000" spc="25" dirty="0">
                <a:latin typeface="Arial MT"/>
                <a:cs typeface="Arial MT"/>
              </a:rPr>
              <a:t> </a:t>
            </a:r>
            <a:r>
              <a:rPr sz="2000" dirty="0">
                <a:latin typeface="Arial MT"/>
                <a:cs typeface="Arial MT"/>
              </a:rPr>
              <a:t>wait</a:t>
            </a:r>
            <a:r>
              <a:rPr sz="2000" spc="-105" dirty="0">
                <a:latin typeface="Arial MT"/>
                <a:cs typeface="Arial MT"/>
              </a:rPr>
              <a:t> </a:t>
            </a:r>
            <a:r>
              <a:rPr sz="2000" dirty="0">
                <a:latin typeface="Arial MT"/>
                <a:cs typeface="Arial MT"/>
              </a:rPr>
              <a:t>before</a:t>
            </a:r>
            <a:r>
              <a:rPr sz="2000" spc="25" dirty="0">
                <a:latin typeface="Arial MT"/>
                <a:cs typeface="Arial MT"/>
              </a:rPr>
              <a:t> </a:t>
            </a:r>
            <a:r>
              <a:rPr sz="2000" dirty="0">
                <a:latin typeface="Arial MT"/>
                <a:cs typeface="Arial MT"/>
              </a:rPr>
              <a:t>starting</a:t>
            </a:r>
            <a:r>
              <a:rPr sz="2000" spc="-140" dirty="0">
                <a:latin typeface="Arial MT"/>
                <a:cs typeface="Arial MT"/>
              </a:rPr>
              <a:t> </a:t>
            </a:r>
            <a:r>
              <a:rPr sz="2000" dirty="0">
                <a:latin typeface="Arial MT"/>
                <a:cs typeface="Arial MT"/>
              </a:rPr>
              <a:t>execution</a:t>
            </a:r>
            <a:r>
              <a:rPr sz="2000" spc="25" dirty="0">
                <a:latin typeface="Arial MT"/>
                <a:cs typeface="Arial MT"/>
              </a:rPr>
              <a:t> </a:t>
            </a:r>
            <a:r>
              <a:rPr sz="2000" dirty="0">
                <a:latin typeface="Arial MT"/>
                <a:cs typeface="Arial MT"/>
              </a:rPr>
              <a:t>of</a:t>
            </a:r>
            <a:r>
              <a:rPr sz="2000" spc="20" dirty="0">
                <a:latin typeface="Arial MT"/>
                <a:cs typeface="Arial MT"/>
              </a:rPr>
              <a:t> </a:t>
            </a:r>
            <a:r>
              <a:rPr sz="2000" dirty="0">
                <a:latin typeface="Arial MT"/>
                <a:cs typeface="Arial MT"/>
              </a:rPr>
              <a:t>the</a:t>
            </a:r>
            <a:r>
              <a:rPr sz="2000" spc="55" dirty="0">
                <a:latin typeface="Arial MT"/>
                <a:cs typeface="Arial MT"/>
              </a:rPr>
              <a:t> </a:t>
            </a:r>
            <a:r>
              <a:rPr sz="2000" dirty="0">
                <a:latin typeface="Arial MT"/>
                <a:cs typeface="Arial MT"/>
              </a:rPr>
              <a:t>code,</a:t>
            </a:r>
            <a:r>
              <a:rPr sz="2000" spc="-60" dirty="0">
                <a:latin typeface="Arial MT"/>
                <a:cs typeface="Arial MT"/>
              </a:rPr>
              <a:t> </a:t>
            </a:r>
            <a:r>
              <a:rPr sz="2000" dirty="0">
                <a:latin typeface="Arial MT"/>
                <a:cs typeface="Arial MT"/>
              </a:rPr>
              <a:t>master</a:t>
            </a:r>
            <a:r>
              <a:rPr sz="2000" spc="-170" dirty="0">
                <a:latin typeface="Arial MT"/>
                <a:cs typeface="Arial MT"/>
              </a:rPr>
              <a:t> </a:t>
            </a:r>
            <a:r>
              <a:rPr sz="2000" dirty="0">
                <a:latin typeface="Arial MT"/>
                <a:cs typeface="Arial MT"/>
              </a:rPr>
              <a:t>core</a:t>
            </a:r>
            <a:r>
              <a:rPr sz="2000" spc="-60" dirty="0">
                <a:latin typeface="Arial MT"/>
                <a:cs typeface="Arial MT"/>
              </a:rPr>
              <a:t> </a:t>
            </a:r>
            <a:r>
              <a:rPr sz="2000" spc="-10" dirty="0">
                <a:latin typeface="Arial MT"/>
                <a:cs typeface="Arial MT"/>
              </a:rPr>
              <a:t>should</a:t>
            </a:r>
            <a:endParaRPr sz="2000">
              <a:latin typeface="Arial MT"/>
              <a:cs typeface="Arial MT"/>
            </a:endParaRPr>
          </a:p>
          <a:p>
            <a:pPr marL="1009015">
              <a:lnSpc>
                <a:spcPts val="2165"/>
              </a:lnSpc>
            </a:pPr>
            <a:r>
              <a:rPr sz="2000" spc="-10" dirty="0">
                <a:latin typeface="Arial MT"/>
                <a:cs typeface="Arial MT"/>
              </a:rPr>
              <a:t>initialize</a:t>
            </a:r>
            <a:endParaRPr sz="2000">
              <a:latin typeface="Arial MT"/>
              <a:cs typeface="Arial MT"/>
            </a:endParaRPr>
          </a:p>
        </p:txBody>
      </p:sp>
      <p:pic>
        <p:nvPicPr>
          <p:cNvPr id="4" name="object 4"/>
          <p:cNvPicPr/>
          <p:nvPr/>
        </p:nvPicPr>
        <p:blipFill>
          <a:blip r:embed="rId2" cstate="print"/>
          <a:stretch>
            <a:fillRect/>
          </a:stretch>
        </p:blipFill>
        <p:spPr>
          <a:xfrm>
            <a:off x="2905760" y="5252720"/>
            <a:ext cx="7264400" cy="1320800"/>
          </a:xfrm>
          <a:prstGeom prst="rect">
            <a:avLst/>
          </a:prstGeom>
        </p:spPr>
      </p:pic>
      <p:pic>
        <p:nvPicPr>
          <p:cNvPr id="5" name="object 5"/>
          <p:cNvPicPr/>
          <p:nvPr/>
        </p:nvPicPr>
        <p:blipFill>
          <a:blip r:embed="rId3" cstate="print"/>
          <a:stretch>
            <a:fillRect/>
          </a:stretch>
        </p:blipFill>
        <p:spPr>
          <a:xfrm>
            <a:off x="3779520" y="3901443"/>
            <a:ext cx="3901360" cy="294636"/>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54</a:t>
            </a:fld>
            <a:endParaRPr spc="-25"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24379" y="316230"/>
            <a:ext cx="7149465" cy="575310"/>
          </a:xfrm>
          <a:prstGeom prst="rect">
            <a:avLst/>
          </a:prstGeom>
        </p:spPr>
        <p:txBody>
          <a:bodyPr vert="horz" wrap="square" lIns="0" tIns="13335" rIns="0" bIns="0" rtlCol="0">
            <a:spAutoFit/>
          </a:bodyPr>
          <a:lstStyle/>
          <a:p>
            <a:pPr marL="12700">
              <a:lnSpc>
                <a:spcPct val="100000"/>
              </a:lnSpc>
              <a:spcBef>
                <a:spcPts val="105"/>
              </a:spcBef>
            </a:pPr>
            <a:r>
              <a:rPr dirty="0"/>
              <a:t>Limits</a:t>
            </a:r>
            <a:r>
              <a:rPr spc="-15" dirty="0"/>
              <a:t> </a:t>
            </a:r>
            <a:r>
              <a:rPr dirty="0"/>
              <a:t>of</a:t>
            </a:r>
            <a:r>
              <a:rPr spc="-70" dirty="0"/>
              <a:t> </a:t>
            </a:r>
            <a:r>
              <a:rPr dirty="0"/>
              <a:t>Parallelism and</a:t>
            </a:r>
            <a:r>
              <a:rPr spc="-60" dirty="0"/>
              <a:t> </a:t>
            </a:r>
            <a:r>
              <a:rPr spc="-10" dirty="0"/>
              <a:t>Scaling</a:t>
            </a:r>
          </a:p>
        </p:txBody>
      </p:sp>
      <p:sp>
        <p:nvSpPr>
          <p:cNvPr id="3" name="object 3"/>
          <p:cNvSpPr/>
          <p:nvPr/>
        </p:nvSpPr>
        <p:spPr>
          <a:xfrm>
            <a:off x="609600" y="924560"/>
            <a:ext cx="10800080" cy="5140960"/>
          </a:xfrm>
          <a:custGeom>
            <a:avLst/>
            <a:gdLst/>
            <a:ahLst/>
            <a:cxnLst/>
            <a:rect l="l" t="t" r="r" b="b"/>
            <a:pathLst>
              <a:path w="10800080" h="5140960">
                <a:moveTo>
                  <a:pt x="10800080" y="0"/>
                </a:moveTo>
                <a:lnTo>
                  <a:pt x="0" y="0"/>
                </a:lnTo>
                <a:lnTo>
                  <a:pt x="0" y="5140960"/>
                </a:lnTo>
                <a:lnTo>
                  <a:pt x="10800080" y="5140960"/>
                </a:lnTo>
                <a:lnTo>
                  <a:pt x="10800080" y="0"/>
                </a:lnTo>
                <a:close/>
              </a:path>
            </a:pathLst>
          </a:custGeom>
          <a:solidFill>
            <a:srgbClr val="FFFFFF"/>
          </a:solidFill>
        </p:spPr>
        <p:txBody>
          <a:bodyPr wrap="square" lIns="0" tIns="0" rIns="0" bIns="0" rtlCol="0"/>
          <a:lstStyle/>
          <a:p>
            <a:endParaRPr/>
          </a:p>
        </p:txBody>
      </p:sp>
      <p:sp>
        <p:nvSpPr>
          <p:cNvPr id="4" name="object 4"/>
          <p:cNvSpPr txBox="1"/>
          <p:nvPr/>
        </p:nvSpPr>
        <p:spPr>
          <a:xfrm>
            <a:off x="685800" y="915606"/>
            <a:ext cx="10446385" cy="3246755"/>
          </a:xfrm>
          <a:prstGeom prst="rect">
            <a:avLst/>
          </a:prstGeom>
        </p:spPr>
        <p:txBody>
          <a:bodyPr vert="horz" wrap="square" lIns="0" tIns="12700" rIns="0" bIns="0" rtlCol="0">
            <a:spAutoFit/>
          </a:bodyPr>
          <a:lstStyle/>
          <a:p>
            <a:pPr marL="12700">
              <a:lnSpc>
                <a:spcPts val="2875"/>
              </a:lnSpc>
              <a:spcBef>
                <a:spcPts val="100"/>
              </a:spcBef>
            </a:pPr>
            <a:r>
              <a:rPr sz="2400" b="1" dirty="0">
                <a:solidFill>
                  <a:srgbClr val="202429"/>
                </a:solidFill>
                <a:latin typeface="Palatino Linotype"/>
                <a:cs typeface="Palatino Linotype"/>
              </a:rPr>
              <a:t>Amdahl’s</a:t>
            </a:r>
            <a:r>
              <a:rPr sz="2400" b="1" spc="70" dirty="0">
                <a:solidFill>
                  <a:srgbClr val="202429"/>
                </a:solidFill>
                <a:latin typeface="Palatino Linotype"/>
                <a:cs typeface="Palatino Linotype"/>
              </a:rPr>
              <a:t> </a:t>
            </a:r>
            <a:r>
              <a:rPr sz="2400" b="1" dirty="0">
                <a:solidFill>
                  <a:srgbClr val="202429"/>
                </a:solidFill>
                <a:latin typeface="Palatino Linotype"/>
                <a:cs typeface="Palatino Linotype"/>
              </a:rPr>
              <a:t>Law</a:t>
            </a:r>
            <a:r>
              <a:rPr sz="2400" b="1" spc="-110" dirty="0">
                <a:solidFill>
                  <a:srgbClr val="202429"/>
                </a:solidFill>
                <a:latin typeface="Palatino Linotype"/>
                <a:cs typeface="Palatino Linotype"/>
              </a:rPr>
              <a:t> </a:t>
            </a:r>
            <a:r>
              <a:rPr sz="2400" b="1" dirty="0">
                <a:solidFill>
                  <a:srgbClr val="202429"/>
                </a:solidFill>
                <a:latin typeface="Palatino Linotype"/>
                <a:cs typeface="Palatino Linotype"/>
              </a:rPr>
              <a:t>and</a:t>
            </a:r>
            <a:r>
              <a:rPr sz="2400" b="1" spc="-70" dirty="0">
                <a:solidFill>
                  <a:srgbClr val="202429"/>
                </a:solidFill>
                <a:latin typeface="Palatino Linotype"/>
                <a:cs typeface="Palatino Linotype"/>
              </a:rPr>
              <a:t> </a:t>
            </a:r>
            <a:r>
              <a:rPr sz="2400" b="1" dirty="0">
                <a:solidFill>
                  <a:srgbClr val="202429"/>
                </a:solidFill>
                <a:latin typeface="Palatino Linotype"/>
                <a:cs typeface="Palatino Linotype"/>
              </a:rPr>
              <a:t>Strong</a:t>
            </a:r>
            <a:r>
              <a:rPr sz="2400" b="1" spc="-30" dirty="0">
                <a:solidFill>
                  <a:srgbClr val="202429"/>
                </a:solidFill>
                <a:latin typeface="Palatino Linotype"/>
                <a:cs typeface="Palatino Linotype"/>
              </a:rPr>
              <a:t> </a:t>
            </a:r>
            <a:r>
              <a:rPr sz="2400" b="1" spc="-10" dirty="0">
                <a:solidFill>
                  <a:srgbClr val="202429"/>
                </a:solidFill>
                <a:latin typeface="Palatino Linotype"/>
                <a:cs typeface="Palatino Linotype"/>
              </a:rPr>
              <a:t>Scaling</a:t>
            </a:r>
            <a:endParaRPr sz="2400" dirty="0">
              <a:latin typeface="Palatino Linotype"/>
              <a:cs typeface="Palatino Linotype"/>
            </a:endParaRPr>
          </a:p>
          <a:p>
            <a:pPr marL="12700">
              <a:lnSpc>
                <a:spcPts val="2215"/>
              </a:lnSpc>
            </a:pPr>
            <a:r>
              <a:rPr sz="1850" spc="-30" dirty="0">
                <a:solidFill>
                  <a:srgbClr val="202429"/>
                </a:solidFill>
                <a:latin typeface="Arial MT"/>
                <a:cs typeface="Arial MT"/>
              </a:rPr>
              <a:t>Amdahl’s</a:t>
            </a:r>
            <a:r>
              <a:rPr sz="1850" spc="-45" dirty="0">
                <a:solidFill>
                  <a:srgbClr val="202429"/>
                </a:solidFill>
                <a:latin typeface="Arial MT"/>
                <a:cs typeface="Arial MT"/>
              </a:rPr>
              <a:t> </a:t>
            </a:r>
            <a:r>
              <a:rPr sz="1850" dirty="0">
                <a:solidFill>
                  <a:srgbClr val="202429"/>
                </a:solidFill>
                <a:latin typeface="Arial MT"/>
                <a:cs typeface="Arial MT"/>
              </a:rPr>
              <a:t>law</a:t>
            </a:r>
            <a:r>
              <a:rPr sz="1850" spc="-50" dirty="0">
                <a:solidFill>
                  <a:srgbClr val="202429"/>
                </a:solidFill>
                <a:latin typeface="Arial MT"/>
                <a:cs typeface="Arial MT"/>
              </a:rPr>
              <a:t> </a:t>
            </a:r>
            <a:r>
              <a:rPr sz="1850" spc="-30" dirty="0">
                <a:solidFill>
                  <a:srgbClr val="202429"/>
                </a:solidFill>
                <a:latin typeface="Arial MT"/>
                <a:cs typeface="Arial MT"/>
              </a:rPr>
              <a:t>provides</a:t>
            </a:r>
            <a:r>
              <a:rPr sz="1850" spc="-100" dirty="0">
                <a:solidFill>
                  <a:srgbClr val="202429"/>
                </a:solidFill>
                <a:latin typeface="Arial MT"/>
                <a:cs typeface="Arial MT"/>
              </a:rPr>
              <a:t> </a:t>
            </a:r>
            <a:r>
              <a:rPr sz="1850" dirty="0">
                <a:solidFill>
                  <a:srgbClr val="202429"/>
                </a:solidFill>
                <a:latin typeface="Arial MT"/>
                <a:cs typeface="Arial MT"/>
              </a:rPr>
              <a:t>a</a:t>
            </a:r>
            <a:r>
              <a:rPr sz="1850" spc="-60" dirty="0">
                <a:solidFill>
                  <a:srgbClr val="202429"/>
                </a:solidFill>
                <a:latin typeface="Arial MT"/>
                <a:cs typeface="Arial MT"/>
              </a:rPr>
              <a:t> </a:t>
            </a:r>
            <a:r>
              <a:rPr sz="1850" spc="-20" dirty="0">
                <a:solidFill>
                  <a:srgbClr val="202429"/>
                </a:solidFill>
                <a:latin typeface="Arial MT"/>
                <a:cs typeface="Arial MT"/>
              </a:rPr>
              <a:t>theoretical</a:t>
            </a:r>
            <a:r>
              <a:rPr sz="1850" spc="-204" dirty="0">
                <a:solidFill>
                  <a:srgbClr val="202429"/>
                </a:solidFill>
                <a:latin typeface="Arial MT"/>
                <a:cs typeface="Arial MT"/>
              </a:rPr>
              <a:t> </a:t>
            </a:r>
            <a:r>
              <a:rPr sz="1850" spc="-10" dirty="0">
                <a:solidFill>
                  <a:srgbClr val="202429"/>
                </a:solidFill>
                <a:latin typeface="Arial MT"/>
                <a:cs typeface="Arial MT"/>
              </a:rPr>
              <a:t>limit</a:t>
            </a:r>
            <a:r>
              <a:rPr sz="1850" spc="40" dirty="0">
                <a:solidFill>
                  <a:srgbClr val="202429"/>
                </a:solidFill>
                <a:latin typeface="Arial MT"/>
                <a:cs typeface="Arial MT"/>
              </a:rPr>
              <a:t> </a:t>
            </a:r>
            <a:r>
              <a:rPr sz="1850" dirty="0">
                <a:solidFill>
                  <a:srgbClr val="202429"/>
                </a:solidFill>
                <a:latin typeface="Arial MT"/>
                <a:cs typeface="Arial MT"/>
              </a:rPr>
              <a:t>to</a:t>
            </a:r>
            <a:r>
              <a:rPr sz="1850" spc="-60" dirty="0">
                <a:solidFill>
                  <a:srgbClr val="202429"/>
                </a:solidFill>
                <a:latin typeface="Arial MT"/>
                <a:cs typeface="Arial MT"/>
              </a:rPr>
              <a:t> </a:t>
            </a:r>
            <a:r>
              <a:rPr sz="1850" spc="-35" dirty="0">
                <a:solidFill>
                  <a:srgbClr val="202429"/>
                </a:solidFill>
                <a:latin typeface="Arial MT"/>
                <a:cs typeface="Arial MT"/>
              </a:rPr>
              <a:t>how</a:t>
            </a:r>
            <a:r>
              <a:rPr sz="1850" spc="-95" dirty="0">
                <a:solidFill>
                  <a:srgbClr val="202429"/>
                </a:solidFill>
                <a:latin typeface="Arial MT"/>
                <a:cs typeface="Arial MT"/>
              </a:rPr>
              <a:t> </a:t>
            </a:r>
            <a:r>
              <a:rPr sz="1850" dirty="0">
                <a:solidFill>
                  <a:srgbClr val="202429"/>
                </a:solidFill>
                <a:latin typeface="Arial MT"/>
                <a:cs typeface="Arial MT"/>
              </a:rPr>
              <a:t>much</a:t>
            </a:r>
            <a:r>
              <a:rPr sz="1850" spc="10" dirty="0">
                <a:solidFill>
                  <a:srgbClr val="202429"/>
                </a:solidFill>
                <a:latin typeface="Arial MT"/>
                <a:cs typeface="Arial MT"/>
              </a:rPr>
              <a:t> </a:t>
            </a:r>
            <a:r>
              <a:rPr sz="1850" dirty="0">
                <a:solidFill>
                  <a:srgbClr val="202429"/>
                </a:solidFill>
                <a:latin typeface="Arial MT"/>
                <a:cs typeface="Arial MT"/>
              </a:rPr>
              <a:t>faster</a:t>
            </a:r>
            <a:r>
              <a:rPr sz="1850" spc="-170" dirty="0">
                <a:solidFill>
                  <a:srgbClr val="202429"/>
                </a:solidFill>
                <a:latin typeface="Arial MT"/>
                <a:cs typeface="Arial MT"/>
              </a:rPr>
              <a:t> </a:t>
            </a:r>
            <a:r>
              <a:rPr sz="1850" dirty="0">
                <a:solidFill>
                  <a:srgbClr val="202429"/>
                </a:solidFill>
                <a:latin typeface="Arial MT"/>
                <a:cs typeface="Arial MT"/>
              </a:rPr>
              <a:t>a</a:t>
            </a:r>
            <a:r>
              <a:rPr sz="1850" spc="-125" dirty="0">
                <a:solidFill>
                  <a:srgbClr val="202429"/>
                </a:solidFill>
                <a:latin typeface="Arial MT"/>
                <a:cs typeface="Arial MT"/>
              </a:rPr>
              <a:t> </a:t>
            </a:r>
            <a:r>
              <a:rPr sz="1850" spc="-25" dirty="0">
                <a:solidFill>
                  <a:srgbClr val="202429"/>
                </a:solidFill>
                <a:latin typeface="Arial MT"/>
                <a:cs typeface="Arial MT"/>
              </a:rPr>
              <a:t>program</a:t>
            </a:r>
            <a:r>
              <a:rPr sz="1850" spc="-130" dirty="0">
                <a:solidFill>
                  <a:srgbClr val="202429"/>
                </a:solidFill>
                <a:latin typeface="Arial MT"/>
                <a:cs typeface="Arial MT"/>
              </a:rPr>
              <a:t> </a:t>
            </a:r>
            <a:r>
              <a:rPr sz="1850" dirty="0">
                <a:solidFill>
                  <a:srgbClr val="202429"/>
                </a:solidFill>
                <a:latin typeface="Arial MT"/>
                <a:cs typeface="Arial MT"/>
              </a:rPr>
              <a:t>can</a:t>
            </a:r>
            <a:r>
              <a:rPr sz="1850" spc="-180" dirty="0">
                <a:solidFill>
                  <a:srgbClr val="202429"/>
                </a:solidFill>
                <a:latin typeface="Arial MT"/>
                <a:cs typeface="Arial MT"/>
              </a:rPr>
              <a:t> </a:t>
            </a:r>
            <a:r>
              <a:rPr sz="1850" dirty="0">
                <a:solidFill>
                  <a:srgbClr val="202429"/>
                </a:solidFill>
                <a:latin typeface="Arial MT"/>
                <a:cs typeface="Arial MT"/>
              </a:rPr>
              <a:t>run</a:t>
            </a:r>
            <a:r>
              <a:rPr sz="1850" spc="-65" dirty="0">
                <a:solidFill>
                  <a:srgbClr val="202429"/>
                </a:solidFill>
                <a:latin typeface="Arial MT"/>
                <a:cs typeface="Arial MT"/>
              </a:rPr>
              <a:t> </a:t>
            </a:r>
            <a:r>
              <a:rPr sz="1850" dirty="0">
                <a:solidFill>
                  <a:srgbClr val="202429"/>
                </a:solidFill>
                <a:latin typeface="Arial MT"/>
                <a:cs typeface="Arial MT"/>
              </a:rPr>
              <a:t>if</a:t>
            </a:r>
            <a:r>
              <a:rPr sz="1850" spc="-30" dirty="0">
                <a:solidFill>
                  <a:srgbClr val="202429"/>
                </a:solidFill>
                <a:latin typeface="Arial MT"/>
                <a:cs typeface="Arial MT"/>
              </a:rPr>
              <a:t> </a:t>
            </a:r>
            <a:r>
              <a:rPr sz="1850" dirty="0">
                <a:solidFill>
                  <a:srgbClr val="202429"/>
                </a:solidFill>
                <a:latin typeface="Arial MT"/>
                <a:cs typeface="Arial MT"/>
              </a:rPr>
              <a:t>it</a:t>
            </a:r>
            <a:r>
              <a:rPr sz="1850" spc="-100" dirty="0">
                <a:solidFill>
                  <a:srgbClr val="202429"/>
                </a:solidFill>
                <a:latin typeface="Arial MT"/>
                <a:cs typeface="Arial MT"/>
              </a:rPr>
              <a:t> </a:t>
            </a:r>
            <a:r>
              <a:rPr sz="1850" dirty="0">
                <a:solidFill>
                  <a:srgbClr val="202429"/>
                </a:solidFill>
                <a:latin typeface="Arial MT"/>
                <a:cs typeface="Arial MT"/>
              </a:rPr>
              <a:t>is</a:t>
            </a:r>
            <a:r>
              <a:rPr sz="1850" spc="-40" dirty="0">
                <a:solidFill>
                  <a:srgbClr val="202429"/>
                </a:solidFill>
                <a:latin typeface="Arial MT"/>
                <a:cs typeface="Arial MT"/>
              </a:rPr>
              <a:t> </a:t>
            </a:r>
            <a:r>
              <a:rPr sz="1850" spc="-10" dirty="0">
                <a:solidFill>
                  <a:srgbClr val="202429"/>
                </a:solidFill>
                <a:latin typeface="Arial MT"/>
                <a:cs typeface="Arial MT"/>
              </a:rPr>
              <a:t>parallelized</a:t>
            </a:r>
            <a:endParaRPr sz="1850" dirty="0">
              <a:latin typeface="Arial MT"/>
              <a:cs typeface="Arial MT"/>
            </a:endParaRPr>
          </a:p>
          <a:p>
            <a:pPr>
              <a:lnSpc>
                <a:spcPct val="100000"/>
              </a:lnSpc>
              <a:spcBef>
                <a:spcPts val="900"/>
              </a:spcBef>
            </a:pPr>
            <a:endParaRPr sz="1850" dirty="0">
              <a:latin typeface="Arial MT"/>
              <a:cs typeface="Arial MT"/>
            </a:endParaRPr>
          </a:p>
          <a:p>
            <a:pPr marL="12700" marR="360680">
              <a:lnSpc>
                <a:spcPts val="2160"/>
              </a:lnSpc>
              <a:spcBef>
                <a:spcPts val="5"/>
              </a:spcBef>
            </a:pPr>
            <a:r>
              <a:rPr sz="1850" b="1" spc="-10" dirty="0">
                <a:solidFill>
                  <a:srgbClr val="450084"/>
                </a:solidFill>
                <a:latin typeface="Arial"/>
                <a:cs typeface="Arial"/>
              </a:rPr>
              <a:t>Amdahl’s</a:t>
            </a:r>
            <a:r>
              <a:rPr sz="1850" b="1" spc="-185" dirty="0">
                <a:solidFill>
                  <a:srgbClr val="450084"/>
                </a:solidFill>
                <a:latin typeface="Arial"/>
                <a:cs typeface="Arial"/>
              </a:rPr>
              <a:t> </a:t>
            </a:r>
            <a:r>
              <a:rPr sz="1850" b="1" dirty="0">
                <a:solidFill>
                  <a:srgbClr val="450084"/>
                </a:solidFill>
                <a:latin typeface="Arial"/>
                <a:cs typeface="Arial"/>
              </a:rPr>
              <a:t>law</a:t>
            </a:r>
            <a:r>
              <a:rPr sz="1850" b="1" spc="-130" dirty="0">
                <a:solidFill>
                  <a:srgbClr val="450084"/>
                </a:solidFill>
                <a:latin typeface="Arial"/>
                <a:cs typeface="Arial"/>
              </a:rPr>
              <a:t> </a:t>
            </a:r>
            <a:r>
              <a:rPr sz="1850" spc="-35" dirty="0">
                <a:solidFill>
                  <a:srgbClr val="202429"/>
                </a:solidFill>
                <a:latin typeface="Arial MT"/>
                <a:cs typeface="Arial MT"/>
              </a:rPr>
              <a:t>provides</a:t>
            </a:r>
            <a:r>
              <a:rPr sz="1850" spc="-160" dirty="0">
                <a:solidFill>
                  <a:srgbClr val="202429"/>
                </a:solidFill>
                <a:latin typeface="Arial MT"/>
                <a:cs typeface="Arial MT"/>
              </a:rPr>
              <a:t> </a:t>
            </a:r>
            <a:r>
              <a:rPr sz="1850" dirty="0">
                <a:solidFill>
                  <a:srgbClr val="202429"/>
                </a:solidFill>
                <a:latin typeface="Arial MT"/>
                <a:cs typeface="Arial MT"/>
              </a:rPr>
              <a:t>a</a:t>
            </a:r>
            <a:r>
              <a:rPr sz="1850" spc="-70" dirty="0">
                <a:solidFill>
                  <a:srgbClr val="202429"/>
                </a:solidFill>
                <a:latin typeface="Arial MT"/>
                <a:cs typeface="Arial MT"/>
              </a:rPr>
              <a:t> </a:t>
            </a:r>
            <a:r>
              <a:rPr sz="1850" spc="-20" dirty="0">
                <a:solidFill>
                  <a:srgbClr val="202429"/>
                </a:solidFill>
                <a:latin typeface="Arial MT"/>
                <a:cs typeface="Arial MT"/>
              </a:rPr>
              <a:t>way</a:t>
            </a:r>
            <a:r>
              <a:rPr sz="1850" spc="-15" dirty="0">
                <a:solidFill>
                  <a:srgbClr val="202429"/>
                </a:solidFill>
                <a:latin typeface="Arial MT"/>
                <a:cs typeface="Arial MT"/>
              </a:rPr>
              <a:t> </a:t>
            </a:r>
            <a:r>
              <a:rPr sz="1850" dirty="0">
                <a:solidFill>
                  <a:srgbClr val="202429"/>
                </a:solidFill>
                <a:latin typeface="Arial MT"/>
                <a:cs typeface="Arial MT"/>
              </a:rPr>
              <a:t>to</a:t>
            </a:r>
            <a:r>
              <a:rPr sz="1850" spc="-40" dirty="0">
                <a:solidFill>
                  <a:srgbClr val="202429"/>
                </a:solidFill>
                <a:latin typeface="Arial MT"/>
                <a:cs typeface="Arial MT"/>
              </a:rPr>
              <a:t> </a:t>
            </a:r>
            <a:r>
              <a:rPr sz="1850" spc="-25" dirty="0">
                <a:solidFill>
                  <a:srgbClr val="202429"/>
                </a:solidFill>
                <a:latin typeface="Arial MT"/>
                <a:cs typeface="Arial MT"/>
              </a:rPr>
              <a:t>quantify</a:t>
            </a:r>
            <a:r>
              <a:rPr sz="1850" spc="-15" dirty="0">
                <a:solidFill>
                  <a:srgbClr val="202429"/>
                </a:solidFill>
                <a:latin typeface="Arial MT"/>
                <a:cs typeface="Arial MT"/>
              </a:rPr>
              <a:t> </a:t>
            </a:r>
            <a:r>
              <a:rPr sz="1850" dirty="0">
                <a:solidFill>
                  <a:srgbClr val="202429"/>
                </a:solidFill>
                <a:latin typeface="Arial MT"/>
                <a:cs typeface="Arial MT"/>
              </a:rPr>
              <a:t>the</a:t>
            </a:r>
            <a:r>
              <a:rPr sz="1850" spc="35" dirty="0">
                <a:solidFill>
                  <a:srgbClr val="202429"/>
                </a:solidFill>
                <a:latin typeface="Arial MT"/>
                <a:cs typeface="Arial MT"/>
              </a:rPr>
              <a:t> </a:t>
            </a:r>
            <a:r>
              <a:rPr sz="1850" spc="-20" dirty="0">
                <a:solidFill>
                  <a:srgbClr val="202429"/>
                </a:solidFill>
                <a:latin typeface="Arial MT"/>
                <a:cs typeface="Arial MT"/>
              </a:rPr>
              <a:t>theoretical</a:t>
            </a:r>
            <a:r>
              <a:rPr sz="1850" spc="-204" dirty="0">
                <a:solidFill>
                  <a:srgbClr val="202429"/>
                </a:solidFill>
                <a:latin typeface="Arial MT"/>
                <a:cs typeface="Arial MT"/>
              </a:rPr>
              <a:t> </a:t>
            </a:r>
            <a:r>
              <a:rPr sz="1850" spc="-30" dirty="0">
                <a:solidFill>
                  <a:srgbClr val="202429"/>
                </a:solidFill>
                <a:latin typeface="Arial MT"/>
                <a:cs typeface="Arial MT"/>
              </a:rPr>
              <a:t>maximum</a:t>
            </a:r>
            <a:r>
              <a:rPr sz="1850" spc="80" dirty="0">
                <a:solidFill>
                  <a:srgbClr val="202429"/>
                </a:solidFill>
                <a:latin typeface="Arial MT"/>
                <a:cs typeface="Arial MT"/>
              </a:rPr>
              <a:t> </a:t>
            </a:r>
            <a:r>
              <a:rPr sz="1850" b="1" dirty="0">
                <a:solidFill>
                  <a:srgbClr val="450084"/>
                </a:solidFill>
                <a:latin typeface="Arial"/>
                <a:cs typeface="Arial"/>
              </a:rPr>
              <a:t>speedup</a:t>
            </a:r>
            <a:r>
              <a:rPr sz="1850" b="1" spc="-200" dirty="0">
                <a:solidFill>
                  <a:srgbClr val="450084"/>
                </a:solidFill>
                <a:latin typeface="Arial"/>
                <a:cs typeface="Arial"/>
              </a:rPr>
              <a:t> </a:t>
            </a:r>
            <a:r>
              <a:rPr sz="1850" b="1" dirty="0">
                <a:solidFill>
                  <a:srgbClr val="450084"/>
                </a:solidFill>
                <a:latin typeface="Arial"/>
                <a:cs typeface="Arial"/>
              </a:rPr>
              <a:t>in</a:t>
            </a:r>
            <a:r>
              <a:rPr sz="1850" b="1" spc="-125" dirty="0">
                <a:solidFill>
                  <a:srgbClr val="450084"/>
                </a:solidFill>
                <a:latin typeface="Arial"/>
                <a:cs typeface="Arial"/>
              </a:rPr>
              <a:t> </a:t>
            </a:r>
            <a:r>
              <a:rPr sz="1850" b="1" spc="-10" dirty="0">
                <a:solidFill>
                  <a:srgbClr val="450084"/>
                </a:solidFill>
                <a:latin typeface="Arial"/>
                <a:cs typeface="Arial"/>
              </a:rPr>
              <a:t>latency</a:t>
            </a:r>
            <a:r>
              <a:rPr sz="1850" b="1" spc="-225" dirty="0">
                <a:solidFill>
                  <a:srgbClr val="450084"/>
                </a:solidFill>
                <a:latin typeface="Arial"/>
                <a:cs typeface="Arial"/>
              </a:rPr>
              <a:t> </a:t>
            </a:r>
            <a:r>
              <a:rPr sz="1850" spc="-10" dirty="0">
                <a:solidFill>
                  <a:srgbClr val="202429"/>
                </a:solidFill>
                <a:latin typeface="Arial MT"/>
                <a:cs typeface="Arial MT"/>
              </a:rPr>
              <a:t>(also</a:t>
            </a:r>
            <a:r>
              <a:rPr sz="1850" spc="-114" dirty="0">
                <a:solidFill>
                  <a:srgbClr val="202429"/>
                </a:solidFill>
                <a:latin typeface="Arial MT"/>
                <a:cs typeface="Arial MT"/>
              </a:rPr>
              <a:t> </a:t>
            </a:r>
            <a:r>
              <a:rPr sz="1850" spc="-10" dirty="0">
                <a:solidFill>
                  <a:srgbClr val="202429"/>
                </a:solidFill>
                <a:latin typeface="Arial MT"/>
                <a:cs typeface="Arial MT"/>
              </a:rPr>
              <a:t>called the</a:t>
            </a:r>
            <a:r>
              <a:rPr sz="1850" spc="-120" dirty="0">
                <a:solidFill>
                  <a:srgbClr val="202429"/>
                </a:solidFill>
                <a:latin typeface="Arial MT"/>
                <a:cs typeface="Arial MT"/>
              </a:rPr>
              <a:t> </a:t>
            </a:r>
            <a:r>
              <a:rPr sz="1850" b="1" dirty="0">
                <a:solidFill>
                  <a:srgbClr val="450084"/>
                </a:solidFill>
                <a:latin typeface="Arial"/>
                <a:cs typeface="Arial"/>
              </a:rPr>
              <a:t>speedup</a:t>
            </a:r>
            <a:r>
              <a:rPr sz="1850" b="1" spc="-200" dirty="0">
                <a:solidFill>
                  <a:srgbClr val="450084"/>
                </a:solidFill>
                <a:latin typeface="Arial"/>
                <a:cs typeface="Arial"/>
              </a:rPr>
              <a:t> </a:t>
            </a:r>
            <a:r>
              <a:rPr sz="1850" b="1" dirty="0">
                <a:solidFill>
                  <a:srgbClr val="450084"/>
                </a:solidFill>
                <a:latin typeface="Arial"/>
                <a:cs typeface="Arial"/>
              </a:rPr>
              <a:t>factor</a:t>
            </a:r>
            <a:r>
              <a:rPr sz="1850" b="1" spc="-165" dirty="0">
                <a:solidFill>
                  <a:srgbClr val="450084"/>
                </a:solidFill>
                <a:latin typeface="Arial"/>
                <a:cs typeface="Arial"/>
              </a:rPr>
              <a:t> </a:t>
            </a:r>
            <a:r>
              <a:rPr sz="1850" dirty="0">
                <a:solidFill>
                  <a:srgbClr val="202429"/>
                </a:solidFill>
                <a:latin typeface="Arial MT"/>
                <a:cs typeface="Arial MT"/>
              </a:rPr>
              <a:t>)</a:t>
            </a:r>
            <a:r>
              <a:rPr sz="1850" spc="-130" dirty="0">
                <a:solidFill>
                  <a:srgbClr val="202429"/>
                </a:solidFill>
                <a:latin typeface="Arial MT"/>
                <a:cs typeface="Arial MT"/>
              </a:rPr>
              <a:t> </a:t>
            </a:r>
            <a:r>
              <a:rPr sz="1850" spc="-20" dirty="0">
                <a:solidFill>
                  <a:srgbClr val="202429"/>
                </a:solidFill>
                <a:latin typeface="Arial MT"/>
                <a:cs typeface="Arial MT"/>
              </a:rPr>
              <a:t>that</a:t>
            </a:r>
            <a:r>
              <a:rPr sz="1850" spc="-105" dirty="0">
                <a:solidFill>
                  <a:srgbClr val="202429"/>
                </a:solidFill>
                <a:latin typeface="Arial MT"/>
                <a:cs typeface="Arial MT"/>
              </a:rPr>
              <a:t> </a:t>
            </a:r>
            <a:r>
              <a:rPr sz="1850" dirty="0">
                <a:solidFill>
                  <a:srgbClr val="202429"/>
                </a:solidFill>
                <a:latin typeface="Arial MT"/>
                <a:cs typeface="Arial MT"/>
              </a:rPr>
              <a:t>can</a:t>
            </a:r>
            <a:r>
              <a:rPr sz="1850" spc="-130" dirty="0">
                <a:solidFill>
                  <a:srgbClr val="202429"/>
                </a:solidFill>
                <a:latin typeface="Arial MT"/>
                <a:cs typeface="Arial MT"/>
              </a:rPr>
              <a:t> </a:t>
            </a:r>
            <a:r>
              <a:rPr sz="1850" spc="-10" dirty="0">
                <a:solidFill>
                  <a:srgbClr val="202429"/>
                </a:solidFill>
                <a:latin typeface="Arial MT"/>
                <a:cs typeface="Arial MT"/>
              </a:rPr>
              <a:t>occur</a:t>
            </a:r>
            <a:r>
              <a:rPr sz="1850" spc="-165" dirty="0">
                <a:solidFill>
                  <a:srgbClr val="202429"/>
                </a:solidFill>
                <a:latin typeface="Arial MT"/>
                <a:cs typeface="Arial MT"/>
              </a:rPr>
              <a:t> </a:t>
            </a:r>
            <a:r>
              <a:rPr sz="1850" spc="-10" dirty="0">
                <a:solidFill>
                  <a:srgbClr val="202429"/>
                </a:solidFill>
                <a:latin typeface="Arial MT"/>
                <a:cs typeface="Arial MT"/>
              </a:rPr>
              <a:t>with</a:t>
            </a:r>
            <a:r>
              <a:rPr sz="1850" dirty="0">
                <a:solidFill>
                  <a:srgbClr val="202429"/>
                </a:solidFill>
                <a:latin typeface="Arial MT"/>
                <a:cs typeface="Arial MT"/>
              </a:rPr>
              <a:t> </a:t>
            </a:r>
            <a:r>
              <a:rPr sz="1850" spc="-10" dirty="0">
                <a:solidFill>
                  <a:srgbClr val="202429"/>
                </a:solidFill>
                <a:latin typeface="Arial MT"/>
                <a:cs typeface="Arial MT"/>
              </a:rPr>
              <a:t>parallel</a:t>
            </a:r>
            <a:r>
              <a:rPr sz="1850" spc="-5" dirty="0">
                <a:solidFill>
                  <a:srgbClr val="202429"/>
                </a:solidFill>
                <a:latin typeface="Arial MT"/>
                <a:cs typeface="Arial MT"/>
              </a:rPr>
              <a:t> </a:t>
            </a:r>
            <a:r>
              <a:rPr sz="1850" spc="-10" dirty="0">
                <a:solidFill>
                  <a:srgbClr val="202429"/>
                </a:solidFill>
                <a:latin typeface="Arial MT"/>
                <a:cs typeface="Arial MT"/>
              </a:rPr>
              <a:t>execution.</a:t>
            </a:r>
            <a:endParaRPr sz="1850" dirty="0">
              <a:latin typeface="Arial MT"/>
              <a:cs typeface="Arial MT"/>
            </a:endParaRPr>
          </a:p>
          <a:p>
            <a:pPr>
              <a:lnSpc>
                <a:spcPct val="100000"/>
              </a:lnSpc>
              <a:spcBef>
                <a:spcPts val="40"/>
              </a:spcBef>
            </a:pPr>
            <a:endParaRPr sz="1850" dirty="0">
              <a:latin typeface="Arial MT"/>
              <a:cs typeface="Arial MT"/>
            </a:endParaRPr>
          </a:p>
          <a:p>
            <a:pPr marL="12700" marR="5080">
              <a:lnSpc>
                <a:spcPts val="2160"/>
              </a:lnSpc>
            </a:pPr>
            <a:r>
              <a:rPr sz="1850" spc="-25" dirty="0">
                <a:solidFill>
                  <a:srgbClr val="202429"/>
                </a:solidFill>
                <a:latin typeface="Arial MT"/>
                <a:cs typeface="Arial MT"/>
              </a:rPr>
              <a:t>Specifically,</a:t>
            </a:r>
            <a:r>
              <a:rPr sz="1850" spc="-105" dirty="0">
                <a:solidFill>
                  <a:srgbClr val="202429"/>
                </a:solidFill>
                <a:latin typeface="Arial MT"/>
                <a:cs typeface="Arial MT"/>
              </a:rPr>
              <a:t> </a:t>
            </a:r>
            <a:r>
              <a:rPr sz="1850" spc="-30" dirty="0">
                <a:solidFill>
                  <a:srgbClr val="202429"/>
                </a:solidFill>
                <a:latin typeface="Arial MT"/>
                <a:cs typeface="Arial MT"/>
              </a:rPr>
              <a:t>Amdahl’s</a:t>
            </a:r>
            <a:r>
              <a:rPr sz="1850" spc="-45" dirty="0">
                <a:solidFill>
                  <a:srgbClr val="202429"/>
                </a:solidFill>
                <a:latin typeface="Arial MT"/>
                <a:cs typeface="Arial MT"/>
              </a:rPr>
              <a:t> </a:t>
            </a:r>
            <a:r>
              <a:rPr sz="1850" dirty="0">
                <a:solidFill>
                  <a:srgbClr val="202429"/>
                </a:solidFill>
                <a:latin typeface="Arial MT"/>
                <a:cs typeface="Arial MT"/>
              </a:rPr>
              <a:t>law</a:t>
            </a:r>
            <a:r>
              <a:rPr sz="1850" spc="-70" dirty="0">
                <a:solidFill>
                  <a:srgbClr val="202429"/>
                </a:solidFill>
                <a:latin typeface="Arial MT"/>
                <a:cs typeface="Arial MT"/>
              </a:rPr>
              <a:t> </a:t>
            </a:r>
            <a:r>
              <a:rPr sz="1850" spc="-20" dirty="0">
                <a:solidFill>
                  <a:srgbClr val="202429"/>
                </a:solidFill>
                <a:latin typeface="Arial MT"/>
                <a:cs typeface="Arial MT"/>
              </a:rPr>
              <a:t>describes</a:t>
            </a:r>
            <a:r>
              <a:rPr sz="1850" spc="-160" dirty="0">
                <a:solidFill>
                  <a:srgbClr val="202429"/>
                </a:solidFill>
                <a:latin typeface="Arial MT"/>
                <a:cs typeface="Arial MT"/>
              </a:rPr>
              <a:t> </a:t>
            </a:r>
            <a:r>
              <a:rPr sz="1850" spc="-20" dirty="0">
                <a:solidFill>
                  <a:srgbClr val="202429"/>
                </a:solidFill>
                <a:latin typeface="Arial MT"/>
                <a:cs typeface="Arial MT"/>
              </a:rPr>
              <a:t>the</a:t>
            </a:r>
            <a:r>
              <a:rPr sz="1850" spc="-80" dirty="0">
                <a:solidFill>
                  <a:srgbClr val="202429"/>
                </a:solidFill>
                <a:latin typeface="Arial MT"/>
                <a:cs typeface="Arial MT"/>
              </a:rPr>
              <a:t> </a:t>
            </a:r>
            <a:r>
              <a:rPr sz="1850" spc="-10" dirty="0">
                <a:solidFill>
                  <a:srgbClr val="202429"/>
                </a:solidFill>
                <a:latin typeface="Arial MT"/>
                <a:cs typeface="Arial MT"/>
              </a:rPr>
              <a:t>ratio</a:t>
            </a:r>
            <a:r>
              <a:rPr sz="1850" spc="-120" dirty="0">
                <a:solidFill>
                  <a:srgbClr val="202429"/>
                </a:solidFill>
                <a:latin typeface="Arial MT"/>
                <a:cs typeface="Arial MT"/>
              </a:rPr>
              <a:t> </a:t>
            </a:r>
            <a:r>
              <a:rPr sz="1850" dirty="0">
                <a:solidFill>
                  <a:srgbClr val="202429"/>
                </a:solidFill>
                <a:latin typeface="Arial MT"/>
                <a:cs typeface="Arial MT"/>
              </a:rPr>
              <a:t>of</a:t>
            </a:r>
            <a:r>
              <a:rPr sz="1850" spc="-120" dirty="0">
                <a:solidFill>
                  <a:srgbClr val="202429"/>
                </a:solidFill>
                <a:latin typeface="Arial MT"/>
                <a:cs typeface="Arial MT"/>
              </a:rPr>
              <a:t> </a:t>
            </a:r>
            <a:r>
              <a:rPr sz="1850" spc="-20" dirty="0">
                <a:solidFill>
                  <a:srgbClr val="202429"/>
                </a:solidFill>
                <a:latin typeface="Arial MT"/>
                <a:cs typeface="Arial MT"/>
              </a:rPr>
              <a:t>the</a:t>
            </a:r>
            <a:r>
              <a:rPr sz="1850" spc="-80" dirty="0">
                <a:solidFill>
                  <a:srgbClr val="202429"/>
                </a:solidFill>
                <a:latin typeface="Arial MT"/>
                <a:cs typeface="Arial MT"/>
              </a:rPr>
              <a:t> </a:t>
            </a:r>
            <a:r>
              <a:rPr sz="1850" spc="-20" dirty="0">
                <a:solidFill>
                  <a:srgbClr val="202429"/>
                </a:solidFill>
                <a:latin typeface="Arial MT"/>
                <a:cs typeface="Arial MT"/>
              </a:rPr>
              <a:t>original</a:t>
            </a:r>
            <a:r>
              <a:rPr sz="1850" spc="-100" dirty="0">
                <a:solidFill>
                  <a:srgbClr val="202429"/>
                </a:solidFill>
                <a:latin typeface="Arial MT"/>
                <a:cs typeface="Arial MT"/>
              </a:rPr>
              <a:t> </a:t>
            </a:r>
            <a:r>
              <a:rPr sz="1850" spc="-25" dirty="0">
                <a:solidFill>
                  <a:srgbClr val="202429"/>
                </a:solidFill>
                <a:latin typeface="Arial MT"/>
                <a:cs typeface="Arial MT"/>
              </a:rPr>
              <a:t>execution</a:t>
            </a:r>
            <a:r>
              <a:rPr sz="1850" spc="-180" dirty="0">
                <a:solidFill>
                  <a:srgbClr val="202429"/>
                </a:solidFill>
                <a:latin typeface="Arial MT"/>
                <a:cs typeface="Arial MT"/>
              </a:rPr>
              <a:t> </a:t>
            </a:r>
            <a:r>
              <a:rPr sz="1850" dirty="0">
                <a:solidFill>
                  <a:srgbClr val="202429"/>
                </a:solidFill>
                <a:latin typeface="Arial MT"/>
                <a:cs typeface="Arial MT"/>
              </a:rPr>
              <a:t>time</a:t>
            </a:r>
            <a:r>
              <a:rPr sz="1850" spc="-10" dirty="0">
                <a:solidFill>
                  <a:srgbClr val="202429"/>
                </a:solidFill>
                <a:latin typeface="Arial MT"/>
                <a:cs typeface="Arial MT"/>
              </a:rPr>
              <a:t> with </a:t>
            </a:r>
            <a:r>
              <a:rPr sz="1850" dirty="0">
                <a:solidFill>
                  <a:srgbClr val="202429"/>
                </a:solidFill>
                <a:latin typeface="Arial MT"/>
                <a:cs typeface="Arial MT"/>
              </a:rPr>
              <a:t>the</a:t>
            </a:r>
            <a:r>
              <a:rPr sz="1850" spc="-10" dirty="0">
                <a:solidFill>
                  <a:srgbClr val="202429"/>
                </a:solidFill>
                <a:latin typeface="Arial MT"/>
                <a:cs typeface="Arial MT"/>
              </a:rPr>
              <a:t> </a:t>
            </a:r>
            <a:r>
              <a:rPr sz="1850" spc="-25" dirty="0">
                <a:solidFill>
                  <a:srgbClr val="202429"/>
                </a:solidFill>
                <a:latin typeface="Arial MT"/>
                <a:cs typeface="Arial MT"/>
              </a:rPr>
              <a:t>improved</a:t>
            </a:r>
            <a:r>
              <a:rPr sz="1850" spc="-85" dirty="0">
                <a:solidFill>
                  <a:srgbClr val="202429"/>
                </a:solidFill>
                <a:latin typeface="Arial MT"/>
                <a:cs typeface="Arial MT"/>
              </a:rPr>
              <a:t> </a:t>
            </a:r>
            <a:r>
              <a:rPr sz="1850" spc="-10" dirty="0">
                <a:solidFill>
                  <a:srgbClr val="202429"/>
                </a:solidFill>
                <a:latin typeface="Arial MT"/>
                <a:cs typeface="Arial MT"/>
              </a:rPr>
              <a:t>execution time,</a:t>
            </a:r>
            <a:r>
              <a:rPr sz="1850" spc="-110" dirty="0">
                <a:solidFill>
                  <a:srgbClr val="202429"/>
                </a:solidFill>
                <a:latin typeface="Arial MT"/>
                <a:cs typeface="Arial MT"/>
              </a:rPr>
              <a:t> </a:t>
            </a:r>
            <a:r>
              <a:rPr sz="1850" spc="-35" dirty="0">
                <a:solidFill>
                  <a:srgbClr val="202429"/>
                </a:solidFill>
                <a:latin typeface="Arial MT"/>
                <a:cs typeface="Arial MT"/>
              </a:rPr>
              <a:t>assuming</a:t>
            </a:r>
            <a:r>
              <a:rPr sz="1850" spc="-100" dirty="0">
                <a:solidFill>
                  <a:srgbClr val="202429"/>
                </a:solidFill>
                <a:latin typeface="Arial MT"/>
                <a:cs typeface="Arial MT"/>
              </a:rPr>
              <a:t> </a:t>
            </a:r>
            <a:r>
              <a:rPr sz="1850" dirty="0">
                <a:solidFill>
                  <a:srgbClr val="202429"/>
                </a:solidFill>
                <a:latin typeface="Arial MT"/>
                <a:cs typeface="Arial MT"/>
              </a:rPr>
              <a:t>perfect</a:t>
            </a:r>
            <a:r>
              <a:rPr sz="1850" spc="-225" dirty="0">
                <a:solidFill>
                  <a:srgbClr val="202429"/>
                </a:solidFill>
                <a:latin typeface="Arial MT"/>
                <a:cs typeface="Arial MT"/>
              </a:rPr>
              <a:t> </a:t>
            </a:r>
            <a:r>
              <a:rPr sz="1850" spc="-25" dirty="0">
                <a:solidFill>
                  <a:srgbClr val="202429"/>
                </a:solidFill>
                <a:latin typeface="Arial MT"/>
                <a:cs typeface="Arial MT"/>
              </a:rPr>
              <a:t>parallelism</a:t>
            </a:r>
            <a:r>
              <a:rPr sz="1850" spc="-15" dirty="0">
                <a:solidFill>
                  <a:srgbClr val="202429"/>
                </a:solidFill>
                <a:latin typeface="Arial MT"/>
                <a:cs typeface="Arial MT"/>
              </a:rPr>
              <a:t> </a:t>
            </a:r>
            <a:r>
              <a:rPr sz="1850" dirty="0">
                <a:solidFill>
                  <a:srgbClr val="202429"/>
                </a:solidFill>
                <a:latin typeface="Arial MT"/>
                <a:cs typeface="Arial MT"/>
              </a:rPr>
              <a:t>and</a:t>
            </a:r>
            <a:r>
              <a:rPr sz="1850" spc="-60" dirty="0">
                <a:solidFill>
                  <a:srgbClr val="202429"/>
                </a:solidFill>
                <a:latin typeface="Arial MT"/>
                <a:cs typeface="Arial MT"/>
              </a:rPr>
              <a:t> </a:t>
            </a:r>
            <a:r>
              <a:rPr sz="1850" dirty="0">
                <a:solidFill>
                  <a:srgbClr val="202429"/>
                </a:solidFill>
                <a:latin typeface="Arial MT"/>
                <a:cs typeface="Arial MT"/>
              </a:rPr>
              <a:t>no</a:t>
            </a:r>
            <a:r>
              <a:rPr sz="1850" spc="-60" dirty="0">
                <a:solidFill>
                  <a:srgbClr val="202429"/>
                </a:solidFill>
                <a:latin typeface="Arial MT"/>
                <a:cs typeface="Arial MT"/>
              </a:rPr>
              <a:t> </a:t>
            </a:r>
            <a:r>
              <a:rPr sz="1850" spc="-25" dirty="0">
                <a:solidFill>
                  <a:srgbClr val="202429"/>
                </a:solidFill>
                <a:latin typeface="Arial MT"/>
                <a:cs typeface="Arial MT"/>
              </a:rPr>
              <a:t>overhead</a:t>
            </a:r>
            <a:r>
              <a:rPr sz="1850" spc="-180" dirty="0">
                <a:solidFill>
                  <a:srgbClr val="202429"/>
                </a:solidFill>
                <a:latin typeface="Arial MT"/>
                <a:cs typeface="Arial MT"/>
              </a:rPr>
              <a:t> </a:t>
            </a:r>
            <a:r>
              <a:rPr sz="1850" spc="-10" dirty="0">
                <a:solidFill>
                  <a:srgbClr val="202429"/>
                </a:solidFill>
                <a:latin typeface="Arial MT"/>
                <a:cs typeface="Arial MT"/>
              </a:rPr>
              <a:t>penalty.</a:t>
            </a:r>
            <a:endParaRPr sz="1850" dirty="0">
              <a:latin typeface="Arial MT"/>
              <a:cs typeface="Arial MT"/>
            </a:endParaRPr>
          </a:p>
          <a:p>
            <a:pPr marL="12700">
              <a:lnSpc>
                <a:spcPts val="2190"/>
              </a:lnSpc>
              <a:spcBef>
                <a:spcPts val="2050"/>
              </a:spcBef>
            </a:pPr>
            <a:r>
              <a:rPr sz="1850" b="1" dirty="0">
                <a:solidFill>
                  <a:srgbClr val="202429"/>
                </a:solidFill>
                <a:latin typeface="Arial"/>
                <a:cs typeface="Arial"/>
              </a:rPr>
              <a:t>P</a:t>
            </a:r>
            <a:r>
              <a:rPr sz="1850" b="1" spc="-130" dirty="0">
                <a:solidFill>
                  <a:srgbClr val="202429"/>
                </a:solidFill>
                <a:latin typeface="Arial"/>
                <a:cs typeface="Arial"/>
              </a:rPr>
              <a:t> </a:t>
            </a:r>
            <a:r>
              <a:rPr sz="1850" spc="-25" dirty="0">
                <a:solidFill>
                  <a:srgbClr val="202429"/>
                </a:solidFill>
                <a:latin typeface="Arial MT"/>
                <a:cs typeface="Arial MT"/>
              </a:rPr>
              <a:t>denotes</a:t>
            </a:r>
            <a:r>
              <a:rPr sz="1850" spc="-105" dirty="0">
                <a:solidFill>
                  <a:srgbClr val="202429"/>
                </a:solidFill>
                <a:latin typeface="Arial MT"/>
                <a:cs typeface="Arial MT"/>
              </a:rPr>
              <a:t> </a:t>
            </a:r>
            <a:r>
              <a:rPr sz="1850" dirty="0">
                <a:solidFill>
                  <a:srgbClr val="202429"/>
                </a:solidFill>
                <a:latin typeface="Arial MT"/>
                <a:cs typeface="Arial MT"/>
              </a:rPr>
              <a:t>the</a:t>
            </a:r>
            <a:r>
              <a:rPr sz="1850" spc="35" dirty="0">
                <a:solidFill>
                  <a:srgbClr val="202429"/>
                </a:solidFill>
                <a:latin typeface="Arial MT"/>
                <a:cs typeface="Arial MT"/>
              </a:rPr>
              <a:t> </a:t>
            </a:r>
            <a:r>
              <a:rPr sz="1850" spc="-20" dirty="0">
                <a:solidFill>
                  <a:srgbClr val="202429"/>
                </a:solidFill>
                <a:latin typeface="Arial MT"/>
                <a:cs typeface="Arial MT"/>
              </a:rPr>
              <a:t>percent</a:t>
            </a:r>
            <a:r>
              <a:rPr sz="1850" spc="-145" dirty="0">
                <a:solidFill>
                  <a:srgbClr val="202429"/>
                </a:solidFill>
                <a:latin typeface="Arial MT"/>
                <a:cs typeface="Arial MT"/>
              </a:rPr>
              <a:t> </a:t>
            </a:r>
            <a:r>
              <a:rPr sz="1850" dirty="0">
                <a:solidFill>
                  <a:srgbClr val="202429"/>
                </a:solidFill>
                <a:latin typeface="Arial MT"/>
                <a:cs typeface="Arial MT"/>
              </a:rPr>
              <a:t>of</a:t>
            </a:r>
            <a:r>
              <a:rPr sz="1850" spc="-85" dirty="0">
                <a:solidFill>
                  <a:srgbClr val="202429"/>
                </a:solidFill>
                <a:latin typeface="Arial MT"/>
                <a:cs typeface="Arial MT"/>
              </a:rPr>
              <a:t> </a:t>
            </a:r>
            <a:r>
              <a:rPr sz="1850" dirty="0">
                <a:solidFill>
                  <a:srgbClr val="202429"/>
                </a:solidFill>
                <a:latin typeface="Arial MT"/>
                <a:cs typeface="Arial MT"/>
              </a:rPr>
              <a:t>a</a:t>
            </a:r>
            <a:r>
              <a:rPr sz="1850" spc="-40" dirty="0">
                <a:solidFill>
                  <a:srgbClr val="202429"/>
                </a:solidFill>
                <a:latin typeface="Arial MT"/>
                <a:cs typeface="Arial MT"/>
              </a:rPr>
              <a:t> </a:t>
            </a:r>
            <a:r>
              <a:rPr sz="1850" spc="-20" dirty="0">
                <a:solidFill>
                  <a:srgbClr val="202429"/>
                </a:solidFill>
                <a:latin typeface="Arial MT"/>
                <a:cs typeface="Arial MT"/>
              </a:rPr>
              <a:t>program</a:t>
            </a:r>
            <a:r>
              <a:rPr sz="1850" spc="-125" dirty="0">
                <a:solidFill>
                  <a:srgbClr val="202429"/>
                </a:solidFill>
                <a:latin typeface="Arial MT"/>
                <a:cs typeface="Arial MT"/>
              </a:rPr>
              <a:t> </a:t>
            </a:r>
            <a:r>
              <a:rPr sz="1850" dirty="0">
                <a:solidFill>
                  <a:srgbClr val="202429"/>
                </a:solidFill>
                <a:latin typeface="Arial MT"/>
                <a:cs typeface="Arial MT"/>
              </a:rPr>
              <a:t>that</a:t>
            </a:r>
            <a:r>
              <a:rPr sz="1850" spc="-5" dirty="0">
                <a:solidFill>
                  <a:srgbClr val="202429"/>
                </a:solidFill>
                <a:latin typeface="Arial MT"/>
                <a:cs typeface="Arial MT"/>
              </a:rPr>
              <a:t> </a:t>
            </a:r>
            <a:r>
              <a:rPr sz="1850" dirty="0">
                <a:solidFill>
                  <a:srgbClr val="202429"/>
                </a:solidFill>
                <a:latin typeface="Arial MT"/>
                <a:cs typeface="Arial MT"/>
              </a:rPr>
              <a:t>can</a:t>
            </a:r>
            <a:r>
              <a:rPr sz="1850" spc="-180" dirty="0">
                <a:solidFill>
                  <a:srgbClr val="202429"/>
                </a:solidFill>
                <a:latin typeface="Arial MT"/>
                <a:cs typeface="Arial MT"/>
              </a:rPr>
              <a:t> </a:t>
            </a:r>
            <a:r>
              <a:rPr sz="1850" dirty="0">
                <a:solidFill>
                  <a:srgbClr val="202429"/>
                </a:solidFill>
                <a:latin typeface="Arial MT"/>
                <a:cs typeface="Arial MT"/>
              </a:rPr>
              <a:t>be</a:t>
            </a:r>
            <a:r>
              <a:rPr sz="1850" spc="-40" dirty="0">
                <a:solidFill>
                  <a:srgbClr val="202429"/>
                </a:solidFill>
                <a:latin typeface="Arial MT"/>
                <a:cs typeface="Arial MT"/>
              </a:rPr>
              <a:t> </a:t>
            </a:r>
            <a:r>
              <a:rPr sz="1850" spc="-20" dirty="0">
                <a:solidFill>
                  <a:srgbClr val="202429"/>
                </a:solidFill>
                <a:latin typeface="Arial MT"/>
                <a:cs typeface="Arial MT"/>
              </a:rPr>
              <a:t>executed</a:t>
            </a:r>
            <a:r>
              <a:rPr sz="1850" spc="-105" dirty="0">
                <a:solidFill>
                  <a:srgbClr val="202429"/>
                </a:solidFill>
                <a:latin typeface="Arial MT"/>
                <a:cs typeface="Arial MT"/>
              </a:rPr>
              <a:t> </a:t>
            </a:r>
            <a:r>
              <a:rPr sz="1850" dirty="0">
                <a:solidFill>
                  <a:srgbClr val="202429"/>
                </a:solidFill>
                <a:latin typeface="Arial MT"/>
                <a:cs typeface="Arial MT"/>
              </a:rPr>
              <a:t>in</a:t>
            </a:r>
            <a:r>
              <a:rPr sz="1850" spc="-45" dirty="0">
                <a:solidFill>
                  <a:srgbClr val="202429"/>
                </a:solidFill>
                <a:latin typeface="Arial MT"/>
                <a:cs typeface="Arial MT"/>
              </a:rPr>
              <a:t> </a:t>
            </a:r>
            <a:r>
              <a:rPr sz="1850" spc="-10" dirty="0">
                <a:solidFill>
                  <a:srgbClr val="202429"/>
                </a:solidFill>
                <a:latin typeface="Arial MT"/>
                <a:cs typeface="Arial MT"/>
              </a:rPr>
              <a:t>parallel</a:t>
            </a:r>
            <a:endParaRPr sz="1850" dirty="0">
              <a:latin typeface="Arial MT"/>
              <a:cs typeface="Arial MT"/>
            </a:endParaRPr>
          </a:p>
          <a:p>
            <a:pPr marL="12700">
              <a:lnSpc>
                <a:spcPts val="2190"/>
              </a:lnSpc>
            </a:pPr>
            <a:r>
              <a:rPr sz="1850" b="1" dirty="0">
                <a:solidFill>
                  <a:srgbClr val="202429"/>
                </a:solidFill>
                <a:latin typeface="Arial"/>
                <a:cs typeface="Arial"/>
              </a:rPr>
              <a:t>N</a:t>
            </a:r>
            <a:r>
              <a:rPr sz="1850" b="1" spc="-130" dirty="0">
                <a:solidFill>
                  <a:srgbClr val="202429"/>
                </a:solidFill>
                <a:latin typeface="Arial"/>
                <a:cs typeface="Arial"/>
              </a:rPr>
              <a:t> </a:t>
            </a:r>
            <a:r>
              <a:rPr sz="1850" spc="-10" dirty="0">
                <a:solidFill>
                  <a:srgbClr val="202429"/>
                </a:solidFill>
                <a:latin typeface="Arial MT"/>
                <a:cs typeface="Arial MT"/>
              </a:rPr>
              <a:t>denotes</a:t>
            </a:r>
            <a:r>
              <a:rPr sz="1850" spc="-95" dirty="0">
                <a:solidFill>
                  <a:srgbClr val="202429"/>
                </a:solidFill>
                <a:latin typeface="Arial MT"/>
                <a:cs typeface="Arial MT"/>
              </a:rPr>
              <a:t> </a:t>
            </a:r>
            <a:r>
              <a:rPr sz="1850" spc="-10" dirty="0">
                <a:solidFill>
                  <a:srgbClr val="202429"/>
                </a:solidFill>
                <a:latin typeface="Arial MT"/>
                <a:cs typeface="Arial MT"/>
              </a:rPr>
              <a:t>the</a:t>
            </a:r>
            <a:r>
              <a:rPr sz="1850" spc="-70" dirty="0">
                <a:solidFill>
                  <a:srgbClr val="202429"/>
                </a:solidFill>
                <a:latin typeface="Arial MT"/>
                <a:cs typeface="Arial MT"/>
              </a:rPr>
              <a:t> </a:t>
            </a:r>
            <a:r>
              <a:rPr sz="1850" spc="-25" dirty="0">
                <a:solidFill>
                  <a:srgbClr val="202429"/>
                </a:solidFill>
                <a:latin typeface="Arial MT"/>
                <a:cs typeface="Arial MT"/>
              </a:rPr>
              <a:t>number</a:t>
            </a:r>
            <a:r>
              <a:rPr sz="1850" spc="75" dirty="0">
                <a:solidFill>
                  <a:srgbClr val="202429"/>
                </a:solidFill>
                <a:latin typeface="Arial MT"/>
                <a:cs typeface="Arial MT"/>
              </a:rPr>
              <a:t> </a:t>
            </a:r>
            <a:r>
              <a:rPr sz="1850" dirty="0">
                <a:solidFill>
                  <a:srgbClr val="202429"/>
                </a:solidFill>
                <a:latin typeface="Arial MT"/>
                <a:cs typeface="Arial MT"/>
              </a:rPr>
              <a:t>of</a:t>
            </a:r>
            <a:r>
              <a:rPr sz="1850" spc="-114" dirty="0">
                <a:solidFill>
                  <a:srgbClr val="202429"/>
                </a:solidFill>
                <a:latin typeface="Arial MT"/>
                <a:cs typeface="Arial MT"/>
              </a:rPr>
              <a:t> </a:t>
            </a:r>
            <a:r>
              <a:rPr sz="1850" spc="-25" dirty="0">
                <a:solidFill>
                  <a:srgbClr val="202429"/>
                </a:solidFill>
                <a:latin typeface="Arial MT"/>
                <a:cs typeface="Arial MT"/>
              </a:rPr>
              <a:t>parallel</a:t>
            </a:r>
            <a:r>
              <a:rPr sz="1850" spc="-100" dirty="0">
                <a:solidFill>
                  <a:srgbClr val="202429"/>
                </a:solidFill>
                <a:latin typeface="Arial MT"/>
                <a:cs typeface="Arial MT"/>
              </a:rPr>
              <a:t> </a:t>
            </a:r>
            <a:r>
              <a:rPr sz="1850" spc="-20" dirty="0">
                <a:solidFill>
                  <a:srgbClr val="202429"/>
                </a:solidFill>
                <a:latin typeface="Arial MT"/>
                <a:cs typeface="Arial MT"/>
              </a:rPr>
              <a:t>execution</a:t>
            </a:r>
            <a:r>
              <a:rPr sz="1850" spc="-105" dirty="0">
                <a:solidFill>
                  <a:srgbClr val="202429"/>
                </a:solidFill>
                <a:latin typeface="Arial MT"/>
                <a:cs typeface="Arial MT"/>
              </a:rPr>
              <a:t> </a:t>
            </a:r>
            <a:r>
              <a:rPr sz="1850" spc="-10" dirty="0">
                <a:solidFill>
                  <a:srgbClr val="202429"/>
                </a:solidFill>
                <a:latin typeface="Arial MT"/>
                <a:cs typeface="Arial MT"/>
              </a:rPr>
              <a:t>units</a:t>
            </a:r>
            <a:endParaRPr sz="1850" dirty="0">
              <a:latin typeface="Arial MT"/>
              <a:cs typeface="Arial MT"/>
            </a:endParaRPr>
          </a:p>
        </p:txBody>
      </p:sp>
      <p:sp>
        <p:nvSpPr>
          <p:cNvPr id="5" name="object 5"/>
          <p:cNvSpPr txBox="1"/>
          <p:nvPr/>
        </p:nvSpPr>
        <p:spPr>
          <a:xfrm>
            <a:off x="685800" y="4924742"/>
            <a:ext cx="675005" cy="51371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202429"/>
                </a:solidFill>
                <a:latin typeface="Cambria Math"/>
                <a:cs typeface="Cambria Math"/>
              </a:rPr>
              <a:t>𝑺</a:t>
            </a:r>
            <a:r>
              <a:rPr sz="3200" spc="200" dirty="0">
                <a:solidFill>
                  <a:srgbClr val="202429"/>
                </a:solidFill>
                <a:latin typeface="Cambria Math"/>
                <a:cs typeface="Cambria Math"/>
              </a:rPr>
              <a:t> </a:t>
            </a:r>
            <a:r>
              <a:rPr sz="3200" spc="-50" dirty="0">
                <a:solidFill>
                  <a:srgbClr val="202429"/>
                </a:solidFill>
                <a:latin typeface="Cambria Math"/>
                <a:cs typeface="Cambria Math"/>
              </a:rPr>
              <a:t>=</a:t>
            </a:r>
            <a:endParaRPr sz="3200">
              <a:latin typeface="Cambria Math"/>
              <a:cs typeface="Cambria Math"/>
            </a:endParaRPr>
          </a:p>
        </p:txBody>
      </p:sp>
      <p:sp>
        <p:nvSpPr>
          <p:cNvPr id="6" name="object 6"/>
          <p:cNvSpPr/>
          <p:nvPr/>
        </p:nvSpPr>
        <p:spPr>
          <a:xfrm>
            <a:off x="1459864" y="5214239"/>
            <a:ext cx="2113280" cy="20320"/>
          </a:xfrm>
          <a:custGeom>
            <a:avLst/>
            <a:gdLst/>
            <a:ahLst/>
            <a:cxnLst/>
            <a:rect l="l" t="t" r="r" b="b"/>
            <a:pathLst>
              <a:path w="2113279" h="20320">
                <a:moveTo>
                  <a:pt x="2113280" y="0"/>
                </a:moveTo>
                <a:lnTo>
                  <a:pt x="0" y="0"/>
                </a:lnTo>
                <a:lnTo>
                  <a:pt x="0" y="20320"/>
                </a:lnTo>
                <a:lnTo>
                  <a:pt x="2113280" y="20320"/>
                </a:lnTo>
                <a:lnTo>
                  <a:pt x="2113280" y="0"/>
                </a:lnTo>
                <a:close/>
              </a:path>
            </a:pathLst>
          </a:custGeom>
          <a:solidFill>
            <a:srgbClr val="202429"/>
          </a:solidFill>
        </p:spPr>
        <p:txBody>
          <a:bodyPr wrap="square" lIns="0" tIns="0" rIns="0" bIns="0" rtlCol="0"/>
          <a:lstStyle/>
          <a:p>
            <a:endParaRPr/>
          </a:p>
        </p:txBody>
      </p:sp>
      <p:sp>
        <p:nvSpPr>
          <p:cNvPr id="7" name="object 7"/>
          <p:cNvSpPr txBox="1"/>
          <p:nvPr/>
        </p:nvSpPr>
        <p:spPr>
          <a:xfrm>
            <a:off x="685800" y="4405312"/>
            <a:ext cx="7013575" cy="727710"/>
          </a:xfrm>
          <a:prstGeom prst="rect">
            <a:avLst/>
          </a:prstGeom>
        </p:spPr>
        <p:txBody>
          <a:bodyPr vert="horz" wrap="square" lIns="0" tIns="11430" rIns="0" bIns="0" rtlCol="0">
            <a:spAutoFit/>
          </a:bodyPr>
          <a:lstStyle/>
          <a:p>
            <a:pPr marL="12700">
              <a:lnSpc>
                <a:spcPts val="1955"/>
              </a:lnSpc>
              <a:spcBef>
                <a:spcPts val="90"/>
              </a:spcBef>
            </a:pPr>
            <a:r>
              <a:rPr sz="1850" spc="-30" dirty="0">
                <a:solidFill>
                  <a:srgbClr val="202429"/>
                </a:solidFill>
                <a:latin typeface="Arial MT"/>
                <a:cs typeface="Arial MT"/>
              </a:rPr>
              <a:t>Amdahl’s</a:t>
            </a:r>
            <a:r>
              <a:rPr sz="1850" spc="-80" dirty="0">
                <a:solidFill>
                  <a:srgbClr val="202429"/>
                </a:solidFill>
                <a:latin typeface="Arial MT"/>
                <a:cs typeface="Arial MT"/>
              </a:rPr>
              <a:t> </a:t>
            </a:r>
            <a:r>
              <a:rPr sz="1850" dirty="0">
                <a:solidFill>
                  <a:srgbClr val="202429"/>
                </a:solidFill>
                <a:latin typeface="Arial MT"/>
                <a:cs typeface="Arial MT"/>
              </a:rPr>
              <a:t>law</a:t>
            </a:r>
            <a:r>
              <a:rPr sz="1850" spc="-90" dirty="0">
                <a:solidFill>
                  <a:srgbClr val="202429"/>
                </a:solidFill>
                <a:latin typeface="Arial MT"/>
                <a:cs typeface="Arial MT"/>
              </a:rPr>
              <a:t> </a:t>
            </a:r>
            <a:r>
              <a:rPr sz="1850" spc="-20" dirty="0">
                <a:solidFill>
                  <a:srgbClr val="202429"/>
                </a:solidFill>
                <a:latin typeface="Arial MT"/>
                <a:cs typeface="Arial MT"/>
              </a:rPr>
              <a:t>states</a:t>
            </a:r>
            <a:r>
              <a:rPr sz="1850" spc="-160" dirty="0">
                <a:solidFill>
                  <a:srgbClr val="202429"/>
                </a:solidFill>
                <a:latin typeface="Arial MT"/>
                <a:cs typeface="Arial MT"/>
              </a:rPr>
              <a:t> </a:t>
            </a:r>
            <a:r>
              <a:rPr sz="1850" dirty="0">
                <a:solidFill>
                  <a:srgbClr val="202429"/>
                </a:solidFill>
                <a:latin typeface="Arial MT"/>
                <a:cs typeface="Arial MT"/>
              </a:rPr>
              <a:t>that</a:t>
            </a:r>
            <a:r>
              <a:rPr sz="1850" spc="-65" dirty="0">
                <a:solidFill>
                  <a:srgbClr val="202429"/>
                </a:solidFill>
                <a:latin typeface="Arial MT"/>
                <a:cs typeface="Arial MT"/>
              </a:rPr>
              <a:t> </a:t>
            </a:r>
            <a:r>
              <a:rPr sz="1850" spc="-20" dirty="0">
                <a:solidFill>
                  <a:srgbClr val="202429"/>
                </a:solidFill>
                <a:latin typeface="Arial MT"/>
                <a:cs typeface="Arial MT"/>
              </a:rPr>
              <a:t>the</a:t>
            </a:r>
            <a:r>
              <a:rPr sz="1850" spc="-95" dirty="0">
                <a:solidFill>
                  <a:srgbClr val="202429"/>
                </a:solidFill>
                <a:latin typeface="Arial MT"/>
                <a:cs typeface="Arial MT"/>
              </a:rPr>
              <a:t> </a:t>
            </a:r>
            <a:r>
              <a:rPr sz="1850" spc="-20" dirty="0">
                <a:solidFill>
                  <a:srgbClr val="202429"/>
                </a:solidFill>
                <a:latin typeface="Arial MT"/>
                <a:cs typeface="Arial MT"/>
              </a:rPr>
              <a:t>theoretical</a:t>
            </a:r>
            <a:r>
              <a:rPr sz="1850" spc="-204" dirty="0">
                <a:solidFill>
                  <a:srgbClr val="202429"/>
                </a:solidFill>
                <a:latin typeface="Arial MT"/>
                <a:cs typeface="Arial MT"/>
              </a:rPr>
              <a:t> </a:t>
            </a:r>
            <a:r>
              <a:rPr sz="1850" spc="-30" dirty="0">
                <a:solidFill>
                  <a:srgbClr val="202429"/>
                </a:solidFill>
                <a:latin typeface="Arial MT"/>
                <a:cs typeface="Arial MT"/>
              </a:rPr>
              <a:t>maximum</a:t>
            </a:r>
            <a:r>
              <a:rPr sz="1850" spc="20" dirty="0">
                <a:solidFill>
                  <a:srgbClr val="202429"/>
                </a:solidFill>
                <a:latin typeface="Arial MT"/>
                <a:cs typeface="Arial MT"/>
              </a:rPr>
              <a:t> </a:t>
            </a:r>
            <a:r>
              <a:rPr sz="1850" spc="-35" dirty="0">
                <a:solidFill>
                  <a:srgbClr val="202429"/>
                </a:solidFill>
                <a:latin typeface="Arial MT"/>
                <a:cs typeface="Arial MT"/>
              </a:rPr>
              <a:t>speedup</a:t>
            </a:r>
            <a:r>
              <a:rPr sz="1850" spc="-100" dirty="0">
                <a:solidFill>
                  <a:srgbClr val="202429"/>
                </a:solidFill>
                <a:latin typeface="Arial MT"/>
                <a:cs typeface="Arial MT"/>
              </a:rPr>
              <a:t> </a:t>
            </a:r>
            <a:r>
              <a:rPr sz="1850" spc="-30" dirty="0">
                <a:solidFill>
                  <a:srgbClr val="202429"/>
                </a:solidFill>
                <a:latin typeface="Arial MT"/>
                <a:cs typeface="Arial MT"/>
              </a:rPr>
              <a:t>would</a:t>
            </a:r>
            <a:r>
              <a:rPr sz="1850" spc="45" dirty="0">
                <a:solidFill>
                  <a:srgbClr val="202429"/>
                </a:solidFill>
                <a:latin typeface="Arial MT"/>
                <a:cs typeface="Arial MT"/>
              </a:rPr>
              <a:t> </a:t>
            </a:r>
            <a:r>
              <a:rPr sz="1850" spc="-25" dirty="0">
                <a:solidFill>
                  <a:srgbClr val="202429"/>
                </a:solidFill>
                <a:latin typeface="Arial MT"/>
                <a:cs typeface="Arial MT"/>
              </a:rPr>
              <a:t>be:</a:t>
            </a:r>
            <a:endParaRPr sz="1850">
              <a:latin typeface="Arial MT"/>
              <a:cs typeface="Arial MT"/>
            </a:endParaRPr>
          </a:p>
          <a:p>
            <a:pPr marL="1710689">
              <a:lnSpc>
                <a:spcPts val="3575"/>
              </a:lnSpc>
            </a:pPr>
            <a:r>
              <a:rPr sz="3200" spc="-50" dirty="0">
                <a:solidFill>
                  <a:srgbClr val="202429"/>
                </a:solidFill>
                <a:latin typeface="Cambria Math"/>
                <a:cs typeface="Cambria Math"/>
              </a:rPr>
              <a:t>𝟏</a:t>
            </a:r>
            <a:endParaRPr sz="3200">
              <a:latin typeface="Cambria Math"/>
              <a:cs typeface="Cambria Math"/>
            </a:endParaRPr>
          </a:p>
        </p:txBody>
      </p:sp>
      <p:sp>
        <p:nvSpPr>
          <p:cNvPr id="8" name="object 8"/>
          <p:cNvSpPr txBox="1"/>
          <p:nvPr/>
        </p:nvSpPr>
        <p:spPr>
          <a:xfrm>
            <a:off x="3258439" y="5148643"/>
            <a:ext cx="305435" cy="513715"/>
          </a:xfrm>
          <a:prstGeom prst="rect">
            <a:avLst/>
          </a:prstGeom>
        </p:spPr>
        <p:txBody>
          <a:bodyPr vert="horz" wrap="square" lIns="0" tIns="12700" rIns="0" bIns="0" rtlCol="0">
            <a:spAutoFit/>
          </a:bodyPr>
          <a:lstStyle/>
          <a:p>
            <a:pPr marL="12700">
              <a:lnSpc>
                <a:spcPct val="100000"/>
              </a:lnSpc>
              <a:spcBef>
                <a:spcPts val="100"/>
              </a:spcBef>
            </a:pPr>
            <a:r>
              <a:rPr sz="3200" u="sng" spc="-50" dirty="0">
                <a:solidFill>
                  <a:srgbClr val="202429"/>
                </a:solidFill>
                <a:uFill>
                  <a:solidFill>
                    <a:srgbClr val="202429"/>
                  </a:solidFill>
                </a:uFill>
                <a:latin typeface="Cambria Math"/>
                <a:cs typeface="Cambria Math"/>
              </a:rPr>
              <a:t>𝑷</a:t>
            </a:r>
            <a:endParaRPr sz="3200">
              <a:latin typeface="Cambria Math"/>
              <a:cs typeface="Cambria Math"/>
            </a:endParaRPr>
          </a:p>
        </p:txBody>
      </p:sp>
      <p:sp>
        <p:nvSpPr>
          <p:cNvPr id="9" name="object 9"/>
          <p:cNvSpPr txBox="1"/>
          <p:nvPr/>
        </p:nvSpPr>
        <p:spPr>
          <a:xfrm>
            <a:off x="1423035" y="5382259"/>
            <a:ext cx="2185670" cy="514350"/>
          </a:xfrm>
          <a:prstGeom prst="rect">
            <a:avLst/>
          </a:prstGeom>
        </p:spPr>
        <p:txBody>
          <a:bodyPr vert="horz" wrap="square" lIns="0" tIns="13335" rIns="0" bIns="0" rtlCol="0">
            <a:spAutoFit/>
          </a:bodyPr>
          <a:lstStyle/>
          <a:p>
            <a:pPr marL="38100">
              <a:lnSpc>
                <a:spcPct val="100000"/>
              </a:lnSpc>
              <a:spcBef>
                <a:spcPts val="105"/>
              </a:spcBef>
            </a:pPr>
            <a:r>
              <a:rPr sz="3200" dirty="0">
                <a:solidFill>
                  <a:srgbClr val="202429"/>
                </a:solidFill>
                <a:latin typeface="Cambria Math"/>
                <a:cs typeface="Cambria Math"/>
              </a:rPr>
              <a:t>(𝟏</a:t>
            </a:r>
            <a:r>
              <a:rPr sz="3200" spc="-65" dirty="0">
                <a:solidFill>
                  <a:srgbClr val="202429"/>
                </a:solidFill>
                <a:latin typeface="Cambria Math"/>
                <a:cs typeface="Cambria Math"/>
              </a:rPr>
              <a:t> </a:t>
            </a:r>
            <a:r>
              <a:rPr sz="3200" dirty="0">
                <a:solidFill>
                  <a:srgbClr val="202429"/>
                </a:solidFill>
                <a:latin typeface="Cambria Math"/>
                <a:cs typeface="Cambria Math"/>
              </a:rPr>
              <a:t>−</a:t>
            </a:r>
            <a:r>
              <a:rPr sz="3200" spc="30" dirty="0">
                <a:solidFill>
                  <a:srgbClr val="202429"/>
                </a:solidFill>
                <a:latin typeface="Cambria Math"/>
                <a:cs typeface="Cambria Math"/>
              </a:rPr>
              <a:t> </a:t>
            </a:r>
            <a:r>
              <a:rPr sz="3200" dirty="0">
                <a:solidFill>
                  <a:srgbClr val="202429"/>
                </a:solidFill>
                <a:latin typeface="Cambria Math"/>
                <a:cs typeface="Cambria Math"/>
              </a:rPr>
              <a:t>𝒑)</a:t>
            </a:r>
            <a:r>
              <a:rPr sz="3200" spc="-25" dirty="0">
                <a:solidFill>
                  <a:srgbClr val="202429"/>
                </a:solidFill>
                <a:latin typeface="Cambria Math"/>
                <a:cs typeface="Cambria Math"/>
              </a:rPr>
              <a:t> </a:t>
            </a:r>
            <a:r>
              <a:rPr sz="3200" dirty="0">
                <a:solidFill>
                  <a:srgbClr val="202429"/>
                </a:solidFill>
                <a:latin typeface="Cambria Math"/>
                <a:cs typeface="Cambria Math"/>
              </a:rPr>
              <a:t>+</a:t>
            </a:r>
            <a:r>
              <a:rPr sz="3200" spc="30" dirty="0">
                <a:solidFill>
                  <a:srgbClr val="202429"/>
                </a:solidFill>
                <a:latin typeface="Cambria Math"/>
                <a:cs typeface="Cambria Math"/>
              </a:rPr>
              <a:t> </a:t>
            </a:r>
            <a:r>
              <a:rPr sz="4800" spc="-75" baseline="-27777" dirty="0">
                <a:solidFill>
                  <a:srgbClr val="202429"/>
                </a:solidFill>
                <a:latin typeface="Cambria Math"/>
                <a:cs typeface="Cambria Math"/>
              </a:rPr>
              <a:t>𝑵</a:t>
            </a:r>
            <a:endParaRPr sz="4800" baseline="-27777">
              <a:latin typeface="Cambria Math"/>
              <a:cs typeface="Cambria Math"/>
            </a:endParaRPr>
          </a:p>
        </p:txBody>
      </p:sp>
      <p:pic>
        <p:nvPicPr>
          <p:cNvPr id="10" name="object 10"/>
          <p:cNvPicPr/>
          <p:nvPr/>
        </p:nvPicPr>
        <p:blipFill>
          <a:blip r:embed="rId2" cstate="print"/>
          <a:stretch>
            <a:fillRect/>
          </a:stretch>
        </p:blipFill>
        <p:spPr>
          <a:xfrm>
            <a:off x="4053840" y="4714240"/>
            <a:ext cx="8006079" cy="153416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37079" y="372299"/>
            <a:ext cx="7124065" cy="511809"/>
          </a:xfrm>
          <a:prstGeom prst="rect">
            <a:avLst/>
          </a:prstGeom>
        </p:spPr>
        <p:txBody>
          <a:bodyPr vert="horz" wrap="square" lIns="0" tIns="0" rIns="0" bIns="0" rtlCol="0">
            <a:spAutoFit/>
          </a:bodyPr>
          <a:lstStyle/>
          <a:p>
            <a:pPr>
              <a:lnSpc>
                <a:spcPts val="3985"/>
              </a:lnSpc>
            </a:pPr>
            <a:r>
              <a:rPr sz="3600" b="1" dirty="0">
                <a:solidFill>
                  <a:srgbClr val="201D6F"/>
                </a:solidFill>
                <a:latin typeface="Arial"/>
                <a:cs typeface="Arial"/>
              </a:rPr>
              <a:t>Limits</a:t>
            </a:r>
            <a:r>
              <a:rPr sz="3600" b="1" spc="-15" dirty="0">
                <a:solidFill>
                  <a:srgbClr val="201D6F"/>
                </a:solidFill>
                <a:latin typeface="Arial"/>
                <a:cs typeface="Arial"/>
              </a:rPr>
              <a:t> </a:t>
            </a:r>
            <a:r>
              <a:rPr sz="3600" b="1" dirty="0">
                <a:solidFill>
                  <a:srgbClr val="201D6F"/>
                </a:solidFill>
                <a:latin typeface="Arial"/>
                <a:cs typeface="Arial"/>
              </a:rPr>
              <a:t>of</a:t>
            </a:r>
            <a:r>
              <a:rPr sz="3600" b="1" spc="-70" dirty="0">
                <a:solidFill>
                  <a:srgbClr val="201D6F"/>
                </a:solidFill>
                <a:latin typeface="Arial"/>
                <a:cs typeface="Arial"/>
              </a:rPr>
              <a:t> </a:t>
            </a:r>
            <a:r>
              <a:rPr sz="3600" b="1" dirty="0">
                <a:solidFill>
                  <a:srgbClr val="201D6F"/>
                </a:solidFill>
                <a:latin typeface="Arial"/>
                <a:cs typeface="Arial"/>
              </a:rPr>
              <a:t>Parallelism and</a:t>
            </a:r>
            <a:r>
              <a:rPr sz="3600" b="1" spc="-60" dirty="0">
                <a:solidFill>
                  <a:srgbClr val="201D6F"/>
                </a:solidFill>
                <a:latin typeface="Arial"/>
                <a:cs typeface="Arial"/>
              </a:rPr>
              <a:t> </a:t>
            </a:r>
            <a:r>
              <a:rPr sz="3600" b="1" spc="-10" dirty="0">
                <a:solidFill>
                  <a:srgbClr val="201D6F"/>
                </a:solidFill>
                <a:latin typeface="Arial"/>
                <a:cs typeface="Arial"/>
              </a:rPr>
              <a:t>Scaling</a:t>
            </a:r>
            <a:endParaRPr sz="3600">
              <a:latin typeface="Arial"/>
              <a:cs typeface="Arial"/>
            </a:endParaRPr>
          </a:p>
        </p:txBody>
      </p:sp>
      <p:sp>
        <p:nvSpPr>
          <p:cNvPr id="3" name="object 3"/>
          <p:cNvSpPr/>
          <p:nvPr/>
        </p:nvSpPr>
        <p:spPr>
          <a:xfrm>
            <a:off x="609600" y="101600"/>
            <a:ext cx="10546080" cy="6756400"/>
          </a:xfrm>
          <a:custGeom>
            <a:avLst/>
            <a:gdLst/>
            <a:ahLst/>
            <a:cxnLst/>
            <a:rect l="l" t="t" r="r" b="b"/>
            <a:pathLst>
              <a:path w="10546080" h="6756400">
                <a:moveTo>
                  <a:pt x="10546080" y="0"/>
                </a:moveTo>
                <a:lnTo>
                  <a:pt x="0" y="0"/>
                </a:lnTo>
                <a:lnTo>
                  <a:pt x="0" y="6756400"/>
                </a:lnTo>
                <a:lnTo>
                  <a:pt x="10546080" y="6756400"/>
                </a:lnTo>
                <a:lnTo>
                  <a:pt x="10546080" y="0"/>
                </a:lnTo>
                <a:close/>
              </a:path>
            </a:pathLst>
          </a:custGeom>
          <a:solidFill>
            <a:srgbClr val="FFFFFF"/>
          </a:solidFill>
        </p:spPr>
        <p:txBody>
          <a:bodyPr wrap="square" lIns="0" tIns="0" rIns="0" bIns="0" rtlCol="0"/>
          <a:lstStyle/>
          <a:p>
            <a:endParaRPr/>
          </a:p>
        </p:txBody>
      </p:sp>
      <p:sp>
        <p:nvSpPr>
          <p:cNvPr id="4" name="object 4"/>
          <p:cNvSpPr txBox="1"/>
          <p:nvPr/>
        </p:nvSpPr>
        <p:spPr>
          <a:xfrm>
            <a:off x="673100" y="113347"/>
            <a:ext cx="10473690" cy="3963035"/>
          </a:xfrm>
          <a:prstGeom prst="rect">
            <a:avLst/>
          </a:prstGeom>
        </p:spPr>
        <p:txBody>
          <a:bodyPr vert="horz" wrap="square" lIns="0" tIns="12700" rIns="0" bIns="0" rtlCol="0">
            <a:spAutoFit/>
          </a:bodyPr>
          <a:lstStyle/>
          <a:p>
            <a:pPr marL="106045">
              <a:lnSpc>
                <a:spcPct val="100000"/>
              </a:lnSpc>
              <a:spcBef>
                <a:spcPts val="100"/>
              </a:spcBef>
            </a:pPr>
            <a:r>
              <a:rPr sz="2400" b="1" dirty="0">
                <a:latin typeface="Arial"/>
                <a:cs typeface="Arial"/>
              </a:rPr>
              <a:t>Gustafson’s</a:t>
            </a:r>
            <a:r>
              <a:rPr sz="2400" b="1" spc="10" dirty="0">
                <a:latin typeface="Arial"/>
                <a:cs typeface="Arial"/>
              </a:rPr>
              <a:t> </a:t>
            </a:r>
            <a:r>
              <a:rPr sz="2400" b="1" dirty="0">
                <a:latin typeface="Arial"/>
                <a:cs typeface="Arial"/>
              </a:rPr>
              <a:t>Law</a:t>
            </a:r>
            <a:r>
              <a:rPr sz="2400" b="1" spc="-95" dirty="0">
                <a:latin typeface="Arial"/>
                <a:cs typeface="Arial"/>
              </a:rPr>
              <a:t> </a:t>
            </a:r>
            <a:r>
              <a:rPr sz="2400" b="1" dirty="0">
                <a:latin typeface="Arial"/>
                <a:cs typeface="Arial"/>
              </a:rPr>
              <a:t>and</a:t>
            </a:r>
            <a:r>
              <a:rPr sz="2400" b="1" spc="-20" dirty="0">
                <a:latin typeface="Arial"/>
                <a:cs typeface="Arial"/>
              </a:rPr>
              <a:t> </a:t>
            </a:r>
            <a:r>
              <a:rPr sz="2400" b="1" dirty="0">
                <a:latin typeface="Arial"/>
                <a:cs typeface="Arial"/>
              </a:rPr>
              <a:t>Weak</a:t>
            </a:r>
            <a:r>
              <a:rPr sz="2400" b="1" spc="-165" dirty="0">
                <a:latin typeface="Arial"/>
                <a:cs typeface="Arial"/>
              </a:rPr>
              <a:t> </a:t>
            </a:r>
            <a:r>
              <a:rPr sz="2400" b="1" spc="-10" dirty="0">
                <a:latin typeface="Arial"/>
                <a:cs typeface="Arial"/>
              </a:rPr>
              <a:t>Scaling</a:t>
            </a:r>
            <a:endParaRPr sz="2400">
              <a:latin typeface="Arial"/>
              <a:cs typeface="Arial"/>
            </a:endParaRPr>
          </a:p>
          <a:p>
            <a:pPr marL="106045" marR="64769" indent="833755" algn="just">
              <a:lnSpc>
                <a:spcPct val="100000"/>
              </a:lnSpc>
              <a:spcBef>
                <a:spcPts val="5"/>
              </a:spcBef>
            </a:pPr>
            <a:r>
              <a:rPr sz="2400" dirty="0">
                <a:latin typeface="Arial MT"/>
                <a:cs typeface="Arial MT"/>
              </a:rPr>
              <a:t>In</a:t>
            </a:r>
            <a:r>
              <a:rPr sz="2400" spc="270" dirty="0">
                <a:latin typeface="Arial MT"/>
                <a:cs typeface="Arial MT"/>
              </a:rPr>
              <a:t> </a:t>
            </a:r>
            <a:r>
              <a:rPr sz="2400" dirty="0">
                <a:latin typeface="Arial MT"/>
                <a:cs typeface="Arial MT"/>
              </a:rPr>
              <a:t>perfectly</a:t>
            </a:r>
            <a:r>
              <a:rPr sz="2400" spc="254" dirty="0">
                <a:latin typeface="Arial MT"/>
                <a:cs typeface="Arial MT"/>
              </a:rPr>
              <a:t> </a:t>
            </a:r>
            <a:r>
              <a:rPr sz="2400" dirty="0">
                <a:latin typeface="Arial MT"/>
                <a:cs typeface="Arial MT"/>
              </a:rPr>
              <a:t>strong</a:t>
            </a:r>
            <a:r>
              <a:rPr sz="2400" spc="280" dirty="0">
                <a:latin typeface="Arial MT"/>
                <a:cs typeface="Arial MT"/>
              </a:rPr>
              <a:t> </a:t>
            </a:r>
            <a:r>
              <a:rPr sz="2400" dirty="0">
                <a:latin typeface="Arial MT"/>
                <a:cs typeface="Arial MT"/>
              </a:rPr>
              <a:t>scaling,</a:t>
            </a:r>
            <a:r>
              <a:rPr sz="2400" spc="225" dirty="0">
                <a:latin typeface="Arial MT"/>
                <a:cs typeface="Arial MT"/>
              </a:rPr>
              <a:t> </a:t>
            </a:r>
            <a:r>
              <a:rPr sz="2400" dirty="0">
                <a:latin typeface="Arial MT"/>
                <a:cs typeface="Arial MT"/>
              </a:rPr>
              <a:t>there</a:t>
            </a:r>
            <a:r>
              <a:rPr sz="2400" spc="195" dirty="0">
                <a:latin typeface="Arial MT"/>
                <a:cs typeface="Arial MT"/>
              </a:rPr>
              <a:t> </a:t>
            </a:r>
            <a:r>
              <a:rPr sz="2400" dirty="0">
                <a:latin typeface="Arial MT"/>
                <a:cs typeface="Arial MT"/>
              </a:rPr>
              <a:t>is</a:t>
            </a:r>
            <a:r>
              <a:rPr sz="2400" spc="250" dirty="0">
                <a:latin typeface="Arial MT"/>
                <a:cs typeface="Arial MT"/>
              </a:rPr>
              <a:t> </a:t>
            </a:r>
            <a:r>
              <a:rPr sz="2400" dirty="0">
                <a:latin typeface="Arial MT"/>
                <a:cs typeface="Arial MT"/>
              </a:rPr>
              <a:t>no</a:t>
            </a:r>
            <a:r>
              <a:rPr sz="2400" spc="270" dirty="0">
                <a:latin typeface="Arial MT"/>
                <a:cs typeface="Arial MT"/>
              </a:rPr>
              <a:t> </a:t>
            </a:r>
            <a:r>
              <a:rPr sz="2400" dirty="0">
                <a:latin typeface="Arial MT"/>
                <a:cs typeface="Arial MT"/>
              </a:rPr>
              <a:t>overhead</a:t>
            </a:r>
            <a:r>
              <a:rPr sz="2400" spc="270" dirty="0">
                <a:latin typeface="Arial MT"/>
                <a:cs typeface="Arial MT"/>
              </a:rPr>
              <a:t> </a:t>
            </a:r>
            <a:r>
              <a:rPr sz="2400" dirty="0">
                <a:latin typeface="Arial MT"/>
                <a:cs typeface="Arial MT"/>
              </a:rPr>
              <a:t>penalty</a:t>
            </a:r>
            <a:r>
              <a:rPr sz="2400" spc="250" dirty="0">
                <a:latin typeface="Arial MT"/>
                <a:cs typeface="Arial MT"/>
              </a:rPr>
              <a:t> </a:t>
            </a:r>
            <a:r>
              <a:rPr sz="2400" dirty="0">
                <a:latin typeface="Arial MT"/>
                <a:cs typeface="Arial MT"/>
              </a:rPr>
              <a:t>for</a:t>
            </a:r>
            <a:r>
              <a:rPr sz="2400" spc="254" dirty="0">
                <a:latin typeface="Arial MT"/>
                <a:cs typeface="Arial MT"/>
              </a:rPr>
              <a:t> </a:t>
            </a:r>
            <a:r>
              <a:rPr sz="2400" spc="-10" dirty="0">
                <a:latin typeface="Arial MT"/>
                <a:cs typeface="Arial MT"/>
              </a:rPr>
              <a:t>creating </a:t>
            </a:r>
            <a:r>
              <a:rPr sz="2400" dirty="0">
                <a:latin typeface="Arial MT"/>
                <a:cs typeface="Arial MT"/>
              </a:rPr>
              <a:t>more</a:t>
            </a:r>
            <a:r>
              <a:rPr sz="2400" spc="265" dirty="0">
                <a:latin typeface="Arial MT"/>
                <a:cs typeface="Arial MT"/>
              </a:rPr>
              <a:t> </a:t>
            </a:r>
            <a:r>
              <a:rPr sz="2400" dirty="0">
                <a:latin typeface="Arial MT"/>
                <a:cs typeface="Arial MT"/>
              </a:rPr>
              <a:t>threads</a:t>
            </a:r>
            <a:r>
              <a:rPr sz="2400" spc="325" dirty="0">
                <a:latin typeface="Arial MT"/>
                <a:cs typeface="Arial MT"/>
              </a:rPr>
              <a:t> </a:t>
            </a:r>
            <a:r>
              <a:rPr sz="2400" dirty="0">
                <a:latin typeface="Arial MT"/>
                <a:cs typeface="Arial MT"/>
              </a:rPr>
              <a:t>or</a:t>
            </a:r>
            <a:r>
              <a:rPr sz="2400" spc="245" dirty="0">
                <a:latin typeface="Arial MT"/>
                <a:cs typeface="Arial MT"/>
              </a:rPr>
              <a:t> </a:t>
            </a:r>
            <a:r>
              <a:rPr sz="2400" dirty="0">
                <a:latin typeface="Arial MT"/>
                <a:cs typeface="Arial MT"/>
              </a:rPr>
              <a:t>using</a:t>
            </a:r>
            <a:r>
              <a:rPr sz="2400" spc="275" dirty="0">
                <a:latin typeface="Arial MT"/>
                <a:cs typeface="Arial MT"/>
              </a:rPr>
              <a:t> </a:t>
            </a:r>
            <a:r>
              <a:rPr sz="2400" dirty="0">
                <a:latin typeface="Arial MT"/>
                <a:cs typeface="Arial MT"/>
              </a:rPr>
              <a:t>more</a:t>
            </a:r>
            <a:r>
              <a:rPr sz="2400" spc="200" dirty="0">
                <a:latin typeface="Arial MT"/>
                <a:cs typeface="Arial MT"/>
              </a:rPr>
              <a:t> </a:t>
            </a:r>
            <a:r>
              <a:rPr sz="2400" dirty="0">
                <a:latin typeface="Arial MT"/>
                <a:cs typeface="Arial MT"/>
              </a:rPr>
              <a:t>processors.</a:t>
            </a:r>
            <a:r>
              <a:rPr sz="2400" spc="365" dirty="0">
                <a:latin typeface="Arial MT"/>
                <a:cs typeface="Arial MT"/>
              </a:rPr>
              <a:t> </a:t>
            </a:r>
            <a:r>
              <a:rPr sz="2400" dirty="0">
                <a:latin typeface="Arial MT"/>
                <a:cs typeface="Arial MT"/>
              </a:rPr>
              <a:t>A</a:t>
            </a:r>
            <a:r>
              <a:rPr sz="2400" spc="170" dirty="0">
                <a:latin typeface="Arial MT"/>
                <a:cs typeface="Arial MT"/>
              </a:rPr>
              <a:t> </a:t>
            </a:r>
            <a:r>
              <a:rPr sz="2400" dirty="0">
                <a:latin typeface="Arial MT"/>
                <a:cs typeface="Arial MT"/>
              </a:rPr>
              <a:t>program</a:t>
            </a:r>
            <a:r>
              <a:rPr sz="2400" spc="260" dirty="0">
                <a:latin typeface="Arial MT"/>
                <a:cs typeface="Arial MT"/>
              </a:rPr>
              <a:t> </a:t>
            </a:r>
            <a:r>
              <a:rPr sz="2400" dirty="0">
                <a:latin typeface="Arial MT"/>
                <a:cs typeface="Arial MT"/>
              </a:rPr>
              <a:t>run</a:t>
            </a:r>
            <a:r>
              <a:rPr sz="2400" spc="270" dirty="0">
                <a:latin typeface="Arial MT"/>
                <a:cs typeface="Arial MT"/>
              </a:rPr>
              <a:t> </a:t>
            </a:r>
            <a:r>
              <a:rPr sz="2400" dirty="0">
                <a:latin typeface="Arial MT"/>
                <a:cs typeface="Arial MT"/>
              </a:rPr>
              <a:t>on</a:t>
            </a:r>
            <a:r>
              <a:rPr sz="2400" spc="340" dirty="0">
                <a:latin typeface="Arial MT"/>
                <a:cs typeface="Arial MT"/>
              </a:rPr>
              <a:t> </a:t>
            </a:r>
            <a:r>
              <a:rPr sz="2400" dirty="0">
                <a:latin typeface="Arial MT"/>
                <a:cs typeface="Arial MT"/>
              </a:rPr>
              <a:t>a</a:t>
            </a:r>
            <a:r>
              <a:rPr sz="2400" spc="195" dirty="0">
                <a:latin typeface="Arial MT"/>
                <a:cs typeface="Arial MT"/>
              </a:rPr>
              <a:t> </a:t>
            </a:r>
            <a:r>
              <a:rPr sz="2400" dirty="0">
                <a:latin typeface="Arial MT"/>
                <a:cs typeface="Arial MT"/>
              </a:rPr>
              <a:t>system</a:t>
            </a:r>
            <a:r>
              <a:rPr sz="2400" spc="325" dirty="0">
                <a:latin typeface="Arial MT"/>
                <a:cs typeface="Arial MT"/>
              </a:rPr>
              <a:t> </a:t>
            </a:r>
            <a:r>
              <a:rPr sz="2400" spc="-20" dirty="0">
                <a:latin typeface="Arial MT"/>
                <a:cs typeface="Arial MT"/>
              </a:rPr>
              <a:t>with </a:t>
            </a:r>
            <a:r>
              <a:rPr sz="2400" dirty="0">
                <a:latin typeface="Arial MT"/>
                <a:cs typeface="Arial MT"/>
              </a:rPr>
              <a:t>100</a:t>
            </a:r>
            <a:r>
              <a:rPr sz="2400" spc="434" dirty="0">
                <a:latin typeface="Arial MT"/>
                <a:cs typeface="Arial MT"/>
              </a:rPr>
              <a:t> </a:t>
            </a:r>
            <a:r>
              <a:rPr sz="2400" dirty="0">
                <a:latin typeface="Arial MT"/>
                <a:cs typeface="Arial MT"/>
              </a:rPr>
              <a:t>processors</a:t>
            </a:r>
            <a:r>
              <a:rPr sz="2400" spc="500" dirty="0">
                <a:latin typeface="Arial MT"/>
                <a:cs typeface="Arial MT"/>
              </a:rPr>
              <a:t> </a:t>
            </a:r>
            <a:r>
              <a:rPr sz="2400" dirty="0">
                <a:latin typeface="Arial MT"/>
                <a:cs typeface="Arial MT"/>
              </a:rPr>
              <a:t>will</a:t>
            </a:r>
            <a:r>
              <a:rPr sz="2400" spc="445" dirty="0">
                <a:latin typeface="Arial MT"/>
                <a:cs typeface="Arial MT"/>
              </a:rPr>
              <a:t> </a:t>
            </a:r>
            <a:r>
              <a:rPr sz="2400" dirty="0">
                <a:latin typeface="Arial MT"/>
                <a:cs typeface="Arial MT"/>
              </a:rPr>
              <a:t>run</a:t>
            </a:r>
            <a:r>
              <a:rPr sz="2400" spc="440" dirty="0">
                <a:latin typeface="Arial MT"/>
                <a:cs typeface="Arial MT"/>
              </a:rPr>
              <a:t> </a:t>
            </a:r>
            <a:r>
              <a:rPr sz="2400" dirty="0">
                <a:latin typeface="Arial MT"/>
                <a:cs typeface="Arial MT"/>
              </a:rPr>
              <a:t>in</a:t>
            </a:r>
            <a:r>
              <a:rPr sz="2400" spc="434" dirty="0">
                <a:latin typeface="Arial MT"/>
                <a:cs typeface="Arial MT"/>
              </a:rPr>
              <a:t> </a:t>
            </a:r>
            <a:r>
              <a:rPr sz="2400" dirty="0">
                <a:latin typeface="Arial MT"/>
                <a:cs typeface="Arial MT"/>
              </a:rPr>
              <a:t>1/100</a:t>
            </a:r>
            <a:r>
              <a:rPr sz="2400" baseline="24305" dirty="0">
                <a:latin typeface="Arial MT"/>
                <a:cs typeface="Arial MT"/>
              </a:rPr>
              <a:t>th</a:t>
            </a:r>
            <a:r>
              <a:rPr sz="2400" spc="82" baseline="24305" dirty="0">
                <a:latin typeface="Arial MT"/>
                <a:cs typeface="Arial MT"/>
              </a:rPr>
              <a:t>  </a:t>
            </a:r>
            <a:r>
              <a:rPr sz="2400" dirty="0">
                <a:latin typeface="Arial MT"/>
                <a:cs typeface="Arial MT"/>
              </a:rPr>
              <a:t>of</a:t>
            </a:r>
            <a:r>
              <a:rPr sz="2400" spc="465" dirty="0">
                <a:latin typeface="Arial MT"/>
                <a:cs typeface="Arial MT"/>
              </a:rPr>
              <a:t> </a:t>
            </a:r>
            <a:r>
              <a:rPr sz="2400" dirty="0">
                <a:latin typeface="Arial MT"/>
                <a:cs typeface="Arial MT"/>
              </a:rPr>
              <a:t>the</a:t>
            </a:r>
            <a:r>
              <a:rPr sz="2400" spc="365" dirty="0">
                <a:latin typeface="Arial MT"/>
                <a:cs typeface="Arial MT"/>
              </a:rPr>
              <a:t> </a:t>
            </a:r>
            <a:r>
              <a:rPr sz="2400" dirty="0">
                <a:latin typeface="Arial MT"/>
                <a:cs typeface="Arial MT"/>
              </a:rPr>
              <a:t>time</a:t>
            </a:r>
            <a:r>
              <a:rPr sz="2400" spc="360" dirty="0">
                <a:latin typeface="Arial MT"/>
                <a:cs typeface="Arial MT"/>
              </a:rPr>
              <a:t> </a:t>
            </a:r>
            <a:r>
              <a:rPr sz="2400" dirty="0">
                <a:latin typeface="Arial MT"/>
                <a:cs typeface="Arial MT"/>
              </a:rPr>
              <a:t>than</a:t>
            </a:r>
            <a:r>
              <a:rPr sz="2400" spc="440" dirty="0">
                <a:latin typeface="Arial MT"/>
                <a:cs typeface="Arial MT"/>
              </a:rPr>
              <a:t> </a:t>
            </a:r>
            <a:r>
              <a:rPr sz="2400" dirty="0">
                <a:latin typeface="Arial MT"/>
                <a:cs typeface="Arial MT"/>
              </a:rPr>
              <a:t>it</a:t>
            </a:r>
            <a:r>
              <a:rPr sz="2400" spc="459" dirty="0">
                <a:latin typeface="Arial MT"/>
                <a:cs typeface="Arial MT"/>
              </a:rPr>
              <a:t> </a:t>
            </a:r>
            <a:r>
              <a:rPr sz="2400" dirty="0">
                <a:latin typeface="Arial MT"/>
                <a:cs typeface="Arial MT"/>
              </a:rPr>
              <a:t>would</a:t>
            </a:r>
            <a:r>
              <a:rPr sz="2400" spc="515" dirty="0">
                <a:latin typeface="Arial MT"/>
                <a:cs typeface="Arial MT"/>
              </a:rPr>
              <a:t> </a:t>
            </a:r>
            <a:r>
              <a:rPr sz="2400" dirty="0">
                <a:latin typeface="Arial MT"/>
                <a:cs typeface="Arial MT"/>
              </a:rPr>
              <a:t>on</a:t>
            </a:r>
            <a:r>
              <a:rPr sz="2400" spc="440" dirty="0">
                <a:latin typeface="Arial MT"/>
                <a:cs typeface="Arial MT"/>
              </a:rPr>
              <a:t> </a:t>
            </a:r>
            <a:r>
              <a:rPr sz="2400" dirty="0">
                <a:latin typeface="Arial MT"/>
                <a:cs typeface="Arial MT"/>
              </a:rPr>
              <a:t>a</a:t>
            </a:r>
            <a:r>
              <a:rPr sz="2400" spc="434" dirty="0">
                <a:latin typeface="Arial MT"/>
                <a:cs typeface="Arial MT"/>
              </a:rPr>
              <a:t> </a:t>
            </a:r>
            <a:r>
              <a:rPr sz="2400" spc="-10" dirty="0">
                <a:latin typeface="Arial MT"/>
                <a:cs typeface="Arial MT"/>
              </a:rPr>
              <a:t>single- </a:t>
            </a:r>
            <a:r>
              <a:rPr sz="2400" dirty="0">
                <a:latin typeface="Arial MT"/>
                <a:cs typeface="Arial MT"/>
              </a:rPr>
              <a:t>processor</a:t>
            </a:r>
            <a:r>
              <a:rPr sz="2400" spc="70" dirty="0">
                <a:latin typeface="Arial MT"/>
                <a:cs typeface="Arial MT"/>
              </a:rPr>
              <a:t>  </a:t>
            </a:r>
            <a:r>
              <a:rPr sz="2400" dirty="0">
                <a:latin typeface="Arial MT"/>
                <a:cs typeface="Arial MT"/>
              </a:rPr>
              <a:t>system.</a:t>
            </a:r>
            <a:r>
              <a:rPr sz="2400" spc="100" dirty="0">
                <a:latin typeface="Arial MT"/>
                <a:cs typeface="Arial MT"/>
              </a:rPr>
              <a:t>  </a:t>
            </a:r>
            <a:r>
              <a:rPr sz="2400" dirty="0">
                <a:latin typeface="Arial MT"/>
                <a:cs typeface="Arial MT"/>
              </a:rPr>
              <a:t>In</a:t>
            </a:r>
            <a:r>
              <a:rPr sz="2400" spc="85" dirty="0">
                <a:latin typeface="Arial MT"/>
                <a:cs typeface="Arial MT"/>
              </a:rPr>
              <a:t>  </a:t>
            </a:r>
            <a:r>
              <a:rPr sz="2400" dirty="0">
                <a:latin typeface="Arial MT"/>
                <a:cs typeface="Arial MT"/>
              </a:rPr>
              <a:t>contrast,</a:t>
            </a:r>
            <a:r>
              <a:rPr sz="2400" spc="105" dirty="0">
                <a:latin typeface="Arial MT"/>
                <a:cs typeface="Arial MT"/>
              </a:rPr>
              <a:t>  </a:t>
            </a:r>
            <a:r>
              <a:rPr sz="2400" dirty="0">
                <a:latin typeface="Arial MT"/>
                <a:cs typeface="Arial MT"/>
              </a:rPr>
              <a:t>a</a:t>
            </a:r>
            <a:r>
              <a:rPr sz="2400" spc="90" dirty="0">
                <a:latin typeface="Arial MT"/>
                <a:cs typeface="Arial MT"/>
              </a:rPr>
              <a:t>  </a:t>
            </a:r>
            <a:r>
              <a:rPr sz="2400" dirty="0">
                <a:latin typeface="Arial MT"/>
                <a:cs typeface="Arial MT"/>
              </a:rPr>
              <a:t>more</a:t>
            </a:r>
            <a:r>
              <a:rPr sz="2400" spc="85" dirty="0">
                <a:latin typeface="Arial MT"/>
                <a:cs typeface="Arial MT"/>
              </a:rPr>
              <a:t>  </a:t>
            </a:r>
            <a:r>
              <a:rPr sz="2400" dirty="0">
                <a:latin typeface="Arial MT"/>
                <a:cs typeface="Arial MT"/>
              </a:rPr>
              <a:t>realistic</a:t>
            </a:r>
            <a:r>
              <a:rPr sz="2400" spc="120" dirty="0">
                <a:latin typeface="Arial MT"/>
                <a:cs typeface="Arial MT"/>
              </a:rPr>
              <a:t>  </a:t>
            </a:r>
            <a:r>
              <a:rPr sz="2400" dirty="0">
                <a:latin typeface="Arial MT"/>
                <a:cs typeface="Arial MT"/>
              </a:rPr>
              <a:t>and</a:t>
            </a:r>
            <a:r>
              <a:rPr sz="2400" spc="90" dirty="0">
                <a:latin typeface="Arial MT"/>
                <a:cs typeface="Arial MT"/>
              </a:rPr>
              <a:t>  </a:t>
            </a:r>
            <a:r>
              <a:rPr sz="2400" dirty="0">
                <a:latin typeface="Arial MT"/>
                <a:cs typeface="Arial MT"/>
              </a:rPr>
              <a:t>common</a:t>
            </a:r>
            <a:r>
              <a:rPr sz="2400" spc="90" dirty="0">
                <a:latin typeface="Arial MT"/>
                <a:cs typeface="Arial MT"/>
              </a:rPr>
              <a:t>  </a:t>
            </a:r>
            <a:r>
              <a:rPr sz="2400" spc="-10" dirty="0">
                <a:latin typeface="Arial MT"/>
                <a:cs typeface="Arial MT"/>
              </a:rPr>
              <a:t>property </a:t>
            </a:r>
            <a:r>
              <a:rPr sz="2400" dirty="0">
                <a:latin typeface="Arial MT"/>
                <a:cs typeface="Arial MT"/>
              </a:rPr>
              <a:t>is</a:t>
            </a:r>
            <a:r>
              <a:rPr sz="2400" spc="150" dirty="0">
                <a:latin typeface="Arial MT"/>
                <a:cs typeface="Arial MT"/>
              </a:rPr>
              <a:t> </a:t>
            </a:r>
            <a:r>
              <a:rPr sz="2400" b="1" dirty="0">
                <a:latin typeface="Arial"/>
                <a:cs typeface="Arial"/>
              </a:rPr>
              <a:t>weak</a:t>
            </a:r>
            <a:r>
              <a:rPr sz="2400" b="1" spc="250" dirty="0">
                <a:latin typeface="Arial"/>
                <a:cs typeface="Arial"/>
              </a:rPr>
              <a:t> </a:t>
            </a:r>
            <a:r>
              <a:rPr sz="2400" b="1" dirty="0">
                <a:latin typeface="Arial"/>
                <a:cs typeface="Arial"/>
              </a:rPr>
              <a:t>scaling</a:t>
            </a:r>
            <a:r>
              <a:rPr sz="2400" dirty="0">
                <a:latin typeface="Arial MT"/>
                <a:cs typeface="Arial MT"/>
              </a:rPr>
              <a:t>,</a:t>
            </a:r>
            <a:r>
              <a:rPr sz="2400" spc="200" dirty="0">
                <a:latin typeface="Arial MT"/>
                <a:cs typeface="Arial MT"/>
              </a:rPr>
              <a:t> </a:t>
            </a:r>
            <a:r>
              <a:rPr sz="2400" dirty="0">
                <a:latin typeface="Arial MT"/>
                <a:cs typeface="Arial MT"/>
              </a:rPr>
              <a:t>which</a:t>
            </a:r>
            <a:r>
              <a:rPr sz="2400" spc="250" dirty="0">
                <a:latin typeface="Arial MT"/>
                <a:cs typeface="Arial MT"/>
              </a:rPr>
              <a:t> </a:t>
            </a:r>
            <a:r>
              <a:rPr sz="2400" dirty="0">
                <a:latin typeface="Arial MT"/>
                <a:cs typeface="Arial MT"/>
              </a:rPr>
              <a:t>emphasizes</a:t>
            </a:r>
            <a:r>
              <a:rPr sz="2400" spc="305" dirty="0">
                <a:latin typeface="Arial MT"/>
                <a:cs typeface="Arial MT"/>
              </a:rPr>
              <a:t> </a:t>
            </a:r>
            <a:r>
              <a:rPr sz="2400" dirty="0">
                <a:latin typeface="Arial MT"/>
                <a:cs typeface="Arial MT"/>
              </a:rPr>
              <a:t>accomplishing</a:t>
            </a:r>
            <a:r>
              <a:rPr sz="2400" spc="270" dirty="0">
                <a:latin typeface="Arial MT"/>
                <a:cs typeface="Arial MT"/>
              </a:rPr>
              <a:t> </a:t>
            </a:r>
            <a:r>
              <a:rPr sz="2400" dirty="0">
                <a:latin typeface="Arial MT"/>
                <a:cs typeface="Arial MT"/>
              </a:rPr>
              <a:t>more</a:t>
            </a:r>
            <a:r>
              <a:rPr sz="2400" spc="175" dirty="0">
                <a:latin typeface="Arial MT"/>
                <a:cs typeface="Arial MT"/>
              </a:rPr>
              <a:t> </a:t>
            </a:r>
            <a:r>
              <a:rPr sz="2400" dirty="0">
                <a:latin typeface="Arial MT"/>
                <a:cs typeface="Arial MT"/>
              </a:rPr>
              <a:t>work</a:t>
            </a:r>
            <a:r>
              <a:rPr sz="2400" spc="225" dirty="0">
                <a:latin typeface="Arial MT"/>
                <a:cs typeface="Arial MT"/>
              </a:rPr>
              <a:t> </a:t>
            </a:r>
            <a:r>
              <a:rPr sz="2400" dirty="0">
                <a:latin typeface="Arial MT"/>
                <a:cs typeface="Arial MT"/>
              </a:rPr>
              <a:t>rather</a:t>
            </a:r>
            <a:r>
              <a:rPr sz="2400" spc="235" dirty="0">
                <a:latin typeface="Arial MT"/>
                <a:cs typeface="Arial MT"/>
              </a:rPr>
              <a:t> </a:t>
            </a:r>
            <a:r>
              <a:rPr sz="2400" spc="-20" dirty="0">
                <a:latin typeface="Arial MT"/>
                <a:cs typeface="Arial MT"/>
              </a:rPr>
              <a:t>than </a:t>
            </a:r>
            <a:r>
              <a:rPr sz="2400" dirty="0">
                <a:latin typeface="Arial MT"/>
                <a:cs typeface="Arial MT"/>
              </a:rPr>
              <a:t>running</a:t>
            </a:r>
            <a:r>
              <a:rPr sz="2400" spc="85" dirty="0">
                <a:latin typeface="Arial MT"/>
                <a:cs typeface="Arial MT"/>
              </a:rPr>
              <a:t> </a:t>
            </a:r>
            <a:r>
              <a:rPr sz="2400" dirty="0">
                <a:latin typeface="Arial MT"/>
                <a:cs typeface="Arial MT"/>
              </a:rPr>
              <a:t>in</a:t>
            </a:r>
            <a:r>
              <a:rPr sz="2400" spc="90" dirty="0">
                <a:latin typeface="Arial MT"/>
                <a:cs typeface="Arial MT"/>
              </a:rPr>
              <a:t> </a:t>
            </a:r>
            <a:r>
              <a:rPr sz="2400" dirty="0">
                <a:latin typeface="Arial MT"/>
                <a:cs typeface="Arial MT"/>
              </a:rPr>
              <a:t>less</a:t>
            </a:r>
            <a:r>
              <a:rPr sz="2400" spc="65" dirty="0">
                <a:latin typeface="Arial MT"/>
                <a:cs typeface="Arial MT"/>
              </a:rPr>
              <a:t> </a:t>
            </a:r>
            <a:r>
              <a:rPr sz="2400" dirty="0">
                <a:latin typeface="Arial MT"/>
                <a:cs typeface="Arial MT"/>
              </a:rPr>
              <a:t>time.</a:t>
            </a:r>
            <a:r>
              <a:rPr sz="2400" spc="114" dirty="0">
                <a:latin typeface="Arial MT"/>
                <a:cs typeface="Arial MT"/>
              </a:rPr>
              <a:t> </a:t>
            </a:r>
            <a:r>
              <a:rPr sz="2400" dirty="0">
                <a:latin typeface="Arial MT"/>
                <a:cs typeface="Arial MT"/>
              </a:rPr>
              <a:t>In</a:t>
            </a:r>
            <a:r>
              <a:rPr sz="2400" spc="155" dirty="0">
                <a:latin typeface="Arial MT"/>
                <a:cs typeface="Arial MT"/>
              </a:rPr>
              <a:t> </a:t>
            </a:r>
            <a:r>
              <a:rPr sz="2400" dirty="0">
                <a:latin typeface="Arial MT"/>
                <a:cs typeface="Arial MT"/>
              </a:rPr>
              <a:t>weak</a:t>
            </a:r>
            <a:r>
              <a:rPr sz="2400" spc="65" dirty="0">
                <a:latin typeface="Arial MT"/>
                <a:cs typeface="Arial MT"/>
              </a:rPr>
              <a:t> </a:t>
            </a:r>
            <a:r>
              <a:rPr sz="2400" dirty="0">
                <a:latin typeface="Arial MT"/>
                <a:cs typeface="Arial MT"/>
              </a:rPr>
              <a:t>scaling,</a:t>
            </a:r>
            <a:r>
              <a:rPr sz="2400" spc="60" dirty="0">
                <a:latin typeface="Arial MT"/>
                <a:cs typeface="Arial MT"/>
              </a:rPr>
              <a:t> </a:t>
            </a:r>
            <a:r>
              <a:rPr sz="2400" dirty="0">
                <a:latin typeface="Arial MT"/>
                <a:cs typeface="Arial MT"/>
              </a:rPr>
              <a:t>the</a:t>
            </a:r>
            <a:r>
              <a:rPr sz="2400" spc="90" dirty="0">
                <a:latin typeface="Arial MT"/>
                <a:cs typeface="Arial MT"/>
              </a:rPr>
              <a:t> </a:t>
            </a:r>
            <a:r>
              <a:rPr sz="2400" dirty="0">
                <a:latin typeface="Arial MT"/>
                <a:cs typeface="Arial MT"/>
              </a:rPr>
              <a:t>additional</a:t>
            </a:r>
            <a:r>
              <a:rPr sz="2400" spc="90" dirty="0">
                <a:latin typeface="Arial MT"/>
                <a:cs typeface="Arial MT"/>
              </a:rPr>
              <a:t> </a:t>
            </a:r>
            <a:r>
              <a:rPr sz="2400" dirty="0">
                <a:latin typeface="Arial MT"/>
                <a:cs typeface="Arial MT"/>
              </a:rPr>
              <a:t>processors</a:t>
            </a:r>
            <a:r>
              <a:rPr sz="2400" spc="155" dirty="0">
                <a:latin typeface="Arial MT"/>
                <a:cs typeface="Arial MT"/>
              </a:rPr>
              <a:t> </a:t>
            </a:r>
            <a:r>
              <a:rPr sz="2400" dirty="0">
                <a:latin typeface="Arial MT"/>
                <a:cs typeface="Arial MT"/>
              </a:rPr>
              <a:t>are</a:t>
            </a:r>
            <a:r>
              <a:rPr sz="2400" spc="15" dirty="0">
                <a:latin typeface="Arial MT"/>
                <a:cs typeface="Arial MT"/>
              </a:rPr>
              <a:t> </a:t>
            </a:r>
            <a:r>
              <a:rPr sz="2400" dirty="0">
                <a:latin typeface="Arial MT"/>
                <a:cs typeface="Arial MT"/>
              </a:rPr>
              <a:t>used</a:t>
            </a:r>
            <a:r>
              <a:rPr sz="2400" spc="95" dirty="0">
                <a:latin typeface="Arial MT"/>
                <a:cs typeface="Arial MT"/>
              </a:rPr>
              <a:t> </a:t>
            </a:r>
            <a:r>
              <a:rPr sz="2400" spc="25" dirty="0">
                <a:latin typeface="Arial MT"/>
                <a:cs typeface="Arial MT"/>
              </a:rPr>
              <a:t>to </a:t>
            </a:r>
            <a:r>
              <a:rPr sz="2400" dirty="0">
                <a:latin typeface="Arial MT"/>
                <a:cs typeface="Arial MT"/>
              </a:rPr>
              <a:t>tackle</a:t>
            </a:r>
            <a:r>
              <a:rPr sz="2400" spc="220" dirty="0">
                <a:latin typeface="Arial MT"/>
                <a:cs typeface="Arial MT"/>
              </a:rPr>
              <a:t> </a:t>
            </a:r>
            <a:r>
              <a:rPr sz="2400" dirty="0">
                <a:latin typeface="Arial MT"/>
                <a:cs typeface="Arial MT"/>
              </a:rPr>
              <a:t>bigger</a:t>
            </a:r>
            <a:r>
              <a:rPr sz="2400" spc="270" dirty="0">
                <a:latin typeface="Arial MT"/>
                <a:cs typeface="Arial MT"/>
              </a:rPr>
              <a:t> </a:t>
            </a:r>
            <a:r>
              <a:rPr sz="2400" dirty="0">
                <a:latin typeface="Arial MT"/>
                <a:cs typeface="Arial MT"/>
              </a:rPr>
              <a:t>and</a:t>
            </a:r>
            <a:r>
              <a:rPr sz="2400" spc="229" dirty="0">
                <a:latin typeface="Arial MT"/>
                <a:cs typeface="Arial MT"/>
              </a:rPr>
              <a:t> </a:t>
            </a:r>
            <a:r>
              <a:rPr sz="2400" dirty="0">
                <a:latin typeface="Arial MT"/>
                <a:cs typeface="Arial MT"/>
              </a:rPr>
              <a:t>more</a:t>
            </a:r>
            <a:r>
              <a:rPr sz="2400" spc="220" dirty="0">
                <a:latin typeface="Arial MT"/>
                <a:cs typeface="Arial MT"/>
              </a:rPr>
              <a:t> </a:t>
            </a:r>
            <a:r>
              <a:rPr sz="2400" dirty="0">
                <a:latin typeface="Arial MT"/>
                <a:cs typeface="Arial MT"/>
              </a:rPr>
              <a:t>complex</a:t>
            </a:r>
            <a:r>
              <a:rPr sz="2400" spc="130" dirty="0">
                <a:latin typeface="Arial MT"/>
                <a:cs typeface="Arial MT"/>
              </a:rPr>
              <a:t> </a:t>
            </a:r>
            <a:r>
              <a:rPr sz="2400" dirty="0">
                <a:latin typeface="Arial MT"/>
                <a:cs typeface="Arial MT"/>
              </a:rPr>
              <a:t>problems,</a:t>
            </a:r>
            <a:r>
              <a:rPr sz="2400" spc="245" dirty="0">
                <a:latin typeface="Arial MT"/>
                <a:cs typeface="Arial MT"/>
              </a:rPr>
              <a:t> </a:t>
            </a:r>
            <a:r>
              <a:rPr sz="2400" dirty="0">
                <a:latin typeface="Arial MT"/>
                <a:cs typeface="Arial MT"/>
              </a:rPr>
              <a:t>while</a:t>
            </a:r>
            <a:r>
              <a:rPr sz="2400" spc="220" dirty="0">
                <a:latin typeface="Arial MT"/>
                <a:cs typeface="Arial MT"/>
              </a:rPr>
              <a:t> </a:t>
            </a:r>
            <a:r>
              <a:rPr sz="2400" dirty="0">
                <a:latin typeface="Arial MT"/>
                <a:cs typeface="Arial MT"/>
              </a:rPr>
              <a:t>holding</a:t>
            </a:r>
            <a:r>
              <a:rPr sz="2400" spc="225" dirty="0">
                <a:latin typeface="Arial MT"/>
                <a:cs typeface="Arial MT"/>
              </a:rPr>
              <a:t> </a:t>
            </a:r>
            <a:r>
              <a:rPr sz="2400" dirty="0">
                <a:latin typeface="Arial MT"/>
                <a:cs typeface="Arial MT"/>
              </a:rPr>
              <a:t>the</a:t>
            </a:r>
            <a:r>
              <a:rPr sz="2400" spc="220" dirty="0">
                <a:latin typeface="Arial MT"/>
                <a:cs typeface="Arial MT"/>
              </a:rPr>
              <a:t> </a:t>
            </a:r>
            <a:r>
              <a:rPr sz="2400" dirty="0">
                <a:latin typeface="Arial MT"/>
                <a:cs typeface="Arial MT"/>
              </a:rPr>
              <a:t>expected</a:t>
            </a:r>
            <a:r>
              <a:rPr sz="2400" spc="295" dirty="0">
                <a:latin typeface="Arial MT"/>
                <a:cs typeface="Arial MT"/>
              </a:rPr>
              <a:t> </a:t>
            </a:r>
            <a:r>
              <a:rPr sz="2400" spc="-25" dirty="0">
                <a:latin typeface="Arial MT"/>
                <a:cs typeface="Arial MT"/>
              </a:rPr>
              <a:t>run </a:t>
            </a:r>
            <a:r>
              <a:rPr sz="2400" dirty="0">
                <a:latin typeface="Arial MT"/>
                <a:cs typeface="Arial MT"/>
              </a:rPr>
              <a:t>time</a:t>
            </a:r>
            <a:r>
              <a:rPr sz="2400" spc="-45" dirty="0">
                <a:latin typeface="Arial MT"/>
                <a:cs typeface="Arial MT"/>
              </a:rPr>
              <a:t> </a:t>
            </a:r>
            <a:r>
              <a:rPr sz="2400" dirty="0">
                <a:latin typeface="Arial MT"/>
                <a:cs typeface="Arial MT"/>
              </a:rPr>
              <a:t>to</a:t>
            </a:r>
            <a:r>
              <a:rPr sz="2400" spc="-30" dirty="0">
                <a:latin typeface="Arial MT"/>
                <a:cs typeface="Arial MT"/>
              </a:rPr>
              <a:t> </a:t>
            </a:r>
            <a:r>
              <a:rPr sz="2400" dirty="0">
                <a:latin typeface="Arial MT"/>
                <a:cs typeface="Arial MT"/>
              </a:rPr>
              <a:t>be</a:t>
            </a:r>
            <a:r>
              <a:rPr sz="2400" spc="-35" dirty="0">
                <a:latin typeface="Arial MT"/>
                <a:cs typeface="Arial MT"/>
              </a:rPr>
              <a:t> </a:t>
            </a:r>
            <a:r>
              <a:rPr sz="2400" dirty="0">
                <a:latin typeface="Arial MT"/>
                <a:cs typeface="Arial MT"/>
              </a:rPr>
              <a:t>the</a:t>
            </a:r>
            <a:r>
              <a:rPr sz="2400" spc="-30" dirty="0">
                <a:latin typeface="Arial MT"/>
                <a:cs typeface="Arial MT"/>
              </a:rPr>
              <a:t> </a:t>
            </a:r>
            <a:r>
              <a:rPr sz="2400" spc="-20" dirty="0">
                <a:latin typeface="Arial MT"/>
                <a:cs typeface="Arial MT"/>
              </a:rPr>
              <a:t>same.</a:t>
            </a:r>
            <a:endParaRPr sz="2400">
              <a:latin typeface="Arial MT"/>
              <a:cs typeface="Arial MT"/>
            </a:endParaRPr>
          </a:p>
          <a:p>
            <a:pPr marL="25400">
              <a:lnSpc>
                <a:spcPct val="100000"/>
              </a:lnSpc>
              <a:spcBef>
                <a:spcPts val="2195"/>
              </a:spcBef>
            </a:pPr>
            <a:r>
              <a:rPr sz="2400" dirty="0">
                <a:solidFill>
                  <a:srgbClr val="202429"/>
                </a:solidFill>
                <a:latin typeface="Arial MT"/>
                <a:cs typeface="Arial MT"/>
              </a:rPr>
              <a:t>The</a:t>
            </a:r>
            <a:r>
              <a:rPr sz="2400" spc="-165" dirty="0">
                <a:solidFill>
                  <a:srgbClr val="202429"/>
                </a:solidFill>
                <a:latin typeface="Arial MT"/>
                <a:cs typeface="Arial MT"/>
              </a:rPr>
              <a:t> </a:t>
            </a:r>
            <a:r>
              <a:rPr sz="2400" dirty="0">
                <a:solidFill>
                  <a:srgbClr val="202429"/>
                </a:solidFill>
                <a:latin typeface="Arial MT"/>
                <a:cs typeface="Arial MT"/>
              </a:rPr>
              <a:t>amount</a:t>
            </a:r>
            <a:r>
              <a:rPr sz="2400" spc="-70" dirty="0">
                <a:solidFill>
                  <a:srgbClr val="202429"/>
                </a:solidFill>
                <a:latin typeface="Arial MT"/>
                <a:cs typeface="Arial MT"/>
              </a:rPr>
              <a:t> </a:t>
            </a:r>
            <a:r>
              <a:rPr sz="2400" dirty="0">
                <a:solidFill>
                  <a:srgbClr val="202429"/>
                </a:solidFill>
                <a:latin typeface="Arial MT"/>
                <a:cs typeface="Arial MT"/>
              </a:rPr>
              <a:t>of the</a:t>
            </a:r>
            <a:r>
              <a:rPr sz="2400" spc="-60" dirty="0">
                <a:solidFill>
                  <a:srgbClr val="202429"/>
                </a:solidFill>
                <a:latin typeface="Arial MT"/>
                <a:cs typeface="Arial MT"/>
              </a:rPr>
              <a:t> </a:t>
            </a:r>
            <a:r>
              <a:rPr sz="2400" dirty="0">
                <a:solidFill>
                  <a:srgbClr val="202429"/>
                </a:solidFill>
                <a:latin typeface="Arial MT"/>
                <a:cs typeface="Arial MT"/>
              </a:rPr>
              <a:t>improvement</a:t>
            </a:r>
            <a:r>
              <a:rPr sz="2400" spc="20" dirty="0">
                <a:solidFill>
                  <a:srgbClr val="202429"/>
                </a:solidFill>
                <a:latin typeface="Arial MT"/>
                <a:cs typeface="Arial MT"/>
              </a:rPr>
              <a:t> </a:t>
            </a:r>
            <a:r>
              <a:rPr sz="2400" dirty="0">
                <a:solidFill>
                  <a:srgbClr val="202429"/>
                </a:solidFill>
                <a:latin typeface="Arial MT"/>
                <a:cs typeface="Arial MT"/>
              </a:rPr>
              <a:t>is</a:t>
            </a:r>
            <a:r>
              <a:rPr sz="2400" spc="-110" dirty="0">
                <a:solidFill>
                  <a:srgbClr val="202429"/>
                </a:solidFill>
                <a:latin typeface="Arial MT"/>
                <a:cs typeface="Arial MT"/>
              </a:rPr>
              <a:t> </a:t>
            </a:r>
            <a:r>
              <a:rPr sz="2400" spc="-10" dirty="0">
                <a:solidFill>
                  <a:srgbClr val="202429"/>
                </a:solidFill>
                <a:latin typeface="Arial MT"/>
                <a:cs typeface="Arial MT"/>
              </a:rPr>
              <a:t>denoted</a:t>
            </a:r>
            <a:r>
              <a:rPr sz="2400" spc="-30" dirty="0">
                <a:solidFill>
                  <a:srgbClr val="202429"/>
                </a:solidFill>
                <a:latin typeface="Arial MT"/>
                <a:cs typeface="Arial MT"/>
              </a:rPr>
              <a:t> </a:t>
            </a:r>
            <a:r>
              <a:rPr sz="2400" dirty="0">
                <a:solidFill>
                  <a:srgbClr val="202429"/>
                </a:solidFill>
                <a:latin typeface="Arial MT"/>
                <a:cs typeface="Arial MT"/>
              </a:rPr>
              <a:t>as</a:t>
            </a:r>
            <a:r>
              <a:rPr sz="2400" spc="-25" dirty="0">
                <a:solidFill>
                  <a:srgbClr val="202429"/>
                </a:solidFill>
                <a:latin typeface="Arial MT"/>
                <a:cs typeface="Arial MT"/>
              </a:rPr>
              <a:t> </a:t>
            </a:r>
            <a:r>
              <a:rPr sz="2000" spc="-25" dirty="0">
                <a:solidFill>
                  <a:srgbClr val="202429"/>
                </a:solidFill>
                <a:latin typeface="Arial MT"/>
                <a:cs typeface="Arial MT"/>
              </a:rPr>
              <a:t>s</a:t>
            </a:r>
            <a:r>
              <a:rPr sz="2400" spc="-25" dirty="0">
                <a:solidFill>
                  <a:srgbClr val="202429"/>
                </a:solidFill>
                <a:latin typeface="Arial MT"/>
                <a:cs typeface="Arial MT"/>
              </a:rPr>
              <a:t>.</a:t>
            </a:r>
            <a:endParaRPr sz="2400">
              <a:latin typeface="Arial MT"/>
              <a:cs typeface="Arial MT"/>
            </a:endParaRPr>
          </a:p>
        </p:txBody>
      </p:sp>
      <p:sp>
        <p:nvSpPr>
          <p:cNvPr id="5" name="object 5"/>
          <p:cNvSpPr txBox="1"/>
          <p:nvPr/>
        </p:nvSpPr>
        <p:spPr>
          <a:xfrm>
            <a:off x="4193794" y="4295140"/>
            <a:ext cx="3372485" cy="575310"/>
          </a:xfrm>
          <a:prstGeom prst="rect">
            <a:avLst/>
          </a:prstGeom>
        </p:spPr>
        <p:txBody>
          <a:bodyPr vert="horz" wrap="square" lIns="0" tIns="13335" rIns="0" bIns="0" rtlCol="0">
            <a:spAutoFit/>
          </a:bodyPr>
          <a:lstStyle/>
          <a:p>
            <a:pPr marL="12700">
              <a:lnSpc>
                <a:spcPct val="100000"/>
              </a:lnSpc>
              <a:spcBef>
                <a:spcPts val="105"/>
              </a:spcBef>
            </a:pPr>
            <a:r>
              <a:rPr sz="3600" dirty="0">
                <a:solidFill>
                  <a:srgbClr val="202429"/>
                </a:solidFill>
                <a:latin typeface="Cambria Math"/>
                <a:cs typeface="Cambria Math"/>
              </a:rPr>
              <a:t>𝑆</a:t>
            </a:r>
            <a:r>
              <a:rPr sz="3600" spc="254" dirty="0">
                <a:solidFill>
                  <a:srgbClr val="202429"/>
                </a:solidFill>
                <a:latin typeface="Cambria Math"/>
                <a:cs typeface="Cambria Math"/>
              </a:rPr>
              <a:t> </a:t>
            </a:r>
            <a:r>
              <a:rPr sz="3600" dirty="0">
                <a:solidFill>
                  <a:srgbClr val="202429"/>
                </a:solidFill>
                <a:latin typeface="Cambria Math"/>
                <a:cs typeface="Cambria Math"/>
              </a:rPr>
              <a:t>=</a:t>
            </a:r>
            <a:r>
              <a:rPr sz="3600" spc="190" dirty="0">
                <a:solidFill>
                  <a:srgbClr val="202429"/>
                </a:solidFill>
                <a:latin typeface="Cambria Math"/>
                <a:cs typeface="Cambria Math"/>
              </a:rPr>
              <a:t> </a:t>
            </a:r>
            <a:r>
              <a:rPr sz="3600" dirty="0">
                <a:solidFill>
                  <a:srgbClr val="202429"/>
                </a:solidFill>
                <a:latin typeface="Cambria Math"/>
                <a:cs typeface="Cambria Math"/>
              </a:rPr>
              <a:t>1</a:t>
            </a:r>
            <a:r>
              <a:rPr sz="3600" spc="10" dirty="0">
                <a:solidFill>
                  <a:srgbClr val="202429"/>
                </a:solidFill>
                <a:latin typeface="Cambria Math"/>
                <a:cs typeface="Cambria Math"/>
              </a:rPr>
              <a:t> </a:t>
            </a:r>
            <a:r>
              <a:rPr sz="3600" dirty="0">
                <a:solidFill>
                  <a:srgbClr val="202429"/>
                </a:solidFill>
                <a:latin typeface="Cambria Math"/>
                <a:cs typeface="Cambria Math"/>
              </a:rPr>
              <a:t>−</a:t>
            </a:r>
            <a:r>
              <a:rPr sz="3600" spc="-50" dirty="0">
                <a:solidFill>
                  <a:srgbClr val="202429"/>
                </a:solidFill>
                <a:latin typeface="Cambria Math"/>
                <a:cs typeface="Cambria Math"/>
              </a:rPr>
              <a:t> </a:t>
            </a:r>
            <a:r>
              <a:rPr sz="3600" dirty="0">
                <a:solidFill>
                  <a:srgbClr val="202429"/>
                </a:solidFill>
                <a:latin typeface="Cambria Math"/>
                <a:cs typeface="Cambria Math"/>
              </a:rPr>
              <a:t>𝑝</a:t>
            </a:r>
            <a:r>
              <a:rPr sz="3600" spc="75" dirty="0">
                <a:solidFill>
                  <a:srgbClr val="202429"/>
                </a:solidFill>
                <a:latin typeface="Cambria Math"/>
                <a:cs typeface="Cambria Math"/>
              </a:rPr>
              <a:t> </a:t>
            </a:r>
            <a:r>
              <a:rPr sz="3600" dirty="0">
                <a:solidFill>
                  <a:srgbClr val="202429"/>
                </a:solidFill>
                <a:latin typeface="Cambria Math"/>
                <a:cs typeface="Cambria Math"/>
              </a:rPr>
              <a:t>+</a:t>
            </a:r>
            <a:r>
              <a:rPr sz="3600" spc="30" dirty="0">
                <a:solidFill>
                  <a:srgbClr val="202429"/>
                </a:solidFill>
                <a:latin typeface="Cambria Math"/>
                <a:cs typeface="Cambria Math"/>
              </a:rPr>
              <a:t> </a:t>
            </a:r>
            <a:r>
              <a:rPr sz="3600" dirty="0">
                <a:solidFill>
                  <a:srgbClr val="202429"/>
                </a:solidFill>
                <a:latin typeface="Cambria Math"/>
                <a:cs typeface="Cambria Math"/>
              </a:rPr>
              <a:t>𝑠</a:t>
            </a:r>
            <a:r>
              <a:rPr sz="3600" spc="20" dirty="0">
                <a:solidFill>
                  <a:srgbClr val="202429"/>
                </a:solidFill>
                <a:latin typeface="Cambria Math"/>
                <a:cs typeface="Cambria Math"/>
              </a:rPr>
              <a:t> </a:t>
            </a:r>
            <a:r>
              <a:rPr sz="3600" dirty="0">
                <a:solidFill>
                  <a:srgbClr val="202429"/>
                </a:solidFill>
                <a:latin typeface="Cambria Math"/>
                <a:cs typeface="Cambria Math"/>
              </a:rPr>
              <a:t>∗</a:t>
            </a:r>
            <a:r>
              <a:rPr sz="3600" spc="20" dirty="0">
                <a:solidFill>
                  <a:srgbClr val="202429"/>
                </a:solidFill>
                <a:latin typeface="Cambria Math"/>
                <a:cs typeface="Cambria Math"/>
              </a:rPr>
              <a:t> </a:t>
            </a:r>
            <a:r>
              <a:rPr sz="3600" spc="-50" dirty="0">
                <a:solidFill>
                  <a:srgbClr val="202429"/>
                </a:solidFill>
                <a:latin typeface="Cambria Math"/>
                <a:cs typeface="Cambria Math"/>
              </a:rPr>
              <a:t>𝑝</a:t>
            </a:r>
            <a:endParaRPr sz="3600">
              <a:latin typeface="Cambria Math"/>
              <a:cs typeface="Cambria Math"/>
            </a:endParaRPr>
          </a:p>
        </p:txBody>
      </p:sp>
      <p:sp>
        <p:nvSpPr>
          <p:cNvPr id="6" name="object 6"/>
          <p:cNvSpPr txBox="1"/>
          <p:nvPr/>
        </p:nvSpPr>
        <p:spPr>
          <a:xfrm>
            <a:off x="3604259" y="5333047"/>
            <a:ext cx="455676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𝑆</a:t>
            </a:r>
            <a:r>
              <a:rPr sz="2400" spc="200" dirty="0">
                <a:latin typeface="Cambria Math"/>
                <a:cs typeface="Cambria Math"/>
              </a:rPr>
              <a:t> </a:t>
            </a:r>
            <a:r>
              <a:rPr sz="2400" dirty="0">
                <a:latin typeface="Cambria Math"/>
                <a:cs typeface="Cambria Math"/>
              </a:rPr>
              <a:t>=</a:t>
            </a:r>
            <a:r>
              <a:rPr sz="2400" spc="160" dirty="0">
                <a:latin typeface="Cambria Math"/>
                <a:cs typeface="Cambria Math"/>
              </a:rPr>
              <a:t> </a:t>
            </a:r>
            <a:r>
              <a:rPr sz="2400" dirty="0">
                <a:latin typeface="Cambria Math"/>
                <a:cs typeface="Cambria Math"/>
              </a:rPr>
              <a:t>0.2</a:t>
            </a:r>
            <a:r>
              <a:rPr sz="2400" spc="-15" dirty="0">
                <a:latin typeface="Cambria Math"/>
                <a:cs typeface="Cambria Math"/>
              </a:rPr>
              <a:t> </a:t>
            </a:r>
            <a:r>
              <a:rPr sz="2400" dirty="0">
                <a:latin typeface="Cambria Math"/>
                <a:cs typeface="Cambria Math"/>
              </a:rPr>
              <a:t>+</a:t>
            </a:r>
            <a:r>
              <a:rPr sz="2400" spc="-5" dirty="0">
                <a:latin typeface="Cambria Math"/>
                <a:cs typeface="Cambria Math"/>
              </a:rPr>
              <a:t> </a:t>
            </a:r>
            <a:r>
              <a:rPr sz="2400" dirty="0">
                <a:latin typeface="Cambria Math"/>
                <a:cs typeface="Cambria Math"/>
              </a:rPr>
              <a:t>5</a:t>
            </a:r>
            <a:r>
              <a:rPr sz="2400" spc="-15" dirty="0">
                <a:latin typeface="Cambria Math"/>
                <a:cs typeface="Cambria Math"/>
              </a:rPr>
              <a:t> </a:t>
            </a:r>
            <a:r>
              <a:rPr sz="2400" dirty="0">
                <a:latin typeface="Cambria Math"/>
                <a:cs typeface="Cambria Math"/>
              </a:rPr>
              <a:t>∗</a:t>
            </a:r>
            <a:r>
              <a:rPr sz="2400" spc="-5" dirty="0">
                <a:latin typeface="Cambria Math"/>
                <a:cs typeface="Cambria Math"/>
              </a:rPr>
              <a:t> </a:t>
            </a:r>
            <a:r>
              <a:rPr sz="2400" dirty="0">
                <a:latin typeface="Cambria Math"/>
                <a:cs typeface="Cambria Math"/>
              </a:rPr>
              <a:t>0.8</a:t>
            </a:r>
            <a:r>
              <a:rPr sz="2400" spc="145" dirty="0">
                <a:latin typeface="Cambria Math"/>
                <a:cs typeface="Cambria Math"/>
              </a:rPr>
              <a:t> </a:t>
            </a:r>
            <a:r>
              <a:rPr sz="2400" dirty="0">
                <a:latin typeface="Cambria Math"/>
                <a:cs typeface="Cambria Math"/>
              </a:rPr>
              <a:t>=</a:t>
            </a:r>
            <a:r>
              <a:rPr sz="2400" spc="80" dirty="0">
                <a:latin typeface="Cambria Math"/>
                <a:cs typeface="Cambria Math"/>
              </a:rPr>
              <a:t> </a:t>
            </a:r>
            <a:r>
              <a:rPr sz="2400" dirty="0">
                <a:latin typeface="Cambria Math"/>
                <a:cs typeface="Cambria Math"/>
              </a:rPr>
              <a:t>0.2</a:t>
            </a:r>
            <a:r>
              <a:rPr sz="2400" spc="-15" dirty="0">
                <a:latin typeface="Cambria Math"/>
                <a:cs typeface="Cambria Math"/>
              </a:rPr>
              <a:t> </a:t>
            </a:r>
            <a:r>
              <a:rPr sz="2400" dirty="0">
                <a:latin typeface="Cambria Math"/>
                <a:cs typeface="Cambria Math"/>
              </a:rPr>
              <a:t>+ 4.0</a:t>
            </a:r>
            <a:r>
              <a:rPr sz="2400" spc="145" dirty="0">
                <a:latin typeface="Cambria Math"/>
                <a:cs typeface="Cambria Math"/>
              </a:rPr>
              <a:t> </a:t>
            </a:r>
            <a:r>
              <a:rPr sz="2400" dirty="0">
                <a:latin typeface="Cambria Math"/>
                <a:cs typeface="Cambria Math"/>
              </a:rPr>
              <a:t>=</a:t>
            </a:r>
            <a:r>
              <a:rPr sz="2400" spc="80" dirty="0">
                <a:latin typeface="Cambria Math"/>
                <a:cs typeface="Cambria Math"/>
              </a:rPr>
              <a:t> </a:t>
            </a:r>
            <a:r>
              <a:rPr sz="2400" spc="-25" dirty="0">
                <a:latin typeface="Cambria Math"/>
                <a:cs typeface="Cambria Math"/>
              </a:rPr>
              <a:t>4.2</a:t>
            </a:r>
            <a:endParaRPr sz="2400">
              <a:latin typeface="Cambria Math"/>
              <a:cs typeface="Cambria Math"/>
            </a:endParaRPr>
          </a:p>
        </p:txBody>
      </p:sp>
      <p:sp>
        <p:nvSpPr>
          <p:cNvPr id="7" name="object 7"/>
          <p:cNvSpPr/>
          <p:nvPr/>
        </p:nvSpPr>
        <p:spPr>
          <a:xfrm>
            <a:off x="0" y="0"/>
            <a:ext cx="182880" cy="497840"/>
          </a:xfrm>
          <a:custGeom>
            <a:avLst/>
            <a:gdLst/>
            <a:ahLst/>
            <a:cxnLst/>
            <a:rect l="l" t="t" r="r" b="b"/>
            <a:pathLst>
              <a:path w="182880" h="497840">
                <a:moveTo>
                  <a:pt x="0" y="497839"/>
                </a:moveTo>
                <a:lnTo>
                  <a:pt x="182880" y="497839"/>
                </a:lnTo>
                <a:lnTo>
                  <a:pt x="182880" y="0"/>
                </a:lnTo>
                <a:lnTo>
                  <a:pt x="0" y="0"/>
                </a:lnTo>
                <a:lnTo>
                  <a:pt x="0" y="497839"/>
                </a:lnTo>
                <a:close/>
              </a:path>
            </a:pathLst>
          </a:custGeom>
          <a:solidFill>
            <a:srgbClr val="FFFFFF"/>
          </a:solidFill>
        </p:spPr>
        <p:txBody>
          <a:bodyPr wrap="square" lIns="0" tIns="0" rIns="0" bIns="0" rtlCol="0"/>
          <a:lstStyle/>
          <a:p>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99920" y="1361439"/>
            <a:ext cx="2580639" cy="1849119"/>
          </a:xfrm>
          <a:prstGeom prst="rect">
            <a:avLst/>
          </a:prstGeom>
        </p:spPr>
      </p:pic>
      <p:sp>
        <p:nvSpPr>
          <p:cNvPr id="3" name="object 3"/>
          <p:cNvSpPr txBox="1"/>
          <p:nvPr/>
        </p:nvSpPr>
        <p:spPr>
          <a:xfrm>
            <a:off x="855980" y="1342326"/>
            <a:ext cx="4965700" cy="367665"/>
          </a:xfrm>
          <a:prstGeom prst="rect">
            <a:avLst/>
          </a:prstGeom>
        </p:spPr>
        <p:txBody>
          <a:bodyPr vert="horz" wrap="square" lIns="0" tIns="11430" rIns="0" bIns="0" rtlCol="0">
            <a:spAutoFit/>
          </a:bodyPr>
          <a:lstStyle/>
          <a:p>
            <a:pPr marL="388620" indent="-375920">
              <a:lnSpc>
                <a:spcPct val="100000"/>
              </a:lnSpc>
              <a:spcBef>
                <a:spcPts val="90"/>
              </a:spcBef>
              <a:buSzPct val="106666"/>
              <a:buFont typeface="Arial MT"/>
              <a:buChar char="•"/>
              <a:tabLst>
                <a:tab pos="388620" algn="l"/>
              </a:tabLst>
            </a:pPr>
            <a:r>
              <a:rPr sz="2250" b="1" dirty="0">
                <a:latin typeface="Arial"/>
                <a:cs typeface="Arial"/>
              </a:rPr>
              <a:t>C</a:t>
            </a:r>
            <a:r>
              <a:rPr sz="2250" b="1" spc="-160" dirty="0">
                <a:latin typeface="Arial"/>
                <a:cs typeface="Arial"/>
              </a:rPr>
              <a:t> </a:t>
            </a:r>
            <a:r>
              <a:rPr sz="2250" b="1" spc="-20" dirty="0">
                <a:latin typeface="Arial"/>
                <a:cs typeface="Arial"/>
              </a:rPr>
              <a:t>language</a:t>
            </a:r>
            <a:r>
              <a:rPr sz="2250" b="1" spc="-175" dirty="0">
                <a:latin typeface="Arial"/>
                <a:cs typeface="Arial"/>
              </a:rPr>
              <a:t> </a:t>
            </a:r>
            <a:r>
              <a:rPr sz="2250" dirty="0">
                <a:latin typeface="Arial MT"/>
                <a:cs typeface="Arial MT"/>
              </a:rPr>
              <a:t>and</a:t>
            </a:r>
            <a:r>
              <a:rPr sz="2250" spc="-155" dirty="0">
                <a:latin typeface="Arial MT"/>
                <a:cs typeface="Arial MT"/>
              </a:rPr>
              <a:t> </a:t>
            </a:r>
            <a:r>
              <a:rPr sz="2250" dirty="0">
                <a:latin typeface="Arial MT"/>
                <a:cs typeface="Arial MT"/>
              </a:rPr>
              <a:t>four</a:t>
            </a:r>
            <a:r>
              <a:rPr sz="2250" spc="-90" dirty="0">
                <a:latin typeface="Arial MT"/>
                <a:cs typeface="Arial MT"/>
              </a:rPr>
              <a:t> </a:t>
            </a:r>
            <a:r>
              <a:rPr sz="2250" spc="-20" dirty="0">
                <a:latin typeface="Arial MT"/>
                <a:cs typeface="Arial MT"/>
              </a:rPr>
              <a:t>different</a:t>
            </a:r>
            <a:r>
              <a:rPr sz="2250" spc="-55" dirty="0">
                <a:latin typeface="Arial MT"/>
                <a:cs typeface="Arial MT"/>
              </a:rPr>
              <a:t> </a:t>
            </a:r>
            <a:r>
              <a:rPr sz="2250" b="1" dirty="0">
                <a:latin typeface="Arial"/>
                <a:cs typeface="Arial"/>
              </a:rPr>
              <a:t>APIs</a:t>
            </a:r>
            <a:r>
              <a:rPr sz="2250" b="1" spc="-35" dirty="0">
                <a:latin typeface="Arial"/>
                <a:cs typeface="Arial"/>
              </a:rPr>
              <a:t> </a:t>
            </a:r>
            <a:r>
              <a:rPr sz="2250" spc="-50" dirty="0">
                <a:latin typeface="Arial MT"/>
                <a:cs typeface="Arial MT"/>
              </a:rPr>
              <a:t>:</a:t>
            </a:r>
            <a:endParaRPr sz="2250">
              <a:latin typeface="Arial MT"/>
              <a:cs typeface="Arial MT"/>
            </a:endParaRPr>
          </a:p>
        </p:txBody>
      </p:sp>
      <p:sp>
        <p:nvSpPr>
          <p:cNvPr id="4" name="object 4"/>
          <p:cNvSpPr txBox="1"/>
          <p:nvPr/>
        </p:nvSpPr>
        <p:spPr>
          <a:xfrm>
            <a:off x="1435735" y="2085276"/>
            <a:ext cx="252095" cy="367665"/>
          </a:xfrm>
          <a:prstGeom prst="rect">
            <a:avLst/>
          </a:prstGeom>
        </p:spPr>
        <p:txBody>
          <a:bodyPr vert="horz" wrap="square" lIns="0" tIns="11430" rIns="0" bIns="0" rtlCol="0">
            <a:spAutoFit/>
          </a:bodyPr>
          <a:lstStyle/>
          <a:p>
            <a:pPr marL="12700">
              <a:lnSpc>
                <a:spcPct val="100000"/>
              </a:lnSpc>
              <a:spcBef>
                <a:spcPts val="90"/>
              </a:spcBef>
            </a:pPr>
            <a:r>
              <a:rPr sz="2250" spc="-50" dirty="0">
                <a:latin typeface="Wingdings"/>
                <a:cs typeface="Wingdings"/>
              </a:rPr>
              <a:t></a:t>
            </a:r>
            <a:endParaRPr sz="2250">
              <a:latin typeface="Wingdings"/>
              <a:cs typeface="Wingdings"/>
            </a:endParaRPr>
          </a:p>
        </p:txBody>
      </p:sp>
      <p:sp>
        <p:nvSpPr>
          <p:cNvPr id="5" name="object 5"/>
          <p:cNvSpPr txBox="1"/>
          <p:nvPr/>
        </p:nvSpPr>
        <p:spPr>
          <a:xfrm>
            <a:off x="4781169" y="2115756"/>
            <a:ext cx="3275329" cy="330835"/>
          </a:xfrm>
          <a:prstGeom prst="rect">
            <a:avLst/>
          </a:prstGeom>
        </p:spPr>
        <p:txBody>
          <a:bodyPr vert="horz" wrap="square" lIns="0" tIns="12700" rIns="0" bIns="0" rtlCol="0">
            <a:spAutoFit/>
          </a:bodyPr>
          <a:lstStyle/>
          <a:p>
            <a:pPr marL="12700">
              <a:lnSpc>
                <a:spcPct val="100000"/>
              </a:lnSpc>
              <a:spcBef>
                <a:spcPts val="100"/>
              </a:spcBef>
            </a:pPr>
            <a:r>
              <a:rPr sz="2000" b="1" spc="-10" dirty="0">
                <a:latin typeface="Arial"/>
                <a:cs typeface="Arial"/>
              </a:rPr>
              <a:t>Message-</a:t>
            </a:r>
            <a:r>
              <a:rPr sz="2000" b="1" dirty="0">
                <a:latin typeface="Arial"/>
                <a:cs typeface="Arial"/>
              </a:rPr>
              <a:t>Passing</a:t>
            </a:r>
            <a:r>
              <a:rPr sz="2000" b="1" spc="-75" dirty="0">
                <a:latin typeface="Arial"/>
                <a:cs typeface="Arial"/>
              </a:rPr>
              <a:t> </a:t>
            </a:r>
            <a:r>
              <a:rPr sz="2000" b="1" spc="-10" dirty="0">
                <a:latin typeface="Arial"/>
                <a:cs typeface="Arial"/>
              </a:rPr>
              <a:t>Interface</a:t>
            </a:r>
            <a:endParaRPr sz="2000">
              <a:latin typeface="Arial"/>
              <a:cs typeface="Arial"/>
            </a:endParaRPr>
          </a:p>
        </p:txBody>
      </p:sp>
      <p:sp>
        <p:nvSpPr>
          <p:cNvPr id="6" name="object 6"/>
          <p:cNvSpPr txBox="1"/>
          <p:nvPr/>
        </p:nvSpPr>
        <p:spPr>
          <a:xfrm>
            <a:off x="1435735" y="2969894"/>
            <a:ext cx="3584575" cy="1202055"/>
          </a:xfrm>
          <a:prstGeom prst="rect">
            <a:avLst/>
          </a:prstGeom>
        </p:spPr>
        <p:txBody>
          <a:bodyPr vert="horz" wrap="square" lIns="0" tIns="13335" rIns="0" bIns="0" rtlCol="0">
            <a:spAutoFit/>
          </a:bodyPr>
          <a:lstStyle/>
          <a:p>
            <a:pPr marL="347345" indent="-334645">
              <a:lnSpc>
                <a:spcPct val="100000"/>
              </a:lnSpc>
              <a:spcBef>
                <a:spcPts val="105"/>
              </a:spcBef>
              <a:buSzPct val="112500"/>
              <a:buFont typeface="Wingdings"/>
              <a:buChar char=""/>
              <a:tabLst>
                <a:tab pos="347345" algn="l"/>
              </a:tabLst>
            </a:pPr>
            <a:r>
              <a:rPr sz="2000" b="1" dirty="0">
                <a:latin typeface="Arial"/>
                <a:cs typeface="Arial"/>
              </a:rPr>
              <a:t>POSIX</a:t>
            </a:r>
            <a:r>
              <a:rPr sz="2000" b="1" spc="-95" dirty="0">
                <a:latin typeface="Arial"/>
                <a:cs typeface="Arial"/>
              </a:rPr>
              <a:t> </a:t>
            </a:r>
            <a:r>
              <a:rPr sz="2000" b="1" dirty="0">
                <a:latin typeface="Arial"/>
                <a:cs typeface="Arial"/>
              </a:rPr>
              <a:t>threads</a:t>
            </a:r>
            <a:r>
              <a:rPr sz="2000" b="1" spc="-10" dirty="0">
                <a:latin typeface="Arial"/>
                <a:cs typeface="Arial"/>
              </a:rPr>
              <a:t> </a:t>
            </a:r>
            <a:r>
              <a:rPr sz="2000" dirty="0">
                <a:latin typeface="Arial MT"/>
                <a:cs typeface="Arial MT"/>
              </a:rPr>
              <a:t>or</a:t>
            </a:r>
            <a:r>
              <a:rPr sz="2000" spc="15" dirty="0">
                <a:latin typeface="Arial MT"/>
                <a:cs typeface="Arial MT"/>
              </a:rPr>
              <a:t> </a:t>
            </a:r>
            <a:r>
              <a:rPr sz="2000" b="1" spc="-10" dirty="0">
                <a:latin typeface="Arial"/>
                <a:cs typeface="Arial"/>
              </a:rPr>
              <a:t>Pthreads</a:t>
            </a:r>
            <a:endParaRPr sz="2000">
              <a:latin typeface="Arial"/>
              <a:cs typeface="Arial"/>
            </a:endParaRPr>
          </a:p>
          <a:p>
            <a:pPr>
              <a:lnSpc>
                <a:spcPct val="100000"/>
              </a:lnSpc>
              <a:spcBef>
                <a:spcPts val="1860"/>
              </a:spcBef>
            </a:pPr>
            <a:endParaRPr sz="2000">
              <a:latin typeface="Arial"/>
              <a:cs typeface="Arial"/>
            </a:endParaRPr>
          </a:p>
          <a:p>
            <a:pPr marL="12700">
              <a:lnSpc>
                <a:spcPct val="100000"/>
              </a:lnSpc>
            </a:pPr>
            <a:r>
              <a:rPr sz="2250" spc="-50" dirty="0">
                <a:latin typeface="Wingdings"/>
                <a:cs typeface="Wingdings"/>
              </a:rPr>
              <a:t></a:t>
            </a:r>
            <a:endParaRPr sz="2250">
              <a:latin typeface="Wingdings"/>
              <a:cs typeface="Wingdings"/>
            </a:endParaRPr>
          </a:p>
        </p:txBody>
      </p:sp>
      <p:sp>
        <p:nvSpPr>
          <p:cNvPr id="7" name="object 7"/>
          <p:cNvSpPr txBox="1"/>
          <p:nvPr/>
        </p:nvSpPr>
        <p:spPr>
          <a:xfrm>
            <a:off x="1435735" y="4658995"/>
            <a:ext cx="252095" cy="367665"/>
          </a:xfrm>
          <a:prstGeom prst="rect">
            <a:avLst/>
          </a:prstGeom>
        </p:spPr>
        <p:txBody>
          <a:bodyPr vert="horz" wrap="square" lIns="0" tIns="12065" rIns="0" bIns="0" rtlCol="0">
            <a:spAutoFit/>
          </a:bodyPr>
          <a:lstStyle/>
          <a:p>
            <a:pPr marL="12700">
              <a:lnSpc>
                <a:spcPct val="100000"/>
              </a:lnSpc>
              <a:spcBef>
                <a:spcPts val="95"/>
              </a:spcBef>
            </a:pPr>
            <a:r>
              <a:rPr sz="2250" spc="-50" dirty="0">
                <a:latin typeface="Wingdings"/>
                <a:cs typeface="Wingdings"/>
              </a:rPr>
              <a:t></a:t>
            </a:r>
            <a:endParaRPr sz="2250">
              <a:latin typeface="Wingdings"/>
              <a:cs typeface="Wingdings"/>
            </a:endParaRPr>
          </a:p>
        </p:txBody>
      </p:sp>
      <p:sp>
        <p:nvSpPr>
          <p:cNvPr id="8" name="object 8"/>
          <p:cNvSpPr txBox="1"/>
          <p:nvPr/>
        </p:nvSpPr>
        <p:spPr>
          <a:xfrm>
            <a:off x="2889885" y="4689475"/>
            <a:ext cx="4493895" cy="331470"/>
          </a:xfrm>
          <a:prstGeom prst="rect">
            <a:avLst/>
          </a:prstGeom>
        </p:spPr>
        <p:txBody>
          <a:bodyPr vert="horz" wrap="square" lIns="0" tIns="13335" rIns="0" bIns="0" rtlCol="0">
            <a:spAutoFit/>
          </a:bodyPr>
          <a:lstStyle/>
          <a:p>
            <a:pPr marL="12700">
              <a:lnSpc>
                <a:spcPct val="100000"/>
              </a:lnSpc>
              <a:spcBef>
                <a:spcPts val="105"/>
              </a:spcBef>
            </a:pPr>
            <a:r>
              <a:rPr sz="2000" b="1" spc="-10" dirty="0">
                <a:latin typeface="Arial"/>
                <a:cs typeface="Arial"/>
              </a:rPr>
              <a:t>Compute</a:t>
            </a:r>
            <a:r>
              <a:rPr sz="2000" b="1" spc="10" dirty="0">
                <a:latin typeface="Arial"/>
                <a:cs typeface="Arial"/>
              </a:rPr>
              <a:t> </a:t>
            </a:r>
            <a:r>
              <a:rPr sz="2000" b="1" dirty="0">
                <a:latin typeface="Arial"/>
                <a:cs typeface="Arial"/>
              </a:rPr>
              <a:t>Unified</a:t>
            </a:r>
            <a:r>
              <a:rPr sz="2000" b="1" spc="-25" dirty="0">
                <a:latin typeface="Arial"/>
                <a:cs typeface="Arial"/>
              </a:rPr>
              <a:t> </a:t>
            </a:r>
            <a:r>
              <a:rPr sz="2000" b="1" dirty="0">
                <a:latin typeface="Arial"/>
                <a:cs typeface="Arial"/>
              </a:rPr>
              <a:t>Device</a:t>
            </a:r>
            <a:r>
              <a:rPr sz="2000" b="1" spc="-155" dirty="0">
                <a:latin typeface="Arial"/>
                <a:cs typeface="Arial"/>
              </a:rPr>
              <a:t> </a:t>
            </a:r>
            <a:r>
              <a:rPr sz="2000" b="1" spc="-10" dirty="0">
                <a:latin typeface="Arial"/>
                <a:cs typeface="Arial"/>
              </a:rPr>
              <a:t>Architecture</a:t>
            </a:r>
            <a:endParaRPr sz="2000">
              <a:latin typeface="Arial"/>
              <a:cs typeface="Arial"/>
            </a:endParaRPr>
          </a:p>
        </p:txBody>
      </p:sp>
      <p:sp>
        <p:nvSpPr>
          <p:cNvPr id="9" name="object 9"/>
          <p:cNvSpPr txBox="1"/>
          <p:nvPr/>
        </p:nvSpPr>
        <p:spPr>
          <a:xfrm>
            <a:off x="3256026" y="5554345"/>
            <a:ext cx="940435" cy="331470"/>
          </a:xfrm>
          <a:prstGeom prst="rect">
            <a:avLst/>
          </a:prstGeom>
        </p:spPr>
        <p:txBody>
          <a:bodyPr vert="horz" wrap="square" lIns="0" tIns="13335" rIns="0" bIns="0" rtlCol="0">
            <a:spAutoFit/>
          </a:bodyPr>
          <a:lstStyle/>
          <a:p>
            <a:pPr marL="12700">
              <a:lnSpc>
                <a:spcPct val="100000"/>
              </a:lnSpc>
              <a:spcBef>
                <a:spcPts val="105"/>
              </a:spcBef>
            </a:pPr>
            <a:r>
              <a:rPr sz="2000" b="1" spc="-10" dirty="0">
                <a:latin typeface="Arial"/>
                <a:cs typeface="Arial"/>
              </a:rPr>
              <a:t>GPGPU</a:t>
            </a:r>
            <a:endParaRPr sz="2000">
              <a:latin typeface="Arial"/>
              <a:cs typeface="Arial"/>
            </a:endParaRPr>
          </a:p>
        </p:txBody>
      </p:sp>
      <p:sp>
        <p:nvSpPr>
          <p:cNvPr id="10" name="object 10"/>
          <p:cNvSpPr txBox="1"/>
          <p:nvPr/>
        </p:nvSpPr>
        <p:spPr>
          <a:xfrm>
            <a:off x="4514941" y="5554345"/>
            <a:ext cx="1265555" cy="331470"/>
          </a:xfrm>
          <a:prstGeom prst="rect">
            <a:avLst/>
          </a:prstGeom>
        </p:spPr>
        <p:txBody>
          <a:bodyPr vert="horz" wrap="square" lIns="0" tIns="13335" rIns="0" bIns="0" rtlCol="0">
            <a:spAutoFit/>
          </a:bodyPr>
          <a:lstStyle/>
          <a:p>
            <a:pPr marL="12700">
              <a:lnSpc>
                <a:spcPct val="100000"/>
              </a:lnSpc>
              <a:spcBef>
                <a:spcPts val="105"/>
              </a:spcBef>
            </a:pPr>
            <a:r>
              <a:rPr sz="2000" b="1" spc="-10" dirty="0">
                <a:latin typeface="Arial"/>
                <a:cs typeface="Arial"/>
              </a:rPr>
              <a:t>CPU+GPU</a:t>
            </a:r>
            <a:endParaRPr sz="2000">
              <a:latin typeface="Arial"/>
              <a:cs typeface="Arial"/>
            </a:endParaRPr>
          </a:p>
        </p:txBody>
      </p:sp>
      <p:sp>
        <p:nvSpPr>
          <p:cNvPr id="11" name="object 11"/>
          <p:cNvSpPr txBox="1">
            <a:spLocks noGrp="1"/>
          </p:cNvSpPr>
          <p:nvPr>
            <p:ph type="title"/>
          </p:nvPr>
        </p:nvSpPr>
        <p:spPr>
          <a:prstGeom prst="rect">
            <a:avLst/>
          </a:prstGeom>
        </p:spPr>
        <p:txBody>
          <a:bodyPr vert="horz" wrap="square" lIns="0" tIns="233044" rIns="0" bIns="0" rtlCol="0">
            <a:spAutoFit/>
          </a:bodyPr>
          <a:lstStyle/>
          <a:p>
            <a:pPr marL="12700">
              <a:lnSpc>
                <a:spcPct val="100000"/>
              </a:lnSpc>
              <a:spcBef>
                <a:spcPts val="105"/>
              </a:spcBef>
            </a:pPr>
            <a:r>
              <a:rPr sz="3200" b="0" dirty="0">
                <a:latin typeface="Arial MT"/>
                <a:cs typeface="Arial MT"/>
              </a:rPr>
              <a:t>learning</a:t>
            </a:r>
            <a:r>
              <a:rPr sz="3200" b="0" spc="150" dirty="0">
                <a:latin typeface="Arial MT"/>
                <a:cs typeface="Arial MT"/>
              </a:rPr>
              <a:t> </a:t>
            </a:r>
            <a:r>
              <a:rPr sz="3200" b="0" dirty="0">
                <a:latin typeface="Arial MT"/>
                <a:cs typeface="Arial MT"/>
              </a:rPr>
              <a:t>to</a:t>
            </a:r>
            <a:r>
              <a:rPr sz="3200" b="0" spc="-180" dirty="0">
                <a:latin typeface="Arial MT"/>
                <a:cs typeface="Arial MT"/>
              </a:rPr>
              <a:t> </a:t>
            </a:r>
            <a:r>
              <a:rPr sz="3200" b="0" dirty="0">
                <a:latin typeface="Arial MT"/>
                <a:cs typeface="Arial MT"/>
              </a:rPr>
              <a:t>write</a:t>
            </a:r>
            <a:r>
              <a:rPr sz="3200" b="0" spc="-45" dirty="0">
                <a:latin typeface="Arial MT"/>
                <a:cs typeface="Arial MT"/>
              </a:rPr>
              <a:t> </a:t>
            </a:r>
            <a:r>
              <a:rPr sz="3200" b="0" dirty="0">
                <a:latin typeface="Arial MT"/>
                <a:cs typeface="Arial MT"/>
              </a:rPr>
              <a:t>programs</a:t>
            </a:r>
            <a:r>
              <a:rPr sz="3200" b="0" spc="-100" dirty="0">
                <a:latin typeface="Arial MT"/>
                <a:cs typeface="Arial MT"/>
              </a:rPr>
              <a:t> </a:t>
            </a:r>
            <a:r>
              <a:rPr sz="3200" b="0" dirty="0">
                <a:latin typeface="Arial MT"/>
                <a:cs typeface="Arial MT"/>
              </a:rPr>
              <a:t>that</a:t>
            </a:r>
            <a:r>
              <a:rPr sz="3200" b="0" spc="-95" dirty="0">
                <a:latin typeface="Arial MT"/>
                <a:cs typeface="Arial MT"/>
              </a:rPr>
              <a:t> </a:t>
            </a:r>
            <a:r>
              <a:rPr sz="3200" b="0" dirty="0">
                <a:latin typeface="Arial MT"/>
                <a:cs typeface="Arial MT"/>
              </a:rPr>
              <a:t>are</a:t>
            </a:r>
            <a:r>
              <a:rPr sz="3200" b="0" spc="-105" dirty="0">
                <a:latin typeface="Arial MT"/>
                <a:cs typeface="Arial MT"/>
              </a:rPr>
              <a:t> </a:t>
            </a:r>
            <a:r>
              <a:rPr sz="3200" b="0" dirty="0">
                <a:latin typeface="Arial MT"/>
                <a:cs typeface="Arial MT"/>
              </a:rPr>
              <a:t>explicitly</a:t>
            </a:r>
            <a:r>
              <a:rPr sz="3200" b="0" spc="114" dirty="0">
                <a:latin typeface="Arial MT"/>
                <a:cs typeface="Arial MT"/>
              </a:rPr>
              <a:t> </a:t>
            </a:r>
            <a:r>
              <a:rPr sz="3200" b="0" spc="-10" dirty="0">
                <a:latin typeface="Arial MT"/>
                <a:cs typeface="Arial MT"/>
              </a:rPr>
              <a:t>parallel</a:t>
            </a:r>
            <a:endParaRPr sz="3200">
              <a:latin typeface="Arial MT"/>
              <a:cs typeface="Arial MT"/>
            </a:endParaRPr>
          </a:p>
        </p:txBody>
      </p:sp>
      <p:pic>
        <p:nvPicPr>
          <p:cNvPr id="12" name="object 12"/>
          <p:cNvPicPr/>
          <p:nvPr/>
        </p:nvPicPr>
        <p:blipFill>
          <a:blip r:embed="rId3" cstate="print"/>
          <a:stretch>
            <a:fillRect/>
          </a:stretch>
        </p:blipFill>
        <p:spPr>
          <a:xfrm>
            <a:off x="5641498" y="2633867"/>
            <a:ext cx="2928272" cy="1766401"/>
          </a:xfrm>
          <a:prstGeom prst="rect">
            <a:avLst/>
          </a:prstGeom>
        </p:spPr>
      </p:pic>
      <p:grpSp>
        <p:nvGrpSpPr>
          <p:cNvPr id="13" name="object 13"/>
          <p:cNvGrpSpPr/>
          <p:nvPr/>
        </p:nvGrpSpPr>
        <p:grpSpPr>
          <a:xfrm>
            <a:off x="548640" y="3714205"/>
            <a:ext cx="4013200" cy="2635885"/>
            <a:chOff x="548640" y="3714205"/>
            <a:chExt cx="4013200" cy="2635885"/>
          </a:xfrm>
        </p:grpSpPr>
        <p:pic>
          <p:nvPicPr>
            <p:cNvPr id="14" name="object 14"/>
            <p:cNvPicPr/>
            <p:nvPr/>
          </p:nvPicPr>
          <p:blipFill>
            <a:blip r:embed="rId4" cstate="print"/>
            <a:stretch>
              <a:fillRect/>
            </a:stretch>
          </p:blipFill>
          <p:spPr>
            <a:xfrm>
              <a:off x="2028254" y="3714205"/>
              <a:ext cx="2533570" cy="663349"/>
            </a:xfrm>
            <a:prstGeom prst="rect">
              <a:avLst/>
            </a:prstGeom>
          </p:spPr>
        </p:pic>
        <p:pic>
          <p:nvPicPr>
            <p:cNvPr id="15" name="object 15"/>
            <p:cNvPicPr/>
            <p:nvPr/>
          </p:nvPicPr>
          <p:blipFill>
            <a:blip r:embed="rId5" cstate="print"/>
            <a:stretch>
              <a:fillRect/>
            </a:stretch>
          </p:blipFill>
          <p:spPr>
            <a:xfrm>
              <a:off x="548640" y="4297680"/>
              <a:ext cx="3637279" cy="2052320"/>
            </a:xfrm>
            <a:prstGeom prst="rect">
              <a:avLst/>
            </a:prstGeom>
          </p:spPr>
        </p:pic>
      </p:gr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57</a:t>
            </a:fld>
            <a:endParaRPr spc="-25"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5580" rIns="0" bIns="0" rtlCol="0">
            <a:spAutoFit/>
          </a:bodyPr>
          <a:lstStyle/>
          <a:p>
            <a:pPr marL="12700">
              <a:lnSpc>
                <a:spcPct val="100000"/>
              </a:lnSpc>
              <a:spcBef>
                <a:spcPts val="105"/>
              </a:spcBef>
            </a:pPr>
            <a:r>
              <a:rPr dirty="0"/>
              <a:t>The</a:t>
            </a:r>
            <a:r>
              <a:rPr spc="-140" dirty="0"/>
              <a:t> </a:t>
            </a:r>
            <a:r>
              <a:rPr dirty="0"/>
              <a:t>need</a:t>
            </a:r>
            <a:r>
              <a:rPr spc="55" dirty="0"/>
              <a:t> </a:t>
            </a:r>
            <a:r>
              <a:rPr dirty="0"/>
              <a:t>to</a:t>
            </a:r>
            <a:r>
              <a:rPr spc="-20" dirty="0"/>
              <a:t> </a:t>
            </a:r>
            <a:r>
              <a:rPr dirty="0"/>
              <a:t>learn</a:t>
            </a:r>
            <a:r>
              <a:rPr spc="-20" dirty="0"/>
              <a:t> </a:t>
            </a:r>
            <a:r>
              <a:rPr dirty="0"/>
              <a:t>four</a:t>
            </a:r>
            <a:r>
              <a:rPr spc="55" dirty="0"/>
              <a:t> </a:t>
            </a:r>
            <a:r>
              <a:rPr spc="-20" dirty="0"/>
              <a:t>APIs</a:t>
            </a:r>
          </a:p>
        </p:txBody>
      </p:sp>
      <p:sp>
        <p:nvSpPr>
          <p:cNvPr id="3" name="object 3"/>
          <p:cNvSpPr txBox="1"/>
          <p:nvPr/>
        </p:nvSpPr>
        <p:spPr>
          <a:xfrm>
            <a:off x="479425" y="1139979"/>
            <a:ext cx="9813290" cy="2531745"/>
          </a:xfrm>
          <a:prstGeom prst="rect">
            <a:avLst/>
          </a:prstGeom>
        </p:spPr>
        <p:txBody>
          <a:bodyPr vert="horz" wrap="square" lIns="0" tIns="26034" rIns="0" bIns="0" rtlCol="0">
            <a:spAutoFit/>
          </a:bodyPr>
          <a:lstStyle/>
          <a:p>
            <a:pPr marL="357505" indent="-344805">
              <a:lnSpc>
                <a:spcPct val="100000"/>
              </a:lnSpc>
              <a:spcBef>
                <a:spcPts val="204"/>
              </a:spcBef>
              <a:buSzPct val="150000"/>
              <a:buFont typeface="Wingdings"/>
              <a:buChar char=""/>
              <a:tabLst>
                <a:tab pos="357505" algn="l"/>
              </a:tabLst>
            </a:pPr>
            <a:r>
              <a:rPr sz="1600" dirty="0">
                <a:latin typeface="Arial MT"/>
                <a:cs typeface="Arial MT"/>
              </a:rPr>
              <a:t>MPI</a:t>
            </a:r>
            <a:r>
              <a:rPr sz="1600" spc="-80" dirty="0">
                <a:latin typeface="Arial MT"/>
                <a:cs typeface="Arial MT"/>
              </a:rPr>
              <a:t> </a:t>
            </a:r>
            <a:r>
              <a:rPr sz="1600" dirty="0">
                <a:latin typeface="Arial MT"/>
                <a:cs typeface="Arial MT"/>
              </a:rPr>
              <a:t>and</a:t>
            </a:r>
            <a:r>
              <a:rPr sz="1600" spc="25" dirty="0">
                <a:latin typeface="Arial MT"/>
                <a:cs typeface="Arial MT"/>
              </a:rPr>
              <a:t> </a:t>
            </a:r>
            <a:r>
              <a:rPr sz="1600" dirty="0">
                <a:latin typeface="Arial MT"/>
                <a:cs typeface="Arial MT"/>
              </a:rPr>
              <a:t>Pthreads</a:t>
            </a:r>
            <a:r>
              <a:rPr sz="1600" spc="25" dirty="0">
                <a:latin typeface="Arial MT"/>
                <a:cs typeface="Arial MT"/>
              </a:rPr>
              <a:t> </a:t>
            </a:r>
            <a:r>
              <a:rPr sz="1600" dirty="0">
                <a:latin typeface="Arial MT"/>
                <a:cs typeface="Arial MT"/>
              </a:rPr>
              <a:t>are</a:t>
            </a:r>
            <a:r>
              <a:rPr sz="1600" spc="-110" dirty="0">
                <a:latin typeface="Arial MT"/>
                <a:cs typeface="Arial MT"/>
              </a:rPr>
              <a:t> </a:t>
            </a:r>
            <a:r>
              <a:rPr sz="1600" dirty="0">
                <a:latin typeface="Arial MT"/>
                <a:cs typeface="Arial MT"/>
              </a:rPr>
              <a:t>libraries</a:t>
            </a:r>
            <a:r>
              <a:rPr sz="1600" spc="35" dirty="0">
                <a:latin typeface="Arial MT"/>
                <a:cs typeface="Arial MT"/>
              </a:rPr>
              <a:t> </a:t>
            </a:r>
            <a:r>
              <a:rPr sz="1600" dirty="0">
                <a:latin typeface="Arial MT"/>
                <a:cs typeface="Arial MT"/>
              </a:rPr>
              <a:t>of</a:t>
            </a:r>
            <a:r>
              <a:rPr sz="1600" spc="-70" dirty="0">
                <a:latin typeface="Arial MT"/>
                <a:cs typeface="Arial MT"/>
              </a:rPr>
              <a:t> </a:t>
            </a:r>
            <a:r>
              <a:rPr sz="1600" dirty="0">
                <a:latin typeface="Arial MT"/>
                <a:cs typeface="Arial MT"/>
              </a:rPr>
              <a:t>type</a:t>
            </a:r>
            <a:r>
              <a:rPr sz="1600" spc="-50" dirty="0">
                <a:latin typeface="Arial MT"/>
                <a:cs typeface="Arial MT"/>
              </a:rPr>
              <a:t> </a:t>
            </a:r>
            <a:r>
              <a:rPr sz="1600" spc="-10" dirty="0">
                <a:latin typeface="Arial MT"/>
                <a:cs typeface="Arial MT"/>
              </a:rPr>
              <a:t>definitions,</a:t>
            </a:r>
            <a:r>
              <a:rPr sz="1600" spc="130" dirty="0">
                <a:latin typeface="Arial MT"/>
                <a:cs typeface="Arial MT"/>
              </a:rPr>
              <a:t> </a:t>
            </a:r>
            <a:r>
              <a:rPr sz="1600" spc="-10" dirty="0">
                <a:latin typeface="Arial MT"/>
                <a:cs typeface="Arial MT"/>
              </a:rPr>
              <a:t>functions,</a:t>
            </a:r>
            <a:r>
              <a:rPr sz="1600" spc="130" dirty="0">
                <a:latin typeface="Arial MT"/>
                <a:cs typeface="Arial MT"/>
              </a:rPr>
              <a:t> </a:t>
            </a:r>
            <a:r>
              <a:rPr sz="1600" dirty="0">
                <a:latin typeface="Arial MT"/>
                <a:cs typeface="Arial MT"/>
              </a:rPr>
              <a:t>and</a:t>
            </a:r>
            <a:r>
              <a:rPr sz="1600" spc="20" dirty="0">
                <a:latin typeface="Arial MT"/>
                <a:cs typeface="Arial MT"/>
              </a:rPr>
              <a:t> </a:t>
            </a:r>
            <a:r>
              <a:rPr sz="1600" dirty="0">
                <a:latin typeface="Arial MT"/>
                <a:cs typeface="Arial MT"/>
              </a:rPr>
              <a:t>macros</a:t>
            </a:r>
            <a:r>
              <a:rPr sz="1600" spc="-40" dirty="0">
                <a:latin typeface="Arial MT"/>
                <a:cs typeface="Arial MT"/>
              </a:rPr>
              <a:t> </a:t>
            </a:r>
            <a:r>
              <a:rPr sz="1600" dirty="0">
                <a:latin typeface="Arial MT"/>
                <a:cs typeface="Arial MT"/>
              </a:rPr>
              <a:t>that</a:t>
            </a:r>
            <a:r>
              <a:rPr sz="1600" spc="35" dirty="0">
                <a:latin typeface="Arial MT"/>
                <a:cs typeface="Arial MT"/>
              </a:rPr>
              <a:t> </a:t>
            </a:r>
            <a:r>
              <a:rPr sz="1600" dirty="0">
                <a:latin typeface="Arial MT"/>
                <a:cs typeface="Arial MT"/>
              </a:rPr>
              <a:t>can</a:t>
            </a:r>
            <a:r>
              <a:rPr sz="1600" spc="-45" dirty="0">
                <a:latin typeface="Arial MT"/>
                <a:cs typeface="Arial MT"/>
              </a:rPr>
              <a:t> </a:t>
            </a:r>
            <a:r>
              <a:rPr sz="1600" dirty="0">
                <a:latin typeface="Arial MT"/>
                <a:cs typeface="Arial MT"/>
              </a:rPr>
              <a:t>be</a:t>
            </a:r>
            <a:r>
              <a:rPr sz="1600" spc="-50" dirty="0">
                <a:latin typeface="Arial MT"/>
                <a:cs typeface="Arial MT"/>
              </a:rPr>
              <a:t> </a:t>
            </a:r>
            <a:r>
              <a:rPr sz="1600" dirty="0">
                <a:latin typeface="Arial MT"/>
                <a:cs typeface="Arial MT"/>
              </a:rPr>
              <a:t>used</a:t>
            </a:r>
            <a:r>
              <a:rPr sz="1600" spc="20" dirty="0">
                <a:latin typeface="Arial MT"/>
                <a:cs typeface="Arial MT"/>
              </a:rPr>
              <a:t> </a:t>
            </a:r>
            <a:r>
              <a:rPr sz="1600" dirty="0">
                <a:latin typeface="Arial MT"/>
                <a:cs typeface="Arial MT"/>
              </a:rPr>
              <a:t>in</a:t>
            </a:r>
            <a:r>
              <a:rPr sz="1600" spc="-50" dirty="0">
                <a:latin typeface="Arial MT"/>
                <a:cs typeface="Arial MT"/>
              </a:rPr>
              <a:t> </a:t>
            </a:r>
            <a:r>
              <a:rPr sz="1600" dirty="0">
                <a:latin typeface="Arial MT"/>
                <a:cs typeface="Arial MT"/>
              </a:rPr>
              <a:t>C</a:t>
            </a:r>
            <a:r>
              <a:rPr sz="1600" spc="-70" dirty="0">
                <a:latin typeface="Arial MT"/>
                <a:cs typeface="Arial MT"/>
              </a:rPr>
              <a:t> </a:t>
            </a:r>
            <a:r>
              <a:rPr sz="1600" spc="-10" dirty="0">
                <a:latin typeface="Arial MT"/>
                <a:cs typeface="Arial MT"/>
              </a:rPr>
              <a:t>programs.</a:t>
            </a:r>
            <a:endParaRPr sz="1600">
              <a:latin typeface="Arial MT"/>
              <a:cs typeface="Arial MT"/>
            </a:endParaRPr>
          </a:p>
          <a:p>
            <a:pPr marL="358140" indent="-345440">
              <a:lnSpc>
                <a:spcPct val="100000"/>
              </a:lnSpc>
              <a:spcBef>
                <a:spcPts val="960"/>
              </a:spcBef>
              <a:buSzPct val="150000"/>
              <a:buFont typeface="Wingdings"/>
              <a:buChar char=""/>
              <a:tabLst>
                <a:tab pos="358140" algn="l"/>
              </a:tabLst>
            </a:pPr>
            <a:r>
              <a:rPr sz="1600" dirty="0">
                <a:latin typeface="Arial MT"/>
                <a:cs typeface="Arial MT"/>
              </a:rPr>
              <a:t>OpenMP</a:t>
            </a:r>
            <a:r>
              <a:rPr sz="1600" spc="20" dirty="0">
                <a:latin typeface="Arial MT"/>
                <a:cs typeface="Arial MT"/>
              </a:rPr>
              <a:t> </a:t>
            </a:r>
            <a:r>
              <a:rPr sz="1600" dirty="0">
                <a:latin typeface="Arial MT"/>
                <a:cs typeface="Arial MT"/>
              </a:rPr>
              <a:t>consists</a:t>
            </a:r>
            <a:r>
              <a:rPr sz="1600" spc="-25" dirty="0">
                <a:latin typeface="Arial MT"/>
                <a:cs typeface="Arial MT"/>
              </a:rPr>
              <a:t> </a:t>
            </a:r>
            <a:r>
              <a:rPr sz="1600" dirty="0">
                <a:latin typeface="Arial MT"/>
                <a:cs typeface="Arial MT"/>
              </a:rPr>
              <a:t>of a</a:t>
            </a:r>
            <a:r>
              <a:rPr sz="1600" spc="-100" dirty="0">
                <a:latin typeface="Arial MT"/>
                <a:cs typeface="Arial MT"/>
              </a:rPr>
              <a:t> </a:t>
            </a:r>
            <a:r>
              <a:rPr sz="1600" dirty="0">
                <a:latin typeface="Arial MT"/>
                <a:cs typeface="Arial MT"/>
              </a:rPr>
              <a:t>library</a:t>
            </a:r>
            <a:r>
              <a:rPr sz="1600" spc="-55" dirty="0">
                <a:latin typeface="Arial MT"/>
                <a:cs typeface="Arial MT"/>
              </a:rPr>
              <a:t> </a:t>
            </a:r>
            <a:r>
              <a:rPr sz="1600" dirty="0">
                <a:latin typeface="Arial MT"/>
                <a:cs typeface="Arial MT"/>
              </a:rPr>
              <a:t>and</a:t>
            </a:r>
            <a:r>
              <a:rPr sz="1600" spc="30" dirty="0">
                <a:latin typeface="Arial MT"/>
                <a:cs typeface="Arial MT"/>
              </a:rPr>
              <a:t> </a:t>
            </a:r>
            <a:r>
              <a:rPr sz="1600" dirty="0">
                <a:latin typeface="Arial MT"/>
                <a:cs typeface="Arial MT"/>
              </a:rPr>
              <a:t>some</a:t>
            </a:r>
            <a:r>
              <a:rPr sz="1600" spc="40" dirty="0">
                <a:latin typeface="Arial MT"/>
                <a:cs typeface="Arial MT"/>
              </a:rPr>
              <a:t> </a:t>
            </a:r>
            <a:r>
              <a:rPr sz="1600" spc="-10" dirty="0">
                <a:latin typeface="Arial MT"/>
                <a:cs typeface="Arial MT"/>
              </a:rPr>
              <a:t>modifications</a:t>
            </a:r>
            <a:r>
              <a:rPr sz="1600" spc="110" dirty="0">
                <a:latin typeface="Arial MT"/>
                <a:cs typeface="Arial MT"/>
              </a:rPr>
              <a:t> </a:t>
            </a:r>
            <a:r>
              <a:rPr sz="1600" dirty="0">
                <a:latin typeface="Arial MT"/>
                <a:cs typeface="Arial MT"/>
              </a:rPr>
              <a:t>to</a:t>
            </a:r>
            <a:r>
              <a:rPr sz="1600" spc="-110" dirty="0">
                <a:latin typeface="Arial MT"/>
                <a:cs typeface="Arial MT"/>
              </a:rPr>
              <a:t> </a:t>
            </a:r>
            <a:r>
              <a:rPr sz="1600" dirty="0">
                <a:latin typeface="Arial MT"/>
                <a:cs typeface="Arial MT"/>
              </a:rPr>
              <a:t>the</a:t>
            </a:r>
            <a:r>
              <a:rPr sz="1600" spc="30" dirty="0">
                <a:latin typeface="Arial MT"/>
                <a:cs typeface="Arial MT"/>
              </a:rPr>
              <a:t> </a:t>
            </a:r>
            <a:r>
              <a:rPr sz="1600" dirty="0">
                <a:latin typeface="Arial MT"/>
                <a:cs typeface="Arial MT"/>
              </a:rPr>
              <a:t>C</a:t>
            </a:r>
            <a:r>
              <a:rPr sz="1600" spc="-60" dirty="0">
                <a:latin typeface="Arial MT"/>
                <a:cs typeface="Arial MT"/>
              </a:rPr>
              <a:t> </a:t>
            </a:r>
            <a:r>
              <a:rPr sz="1600" spc="-10" dirty="0">
                <a:latin typeface="Arial MT"/>
                <a:cs typeface="Arial MT"/>
              </a:rPr>
              <a:t>compiler.</a:t>
            </a:r>
            <a:endParaRPr sz="1600">
              <a:latin typeface="Arial MT"/>
              <a:cs typeface="Arial MT"/>
            </a:endParaRPr>
          </a:p>
          <a:p>
            <a:pPr marL="358140" indent="-345440">
              <a:lnSpc>
                <a:spcPct val="100000"/>
              </a:lnSpc>
              <a:spcBef>
                <a:spcPts val="1045"/>
              </a:spcBef>
              <a:buSzPct val="150000"/>
              <a:buFont typeface="Wingdings"/>
              <a:buChar char=""/>
              <a:tabLst>
                <a:tab pos="358140" algn="l"/>
              </a:tabLst>
            </a:pPr>
            <a:r>
              <a:rPr sz="1600" dirty="0">
                <a:latin typeface="Arial MT"/>
                <a:cs typeface="Arial MT"/>
              </a:rPr>
              <a:t>CUDA</a:t>
            </a:r>
            <a:r>
              <a:rPr sz="1600" spc="55" dirty="0">
                <a:latin typeface="Arial MT"/>
                <a:cs typeface="Arial MT"/>
              </a:rPr>
              <a:t> </a:t>
            </a:r>
            <a:r>
              <a:rPr sz="1600" dirty="0">
                <a:latin typeface="Arial MT"/>
                <a:cs typeface="Arial MT"/>
              </a:rPr>
              <a:t>consists</a:t>
            </a:r>
            <a:r>
              <a:rPr sz="1600" spc="25" dirty="0">
                <a:latin typeface="Arial MT"/>
                <a:cs typeface="Arial MT"/>
              </a:rPr>
              <a:t> </a:t>
            </a:r>
            <a:r>
              <a:rPr sz="1600" dirty="0">
                <a:latin typeface="Arial MT"/>
                <a:cs typeface="Arial MT"/>
              </a:rPr>
              <a:t>of</a:t>
            </a:r>
            <a:r>
              <a:rPr sz="1600" spc="-70" dirty="0">
                <a:latin typeface="Arial MT"/>
                <a:cs typeface="Arial MT"/>
              </a:rPr>
              <a:t> </a:t>
            </a:r>
            <a:r>
              <a:rPr sz="1600" dirty="0">
                <a:latin typeface="Arial MT"/>
                <a:cs typeface="Arial MT"/>
              </a:rPr>
              <a:t>a</a:t>
            </a:r>
            <a:r>
              <a:rPr sz="1600" spc="-55" dirty="0">
                <a:latin typeface="Arial MT"/>
                <a:cs typeface="Arial MT"/>
              </a:rPr>
              <a:t> </a:t>
            </a:r>
            <a:r>
              <a:rPr sz="1600" dirty="0">
                <a:latin typeface="Arial MT"/>
                <a:cs typeface="Arial MT"/>
              </a:rPr>
              <a:t>library</a:t>
            </a:r>
            <a:r>
              <a:rPr sz="1600" spc="-35" dirty="0">
                <a:latin typeface="Arial MT"/>
                <a:cs typeface="Arial MT"/>
              </a:rPr>
              <a:t> </a:t>
            </a:r>
            <a:r>
              <a:rPr sz="1600" dirty="0">
                <a:latin typeface="Arial MT"/>
                <a:cs typeface="Arial MT"/>
              </a:rPr>
              <a:t>and</a:t>
            </a:r>
            <a:r>
              <a:rPr sz="1600" spc="15" dirty="0">
                <a:latin typeface="Arial MT"/>
                <a:cs typeface="Arial MT"/>
              </a:rPr>
              <a:t> </a:t>
            </a:r>
            <a:r>
              <a:rPr sz="1600" spc="-10" dirty="0">
                <a:latin typeface="Arial MT"/>
                <a:cs typeface="Arial MT"/>
              </a:rPr>
              <a:t>modifications</a:t>
            </a:r>
            <a:r>
              <a:rPr sz="1600" spc="90" dirty="0">
                <a:latin typeface="Arial MT"/>
                <a:cs typeface="Arial MT"/>
              </a:rPr>
              <a:t> </a:t>
            </a:r>
            <a:r>
              <a:rPr sz="1600" dirty="0">
                <a:latin typeface="Arial MT"/>
                <a:cs typeface="Arial MT"/>
              </a:rPr>
              <a:t>to</a:t>
            </a:r>
            <a:r>
              <a:rPr sz="1600" spc="-114" dirty="0">
                <a:latin typeface="Arial MT"/>
                <a:cs typeface="Arial MT"/>
              </a:rPr>
              <a:t> </a:t>
            </a:r>
            <a:r>
              <a:rPr sz="1600" dirty="0">
                <a:latin typeface="Arial MT"/>
                <a:cs typeface="Arial MT"/>
              </a:rPr>
              <a:t>the</a:t>
            </a:r>
            <a:r>
              <a:rPr sz="1600" spc="15" dirty="0">
                <a:latin typeface="Arial MT"/>
                <a:cs typeface="Arial MT"/>
              </a:rPr>
              <a:t> </a:t>
            </a:r>
            <a:r>
              <a:rPr sz="1600" dirty="0">
                <a:latin typeface="Arial MT"/>
                <a:cs typeface="Arial MT"/>
              </a:rPr>
              <a:t>C++</a:t>
            </a:r>
            <a:r>
              <a:rPr sz="1600" spc="-65" dirty="0">
                <a:latin typeface="Arial MT"/>
                <a:cs typeface="Arial MT"/>
              </a:rPr>
              <a:t> </a:t>
            </a:r>
            <a:r>
              <a:rPr sz="1600" spc="-10" dirty="0">
                <a:latin typeface="Arial MT"/>
                <a:cs typeface="Arial MT"/>
              </a:rPr>
              <a:t>compiler.</a:t>
            </a:r>
            <a:endParaRPr sz="1600">
              <a:latin typeface="Arial MT"/>
              <a:cs typeface="Arial MT"/>
            </a:endParaRPr>
          </a:p>
          <a:p>
            <a:pPr marL="357505" indent="-344805">
              <a:lnSpc>
                <a:spcPct val="100000"/>
              </a:lnSpc>
              <a:spcBef>
                <a:spcPts val="965"/>
              </a:spcBef>
              <a:buSzPct val="150000"/>
              <a:buFont typeface="Wingdings"/>
              <a:buChar char=""/>
              <a:tabLst>
                <a:tab pos="357505" algn="l"/>
              </a:tabLst>
            </a:pPr>
            <a:r>
              <a:rPr sz="1600" dirty="0">
                <a:latin typeface="Arial MT"/>
                <a:cs typeface="Arial MT"/>
              </a:rPr>
              <a:t>MPI</a:t>
            </a:r>
            <a:r>
              <a:rPr sz="1600" spc="-95" dirty="0">
                <a:latin typeface="Arial MT"/>
                <a:cs typeface="Arial MT"/>
              </a:rPr>
              <a:t> </a:t>
            </a:r>
            <a:r>
              <a:rPr sz="1600" dirty="0">
                <a:latin typeface="Arial MT"/>
                <a:cs typeface="Arial MT"/>
              </a:rPr>
              <a:t>is</a:t>
            </a:r>
            <a:r>
              <a:rPr sz="1600" spc="-30" dirty="0">
                <a:latin typeface="Arial MT"/>
                <a:cs typeface="Arial MT"/>
              </a:rPr>
              <a:t> </a:t>
            </a:r>
            <a:r>
              <a:rPr sz="1600" dirty="0">
                <a:latin typeface="Arial MT"/>
                <a:cs typeface="Arial MT"/>
              </a:rPr>
              <a:t>an</a:t>
            </a:r>
            <a:r>
              <a:rPr sz="1600" spc="-45" dirty="0">
                <a:latin typeface="Arial MT"/>
                <a:cs typeface="Arial MT"/>
              </a:rPr>
              <a:t> </a:t>
            </a:r>
            <a:r>
              <a:rPr sz="1600" dirty="0">
                <a:latin typeface="Arial MT"/>
                <a:cs typeface="Arial MT"/>
              </a:rPr>
              <a:t>API</a:t>
            </a:r>
            <a:r>
              <a:rPr sz="1600" spc="-5" dirty="0">
                <a:latin typeface="Arial MT"/>
                <a:cs typeface="Arial MT"/>
              </a:rPr>
              <a:t> </a:t>
            </a:r>
            <a:r>
              <a:rPr sz="1600" dirty="0">
                <a:latin typeface="Arial MT"/>
                <a:cs typeface="Arial MT"/>
              </a:rPr>
              <a:t>for</a:t>
            </a:r>
            <a:r>
              <a:rPr sz="1600" spc="-75" dirty="0">
                <a:latin typeface="Arial MT"/>
                <a:cs typeface="Arial MT"/>
              </a:rPr>
              <a:t> </a:t>
            </a:r>
            <a:r>
              <a:rPr sz="1600" spc="-10" dirty="0">
                <a:latin typeface="Arial MT"/>
                <a:cs typeface="Arial MT"/>
              </a:rPr>
              <a:t>programming</a:t>
            </a:r>
            <a:r>
              <a:rPr sz="1600" spc="95" dirty="0">
                <a:latin typeface="Arial MT"/>
                <a:cs typeface="Arial MT"/>
              </a:rPr>
              <a:t> </a:t>
            </a:r>
            <a:r>
              <a:rPr sz="1600" dirty="0">
                <a:latin typeface="Arial MT"/>
                <a:cs typeface="Arial MT"/>
              </a:rPr>
              <a:t>distributed</a:t>
            </a:r>
            <a:r>
              <a:rPr sz="1600" spc="25" dirty="0">
                <a:latin typeface="Arial MT"/>
                <a:cs typeface="Arial MT"/>
              </a:rPr>
              <a:t> </a:t>
            </a:r>
            <a:r>
              <a:rPr sz="1600" dirty="0">
                <a:latin typeface="Arial MT"/>
                <a:cs typeface="Arial MT"/>
              </a:rPr>
              <a:t>memory</a:t>
            </a:r>
            <a:r>
              <a:rPr sz="1600" spc="70" dirty="0">
                <a:latin typeface="Arial MT"/>
                <a:cs typeface="Arial MT"/>
              </a:rPr>
              <a:t> </a:t>
            </a:r>
            <a:r>
              <a:rPr sz="1600" dirty="0">
                <a:latin typeface="Arial MT"/>
                <a:cs typeface="Arial MT"/>
              </a:rPr>
              <a:t>MIMD</a:t>
            </a:r>
            <a:r>
              <a:rPr sz="1600" spc="-110" dirty="0">
                <a:latin typeface="Arial MT"/>
                <a:cs typeface="Arial MT"/>
              </a:rPr>
              <a:t> </a:t>
            </a:r>
            <a:r>
              <a:rPr sz="1600" spc="-10" dirty="0">
                <a:latin typeface="Arial MT"/>
                <a:cs typeface="Arial MT"/>
              </a:rPr>
              <a:t>systems</a:t>
            </a:r>
            <a:endParaRPr sz="1600">
              <a:latin typeface="Arial MT"/>
              <a:cs typeface="Arial MT"/>
            </a:endParaRPr>
          </a:p>
          <a:p>
            <a:pPr marL="357505" indent="-344805">
              <a:lnSpc>
                <a:spcPct val="100000"/>
              </a:lnSpc>
              <a:spcBef>
                <a:spcPts val="1045"/>
              </a:spcBef>
              <a:buSzPct val="150000"/>
              <a:buFont typeface="Wingdings"/>
              <a:buChar char=""/>
              <a:tabLst>
                <a:tab pos="357505" algn="l"/>
              </a:tabLst>
            </a:pPr>
            <a:r>
              <a:rPr sz="1600" dirty="0">
                <a:latin typeface="Arial MT"/>
                <a:cs typeface="Arial MT"/>
              </a:rPr>
              <a:t>Pthreads</a:t>
            </a:r>
            <a:r>
              <a:rPr sz="1600" spc="35" dirty="0">
                <a:latin typeface="Arial MT"/>
                <a:cs typeface="Arial MT"/>
              </a:rPr>
              <a:t> </a:t>
            </a:r>
            <a:r>
              <a:rPr sz="1600" dirty="0">
                <a:latin typeface="Arial MT"/>
                <a:cs typeface="Arial MT"/>
              </a:rPr>
              <a:t>is</a:t>
            </a:r>
            <a:r>
              <a:rPr sz="1600" spc="-25" dirty="0">
                <a:latin typeface="Arial MT"/>
                <a:cs typeface="Arial MT"/>
              </a:rPr>
              <a:t> </a:t>
            </a:r>
            <a:r>
              <a:rPr sz="1600" dirty="0">
                <a:latin typeface="Arial MT"/>
                <a:cs typeface="Arial MT"/>
              </a:rPr>
              <a:t>an</a:t>
            </a:r>
            <a:r>
              <a:rPr sz="1600" spc="-100" dirty="0">
                <a:latin typeface="Arial MT"/>
                <a:cs typeface="Arial MT"/>
              </a:rPr>
              <a:t> </a:t>
            </a:r>
            <a:r>
              <a:rPr sz="1600" dirty="0">
                <a:latin typeface="Arial MT"/>
                <a:cs typeface="Arial MT"/>
              </a:rPr>
              <a:t>API</a:t>
            </a:r>
            <a:r>
              <a:rPr sz="1600" spc="5" dirty="0">
                <a:latin typeface="Arial MT"/>
                <a:cs typeface="Arial MT"/>
              </a:rPr>
              <a:t> </a:t>
            </a:r>
            <a:r>
              <a:rPr sz="1600" dirty="0">
                <a:latin typeface="Arial MT"/>
                <a:cs typeface="Arial MT"/>
              </a:rPr>
              <a:t>for</a:t>
            </a:r>
            <a:r>
              <a:rPr sz="1600" spc="-70" dirty="0">
                <a:latin typeface="Arial MT"/>
                <a:cs typeface="Arial MT"/>
              </a:rPr>
              <a:t> </a:t>
            </a:r>
            <a:r>
              <a:rPr sz="1600" spc="-10" dirty="0">
                <a:latin typeface="Arial MT"/>
                <a:cs typeface="Arial MT"/>
              </a:rPr>
              <a:t>programming</a:t>
            </a:r>
            <a:r>
              <a:rPr sz="1600" spc="185" dirty="0">
                <a:latin typeface="Arial MT"/>
                <a:cs typeface="Arial MT"/>
              </a:rPr>
              <a:t> </a:t>
            </a:r>
            <a:r>
              <a:rPr sz="1600" spc="-10" dirty="0">
                <a:latin typeface="Arial MT"/>
                <a:cs typeface="Arial MT"/>
              </a:rPr>
              <a:t>shared</a:t>
            </a:r>
            <a:r>
              <a:rPr sz="1600" spc="-75" dirty="0">
                <a:latin typeface="Arial MT"/>
                <a:cs typeface="Arial MT"/>
              </a:rPr>
              <a:t> </a:t>
            </a:r>
            <a:r>
              <a:rPr sz="1600" dirty="0">
                <a:latin typeface="Arial MT"/>
                <a:cs typeface="Arial MT"/>
              </a:rPr>
              <a:t>memory</a:t>
            </a:r>
            <a:r>
              <a:rPr sz="1600" spc="55" dirty="0">
                <a:latin typeface="Arial MT"/>
                <a:cs typeface="Arial MT"/>
              </a:rPr>
              <a:t> </a:t>
            </a:r>
            <a:r>
              <a:rPr sz="1600" dirty="0">
                <a:latin typeface="Arial MT"/>
                <a:cs typeface="Arial MT"/>
              </a:rPr>
              <a:t>MIMD</a:t>
            </a:r>
            <a:r>
              <a:rPr sz="1600" spc="-114" dirty="0">
                <a:latin typeface="Arial MT"/>
                <a:cs typeface="Arial MT"/>
              </a:rPr>
              <a:t> </a:t>
            </a:r>
            <a:r>
              <a:rPr sz="1600" spc="-10" dirty="0">
                <a:latin typeface="Arial MT"/>
                <a:cs typeface="Arial MT"/>
              </a:rPr>
              <a:t>systems.</a:t>
            </a:r>
            <a:endParaRPr sz="1600">
              <a:latin typeface="Arial MT"/>
              <a:cs typeface="Arial MT"/>
            </a:endParaRPr>
          </a:p>
          <a:p>
            <a:pPr marL="358140" indent="-345440">
              <a:lnSpc>
                <a:spcPct val="100000"/>
              </a:lnSpc>
              <a:spcBef>
                <a:spcPts val="965"/>
              </a:spcBef>
              <a:buSzPct val="150000"/>
              <a:buFont typeface="Wingdings"/>
              <a:buChar char=""/>
              <a:tabLst>
                <a:tab pos="358140" algn="l"/>
              </a:tabLst>
            </a:pPr>
            <a:r>
              <a:rPr sz="1600" dirty="0">
                <a:latin typeface="Arial MT"/>
                <a:cs typeface="Arial MT"/>
              </a:rPr>
              <a:t>OpenMP</a:t>
            </a:r>
            <a:r>
              <a:rPr sz="1600" spc="-45" dirty="0">
                <a:latin typeface="Arial MT"/>
                <a:cs typeface="Arial MT"/>
              </a:rPr>
              <a:t> </a:t>
            </a:r>
            <a:r>
              <a:rPr sz="1600" dirty="0">
                <a:latin typeface="Arial MT"/>
                <a:cs typeface="Arial MT"/>
              </a:rPr>
              <a:t>is</a:t>
            </a:r>
            <a:r>
              <a:rPr sz="1600" spc="-30" dirty="0">
                <a:latin typeface="Arial MT"/>
                <a:cs typeface="Arial MT"/>
              </a:rPr>
              <a:t> </a:t>
            </a:r>
            <a:r>
              <a:rPr sz="1600" dirty="0">
                <a:latin typeface="Arial MT"/>
                <a:cs typeface="Arial MT"/>
              </a:rPr>
              <a:t>an</a:t>
            </a:r>
            <a:r>
              <a:rPr sz="1600" spc="-110" dirty="0">
                <a:latin typeface="Arial MT"/>
                <a:cs typeface="Arial MT"/>
              </a:rPr>
              <a:t> </a:t>
            </a:r>
            <a:r>
              <a:rPr sz="1600" dirty="0">
                <a:latin typeface="Arial MT"/>
                <a:cs typeface="Arial MT"/>
              </a:rPr>
              <a:t>API for</a:t>
            </a:r>
            <a:r>
              <a:rPr sz="1600" spc="-75" dirty="0">
                <a:latin typeface="Arial MT"/>
                <a:cs typeface="Arial MT"/>
              </a:rPr>
              <a:t> </a:t>
            </a:r>
            <a:r>
              <a:rPr sz="1600" spc="-10" dirty="0">
                <a:latin typeface="Arial MT"/>
                <a:cs typeface="Arial MT"/>
              </a:rPr>
              <a:t>programming</a:t>
            </a:r>
            <a:r>
              <a:rPr sz="1600" spc="170" dirty="0">
                <a:latin typeface="Arial MT"/>
                <a:cs typeface="Arial MT"/>
              </a:rPr>
              <a:t> </a:t>
            </a:r>
            <a:r>
              <a:rPr sz="1600" dirty="0">
                <a:latin typeface="Arial MT"/>
                <a:cs typeface="Arial MT"/>
              </a:rPr>
              <a:t>both</a:t>
            </a:r>
            <a:r>
              <a:rPr sz="1600" spc="-110" dirty="0">
                <a:latin typeface="Arial MT"/>
                <a:cs typeface="Arial MT"/>
              </a:rPr>
              <a:t> </a:t>
            </a:r>
            <a:r>
              <a:rPr sz="1600" dirty="0">
                <a:latin typeface="Arial MT"/>
                <a:cs typeface="Arial MT"/>
              </a:rPr>
              <a:t>shared</a:t>
            </a:r>
            <a:r>
              <a:rPr sz="1600" spc="25" dirty="0">
                <a:latin typeface="Arial MT"/>
                <a:cs typeface="Arial MT"/>
              </a:rPr>
              <a:t> </a:t>
            </a:r>
            <a:r>
              <a:rPr sz="1600" dirty="0">
                <a:latin typeface="Arial MT"/>
                <a:cs typeface="Arial MT"/>
              </a:rPr>
              <a:t>memory</a:t>
            </a:r>
            <a:r>
              <a:rPr sz="1600" spc="50" dirty="0">
                <a:latin typeface="Arial MT"/>
                <a:cs typeface="Arial MT"/>
              </a:rPr>
              <a:t> </a:t>
            </a:r>
            <a:r>
              <a:rPr sz="1600" dirty="0">
                <a:latin typeface="Arial MT"/>
                <a:cs typeface="Arial MT"/>
              </a:rPr>
              <a:t>MIMD</a:t>
            </a:r>
            <a:r>
              <a:rPr sz="1600" spc="-114" dirty="0">
                <a:latin typeface="Arial MT"/>
                <a:cs typeface="Arial MT"/>
              </a:rPr>
              <a:t> </a:t>
            </a:r>
            <a:r>
              <a:rPr sz="1600" dirty="0">
                <a:latin typeface="Arial MT"/>
                <a:cs typeface="Arial MT"/>
              </a:rPr>
              <a:t>and</a:t>
            </a:r>
            <a:r>
              <a:rPr sz="1600" spc="25" dirty="0">
                <a:latin typeface="Arial MT"/>
                <a:cs typeface="Arial MT"/>
              </a:rPr>
              <a:t> </a:t>
            </a:r>
            <a:r>
              <a:rPr sz="1600" dirty="0">
                <a:latin typeface="Arial MT"/>
                <a:cs typeface="Arial MT"/>
              </a:rPr>
              <a:t>shared</a:t>
            </a:r>
            <a:r>
              <a:rPr sz="1600" spc="25" dirty="0">
                <a:latin typeface="Arial MT"/>
                <a:cs typeface="Arial MT"/>
              </a:rPr>
              <a:t> </a:t>
            </a:r>
            <a:r>
              <a:rPr sz="1600" dirty="0">
                <a:latin typeface="Arial MT"/>
                <a:cs typeface="Arial MT"/>
              </a:rPr>
              <a:t>memory</a:t>
            </a:r>
            <a:r>
              <a:rPr sz="1600" spc="35" dirty="0">
                <a:latin typeface="Arial MT"/>
                <a:cs typeface="Arial MT"/>
              </a:rPr>
              <a:t> </a:t>
            </a:r>
            <a:r>
              <a:rPr sz="1600" dirty="0">
                <a:latin typeface="Arial MT"/>
                <a:cs typeface="Arial MT"/>
              </a:rPr>
              <a:t>SIMD</a:t>
            </a:r>
            <a:r>
              <a:rPr sz="1600" spc="-100" dirty="0">
                <a:latin typeface="Arial MT"/>
                <a:cs typeface="Arial MT"/>
              </a:rPr>
              <a:t> </a:t>
            </a:r>
            <a:r>
              <a:rPr sz="1600" spc="-10" dirty="0">
                <a:latin typeface="Arial MT"/>
                <a:cs typeface="Arial MT"/>
              </a:rPr>
              <a:t>systems</a:t>
            </a:r>
            <a:endParaRPr sz="1600">
              <a:latin typeface="Arial MT"/>
              <a:cs typeface="Arial MT"/>
            </a:endParaRPr>
          </a:p>
          <a:p>
            <a:pPr marL="357505" indent="-344805">
              <a:lnSpc>
                <a:spcPct val="100000"/>
              </a:lnSpc>
              <a:spcBef>
                <a:spcPts val="1045"/>
              </a:spcBef>
              <a:buSzPct val="150000"/>
              <a:buFont typeface="Wingdings"/>
              <a:buChar char=""/>
              <a:tabLst>
                <a:tab pos="357505" algn="l"/>
              </a:tabLst>
            </a:pPr>
            <a:r>
              <a:rPr sz="1600" dirty="0">
                <a:latin typeface="Arial MT"/>
                <a:cs typeface="Arial MT"/>
              </a:rPr>
              <a:t>CUDA</a:t>
            </a:r>
            <a:r>
              <a:rPr sz="1600" spc="45" dirty="0">
                <a:latin typeface="Arial MT"/>
                <a:cs typeface="Arial MT"/>
              </a:rPr>
              <a:t> </a:t>
            </a:r>
            <a:r>
              <a:rPr sz="1600" dirty="0">
                <a:latin typeface="Arial MT"/>
                <a:cs typeface="Arial MT"/>
              </a:rPr>
              <a:t>is</a:t>
            </a:r>
            <a:r>
              <a:rPr sz="1600" spc="-60" dirty="0">
                <a:latin typeface="Arial MT"/>
                <a:cs typeface="Arial MT"/>
              </a:rPr>
              <a:t> </a:t>
            </a:r>
            <a:r>
              <a:rPr sz="1600" dirty="0">
                <a:latin typeface="Arial MT"/>
                <a:cs typeface="Arial MT"/>
              </a:rPr>
              <a:t>an</a:t>
            </a:r>
            <a:r>
              <a:rPr sz="1600" spc="-70" dirty="0">
                <a:latin typeface="Arial MT"/>
                <a:cs typeface="Arial MT"/>
              </a:rPr>
              <a:t> </a:t>
            </a:r>
            <a:r>
              <a:rPr sz="1600" dirty="0">
                <a:latin typeface="Arial MT"/>
                <a:cs typeface="Arial MT"/>
              </a:rPr>
              <a:t>API</a:t>
            </a:r>
            <a:r>
              <a:rPr sz="1600" spc="-30" dirty="0">
                <a:latin typeface="Arial MT"/>
                <a:cs typeface="Arial MT"/>
              </a:rPr>
              <a:t> </a:t>
            </a:r>
            <a:r>
              <a:rPr sz="1600" dirty="0">
                <a:latin typeface="Arial MT"/>
                <a:cs typeface="Arial MT"/>
              </a:rPr>
              <a:t>for</a:t>
            </a:r>
            <a:r>
              <a:rPr sz="1600" spc="-100" dirty="0">
                <a:latin typeface="Arial MT"/>
                <a:cs typeface="Arial MT"/>
              </a:rPr>
              <a:t> </a:t>
            </a:r>
            <a:r>
              <a:rPr sz="1600" spc="-10" dirty="0">
                <a:latin typeface="Arial MT"/>
                <a:cs typeface="Arial MT"/>
              </a:rPr>
              <a:t>programming</a:t>
            </a:r>
            <a:r>
              <a:rPr sz="1600" spc="85" dirty="0">
                <a:latin typeface="Arial MT"/>
                <a:cs typeface="Arial MT"/>
              </a:rPr>
              <a:t> </a:t>
            </a:r>
            <a:r>
              <a:rPr sz="1600" spc="-10" dirty="0">
                <a:latin typeface="Arial MT"/>
                <a:cs typeface="Arial MT"/>
              </a:rPr>
              <a:t>Nvidia</a:t>
            </a:r>
            <a:r>
              <a:rPr sz="1600" spc="130" dirty="0">
                <a:latin typeface="Arial MT"/>
                <a:cs typeface="Arial MT"/>
              </a:rPr>
              <a:t> </a:t>
            </a:r>
            <a:r>
              <a:rPr sz="1600" spc="-20" dirty="0">
                <a:latin typeface="Arial MT"/>
                <a:cs typeface="Arial MT"/>
              </a:rPr>
              <a:t>GPUs</a:t>
            </a:r>
            <a:endParaRPr sz="1600">
              <a:latin typeface="Arial MT"/>
              <a:cs typeface="Arial MT"/>
            </a:endParaRPr>
          </a:p>
        </p:txBody>
      </p:sp>
      <p:pic>
        <p:nvPicPr>
          <p:cNvPr id="4" name="object 4"/>
          <p:cNvPicPr/>
          <p:nvPr/>
        </p:nvPicPr>
        <p:blipFill>
          <a:blip r:embed="rId2" cstate="print"/>
          <a:stretch>
            <a:fillRect/>
          </a:stretch>
        </p:blipFill>
        <p:spPr>
          <a:xfrm>
            <a:off x="690880" y="4135120"/>
            <a:ext cx="4622800" cy="2194560"/>
          </a:xfrm>
          <a:prstGeom prst="rect">
            <a:avLst/>
          </a:prstGeom>
        </p:spPr>
      </p:pic>
      <p:pic>
        <p:nvPicPr>
          <p:cNvPr id="5" name="object 5"/>
          <p:cNvPicPr/>
          <p:nvPr/>
        </p:nvPicPr>
        <p:blipFill>
          <a:blip r:embed="rId3" cstate="print"/>
          <a:stretch>
            <a:fillRect/>
          </a:stretch>
        </p:blipFill>
        <p:spPr>
          <a:xfrm>
            <a:off x="5608320" y="3352800"/>
            <a:ext cx="6350000" cy="316992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58</a:t>
            </a:fld>
            <a:endParaRPr spc="-25"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5580" rIns="0" bIns="0" rtlCol="0">
            <a:spAutoFit/>
          </a:bodyPr>
          <a:lstStyle/>
          <a:p>
            <a:pPr marL="12700">
              <a:lnSpc>
                <a:spcPct val="100000"/>
              </a:lnSpc>
              <a:spcBef>
                <a:spcPts val="105"/>
              </a:spcBef>
            </a:pPr>
            <a:r>
              <a:rPr dirty="0"/>
              <a:t>Shared</a:t>
            </a:r>
            <a:r>
              <a:rPr spc="-70" dirty="0"/>
              <a:t> </a:t>
            </a:r>
            <a:r>
              <a:rPr dirty="0"/>
              <a:t>memory</a:t>
            </a:r>
            <a:r>
              <a:rPr spc="-95" dirty="0"/>
              <a:t> </a:t>
            </a:r>
            <a:r>
              <a:rPr b="0" dirty="0">
                <a:latin typeface="Arial MT"/>
                <a:cs typeface="Arial MT"/>
              </a:rPr>
              <a:t>and</a:t>
            </a:r>
            <a:r>
              <a:rPr b="0" spc="-25" dirty="0">
                <a:latin typeface="Arial MT"/>
                <a:cs typeface="Arial MT"/>
              </a:rPr>
              <a:t> </a:t>
            </a:r>
            <a:r>
              <a:rPr dirty="0"/>
              <a:t>Distributed</a:t>
            </a:r>
            <a:r>
              <a:rPr spc="90" dirty="0"/>
              <a:t> </a:t>
            </a:r>
            <a:r>
              <a:rPr spc="-10" dirty="0"/>
              <a:t>memory</a:t>
            </a:r>
          </a:p>
        </p:txBody>
      </p:sp>
      <p:grpSp>
        <p:nvGrpSpPr>
          <p:cNvPr id="3" name="object 3"/>
          <p:cNvGrpSpPr/>
          <p:nvPr/>
        </p:nvGrpSpPr>
        <p:grpSpPr>
          <a:xfrm>
            <a:off x="304800" y="1625600"/>
            <a:ext cx="8158480" cy="640080"/>
            <a:chOff x="304800" y="1625600"/>
            <a:chExt cx="8158480" cy="640080"/>
          </a:xfrm>
        </p:grpSpPr>
        <p:sp>
          <p:nvSpPr>
            <p:cNvPr id="4" name="object 4"/>
            <p:cNvSpPr/>
            <p:nvPr/>
          </p:nvSpPr>
          <p:spPr>
            <a:xfrm>
              <a:off x="320040" y="1640840"/>
              <a:ext cx="8128000" cy="609600"/>
            </a:xfrm>
            <a:custGeom>
              <a:avLst/>
              <a:gdLst/>
              <a:ahLst/>
              <a:cxnLst/>
              <a:rect l="l" t="t" r="r" b="b"/>
              <a:pathLst>
                <a:path w="8128000" h="609600">
                  <a:moveTo>
                    <a:pt x="8026400" y="0"/>
                  </a:moveTo>
                  <a:lnTo>
                    <a:pt x="101600" y="0"/>
                  </a:lnTo>
                  <a:lnTo>
                    <a:pt x="62054" y="7981"/>
                  </a:lnTo>
                  <a:lnTo>
                    <a:pt x="29759" y="29749"/>
                  </a:lnTo>
                  <a:lnTo>
                    <a:pt x="7984" y="62043"/>
                  </a:lnTo>
                  <a:lnTo>
                    <a:pt x="0" y="101600"/>
                  </a:lnTo>
                  <a:lnTo>
                    <a:pt x="0" y="508000"/>
                  </a:lnTo>
                  <a:lnTo>
                    <a:pt x="7984" y="547556"/>
                  </a:lnTo>
                  <a:lnTo>
                    <a:pt x="29759" y="579850"/>
                  </a:lnTo>
                  <a:lnTo>
                    <a:pt x="62054" y="601618"/>
                  </a:lnTo>
                  <a:lnTo>
                    <a:pt x="101600" y="609600"/>
                  </a:lnTo>
                  <a:lnTo>
                    <a:pt x="8026400" y="609600"/>
                  </a:lnTo>
                  <a:lnTo>
                    <a:pt x="8065956" y="601618"/>
                  </a:lnTo>
                  <a:lnTo>
                    <a:pt x="8098250" y="579850"/>
                  </a:lnTo>
                  <a:lnTo>
                    <a:pt x="8120018" y="547556"/>
                  </a:lnTo>
                  <a:lnTo>
                    <a:pt x="8128000" y="508000"/>
                  </a:lnTo>
                  <a:lnTo>
                    <a:pt x="8128000" y="101600"/>
                  </a:lnTo>
                  <a:lnTo>
                    <a:pt x="8120018" y="62043"/>
                  </a:lnTo>
                  <a:lnTo>
                    <a:pt x="8098250" y="29749"/>
                  </a:lnTo>
                  <a:lnTo>
                    <a:pt x="8065956" y="7981"/>
                  </a:lnTo>
                  <a:lnTo>
                    <a:pt x="8026400" y="0"/>
                  </a:lnTo>
                  <a:close/>
                </a:path>
              </a:pathLst>
            </a:custGeom>
            <a:solidFill>
              <a:srgbClr val="4471C4"/>
            </a:solidFill>
          </p:spPr>
          <p:txBody>
            <a:bodyPr wrap="square" lIns="0" tIns="0" rIns="0" bIns="0" rtlCol="0"/>
            <a:lstStyle/>
            <a:p>
              <a:endParaRPr/>
            </a:p>
          </p:txBody>
        </p:sp>
        <p:sp>
          <p:nvSpPr>
            <p:cNvPr id="5" name="object 5"/>
            <p:cNvSpPr/>
            <p:nvPr/>
          </p:nvSpPr>
          <p:spPr>
            <a:xfrm>
              <a:off x="320040" y="1640840"/>
              <a:ext cx="8128000" cy="609600"/>
            </a:xfrm>
            <a:custGeom>
              <a:avLst/>
              <a:gdLst/>
              <a:ahLst/>
              <a:cxnLst/>
              <a:rect l="l" t="t" r="r" b="b"/>
              <a:pathLst>
                <a:path w="8128000" h="609600">
                  <a:moveTo>
                    <a:pt x="0" y="101600"/>
                  </a:moveTo>
                  <a:lnTo>
                    <a:pt x="7984" y="62043"/>
                  </a:lnTo>
                  <a:lnTo>
                    <a:pt x="29759" y="29749"/>
                  </a:lnTo>
                  <a:lnTo>
                    <a:pt x="62054" y="7981"/>
                  </a:lnTo>
                  <a:lnTo>
                    <a:pt x="101600" y="0"/>
                  </a:lnTo>
                  <a:lnTo>
                    <a:pt x="8026400" y="0"/>
                  </a:lnTo>
                  <a:lnTo>
                    <a:pt x="8065956" y="7981"/>
                  </a:lnTo>
                  <a:lnTo>
                    <a:pt x="8098250" y="29749"/>
                  </a:lnTo>
                  <a:lnTo>
                    <a:pt x="8120018" y="62043"/>
                  </a:lnTo>
                  <a:lnTo>
                    <a:pt x="8128000" y="101600"/>
                  </a:lnTo>
                  <a:lnTo>
                    <a:pt x="8128000" y="508000"/>
                  </a:lnTo>
                  <a:lnTo>
                    <a:pt x="8120018" y="547556"/>
                  </a:lnTo>
                  <a:lnTo>
                    <a:pt x="8098250" y="579850"/>
                  </a:lnTo>
                  <a:lnTo>
                    <a:pt x="8065956" y="601618"/>
                  </a:lnTo>
                  <a:lnTo>
                    <a:pt x="8026400" y="609600"/>
                  </a:lnTo>
                  <a:lnTo>
                    <a:pt x="101600" y="609600"/>
                  </a:lnTo>
                  <a:lnTo>
                    <a:pt x="62054" y="601618"/>
                  </a:lnTo>
                  <a:lnTo>
                    <a:pt x="29759" y="579850"/>
                  </a:lnTo>
                  <a:lnTo>
                    <a:pt x="7984" y="547556"/>
                  </a:lnTo>
                  <a:lnTo>
                    <a:pt x="0" y="508000"/>
                  </a:lnTo>
                  <a:lnTo>
                    <a:pt x="0" y="101600"/>
                  </a:lnTo>
                  <a:close/>
                </a:path>
              </a:pathLst>
            </a:custGeom>
            <a:ln w="30480">
              <a:solidFill>
                <a:srgbClr val="FFFFFF"/>
              </a:solidFill>
            </a:ln>
          </p:spPr>
          <p:txBody>
            <a:bodyPr wrap="square" lIns="0" tIns="0" rIns="0" bIns="0" rtlCol="0"/>
            <a:lstStyle/>
            <a:p>
              <a:endParaRPr/>
            </a:p>
          </p:txBody>
        </p:sp>
      </p:grpSp>
      <p:grpSp>
        <p:nvGrpSpPr>
          <p:cNvPr id="6" name="object 6"/>
          <p:cNvGrpSpPr/>
          <p:nvPr/>
        </p:nvGrpSpPr>
        <p:grpSpPr>
          <a:xfrm>
            <a:off x="304800" y="3464559"/>
            <a:ext cx="8158480" cy="640080"/>
            <a:chOff x="304800" y="3464559"/>
            <a:chExt cx="8158480" cy="640080"/>
          </a:xfrm>
        </p:grpSpPr>
        <p:sp>
          <p:nvSpPr>
            <p:cNvPr id="7" name="object 7"/>
            <p:cNvSpPr/>
            <p:nvPr/>
          </p:nvSpPr>
          <p:spPr>
            <a:xfrm>
              <a:off x="320040" y="3479799"/>
              <a:ext cx="8128000" cy="609600"/>
            </a:xfrm>
            <a:custGeom>
              <a:avLst/>
              <a:gdLst/>
              <a:ahLst/>
              <a:cxnLst/>
              <a:rect l="l" t="t" r="r" b="b"/>
              <a:pathLst>
                <a:path w="8128000" h="609600">
                  <a:moveTo>
                    <a:pt x="8026400" y="0"/>
                  </a:moveTo>
                  <a:lnTo>
                    <a:pt x="101600" y="0"/>
                  </a:lnTo>
                  <a:lnTo>
                    <a:pt x="62054" y="7981"/>
                  </a:lnTo>
                  <a:lnTo>
                    <a:pt x="29759" y="29749"/>
                  </a:lnTo>
                  <a:lnTo>
                    <a:pt x="7984" y="62043"/>
                  </a:lnTo>
                  <a:lnTo>
                    <a:pt x="0" y="101600"/>
                  </a:lnTo>
                  <a:lnTo>
                    <a:pt x="0" y="508000"/>
                  </a:lnTo>
                  <a:lnTo>
                    <a:pt x="7984" y="547556"/>
                  </a:lnTo>
                  <a:lnTo>
                    <a:pt x="29759" y="579850"/>
                  </a:lnTo>
                  <a:lnTo>
                    <a:pt x="62054" y="601618"/>
                  </a:lnTo>
                  <a:lnTo>
                    <a:pt x="101600" y="609600"/>
                  </a:lnTo>
                  <a:lnTo>
                    <a:pt x="8026400" y="609600"/>
                  </a:lnTo>
                  <a:lnTo>
                    <a:pt x="8065956" y="601618"/>
                  </a:lnTo>
                  <a:lnTo>
                    <a:pt x="8098250" y="579850"/>
                  </a:lnTo>
                  <a:lnTo>
                    <a:pt x="8120018" y="547556"/>
                  </a:lnTo>
                  <a:lnTo>
                    <a:pt x="8128000" y="508000"/>
                  </a:lnTo>
                  <a:lnTo>
                    <a:pt x="8128000" y="101600"/>
                  </a:lnTo>
                  <a:lnTo>
                    <a:pt x="8120018" y="62043"/>
                  </a:lnTo>
                  <a:lnTo>
                    <a:pt x="8098250" y="29749"/>
                  </a:lnTo>
                  <a:lnTo>
                    <a:pt x="8065956" y="7981"/>
                  </a:lnTo>
                  <a:lnTo>
                    <a:pt x="8026400" y="0"/>
                  </a:lnTo>
                  <a:close/>
                </a:path>
              </a:pathLst>
            </a:custGeom>
            <a:solidFill>
              <a:srgbClr val="4471C4"/>
            </a:solidFill>
          </p:spPr>
          <p:txBody>
            <a:bodyPr wrap="square" lIns="0" tIns="0" rIns="0" bIns="0" rtlCol="0"/>
            <a:lstStyle/>
            <a:p>
              <a:endParaRPr/>
            </a:p>
          </p:txBody>
        </p:sp>
        <p:sp>
          <p:nvSpPr>
            <p:cNvPr id="8" name="object 8"/>
            <p:cNvSpPr/>
            <p:nvPr/>
          </p:nvSpPr>
          <p:spPr>
            <a:xfrm>
              <a:off x="320040" y="3479799"/>
              <a:ext cx="8128000" cy="609600"/>
            </a:xfrm>
            <a:custGeom>
              <a:avLst/>
              <a:gdLst/>
              <a:ahLst/>
              <a:cxnLst/>
              <a:rect l="l" t="t" r="r" b="b"/>
              <a:pathLst>
                <a:path w="8128000" h="609600">
                  <a:moveTo>
                    <a:pt x="0" y="101600"/>
                  </a:moveTo>
                  <a:lnTo>
                    <a:pt x="7984" y="62043"/>
                  </a:lnTo>
                  <a:lnTo>
                    <a:pt x="29759" y="29749"/>
                  </a:lnTo>
                  <a:lnTo>
                    <a:pt x="62054" y="7981"/>
                  </a:lnTo>
                  <a:lnTo>
                    <a:pt x="101600" y="0"/>
                  </a:lnTo>
                  <a:lnTo>
                    <a:pt x="8026400" y="0"/>
                  </a:lnTo>
                  <a:lnTo>
                    <a:pt x="8065956" y="7981"/>
                  </a:lnTo>
                  <a:lnTo>
                    <a:pt x="8098250" y="29749"/>
                  </a:lnTo>
                  <a:lnTo>
                    <a:pt x="8120018" y="62043"/>
                  </a:lnTo>
                  <a:lnTo>
                    <a:pt x="8128000" y="101600"/>
                  </a:lnTo>
                  <a:lnTo>
                    <a:pt x="8128000" y="508000"/>
                  </a:lnTo>
                  <a:lnTo>
                    <a:pt x="8120018" y="547556"/>
                  </a:lnTo>
                  <a:lnTo>
                    <a:pt x="8098250" y="579850"/>
                  </a:lnTo>
                  <a:lnTo>
                    <a:pt x="8065956" y="601618"/>
                  </a:lnTo>
                  <a:lnTo>
                    <a:pt x="8026400" y="609600"/>
                  </a:lnTo>
                  <a:lnTo>
                    <a:pt x="101600" y="609600"/>
                  </a:lnTo>
                  <a:lnTo>
                    <a:pt x="62054" y="601618"/>
                  </a:lnTo>
                  <a:lnTo>
                    <a:pt x="29759" y="579850"/>
                  </a:lnTo>
                  <a:lnTo>
                    <a:pt x="7984" y="547556"/>
                  </a:lnTo>
                  <a:lnTo>
                    <a:pt x="0" y="508000"/>
                  </a:lnTo>
                  <a:lnTo>
                    <a:pt x="0" y="101600"/>
                  </a:lnTo>
                  <a:close/>
                </a:path>
              </a:pathLst>
            </a:custGeom>
            <a:ln w="30480">
              <a:solidFill>
                <a:srgbClr val="FFFFFF"/>
              </a:solidFill>
            </a:ln>
          </p:spPr>
          <p:txBody>
            <a:bodyPr wrap="square" lIns="0" tIns="0" rIns="0" bIns="0" rtlCol="0"/>
            <a:lstStyle/>
            <a:p>
              <a:endParaRPr/>
            </a:p>
          </p:txBody>
        </p:sp>
      </p:grpSp>
      <p:sp>
        <p:nvSpPr>
          <p:cNvPr id="9" name="object 9"/>
          <p:cNvSpPr txBox="1"/>
          <p:nvPr/>
        </p:nvSpPr>
        <p:spPr>
          <a:xfrm>
            <a:off x="434022" y="1527913"/>
            <a:ext cx="7721600" cy="3455035"/>
          </a:xfrm>
          <a:prstGeom prst="rect">
            <a:avLst/>
          </a:prstGeom>
        </p:spPr>
        <p:txBody>
          <a:bodyPr vert="horz" wrap="square" lIns="0" tIns="178435" rIns="0" bIns="0" rtlCol="0">
            <a:spAutoFit/>
          </a:bodyPr>
          <a:lstStyle/>
          <a:p>
            <a:pPr marL="12700">
              <a:lnSpc>
                <a:spcPct val="100000"/>
              </a:lnSpc>
              <a:spcBef>
                <a:spcPts val="1405"/>
              </a:spcBef>
            </a:pPr>
            <a:r>
              <a:rPr sz="2650" b="1" spc="-25" dirty="0">
                <a:solidFill>
                  <a:srgbClr val="FFFFFF"/>
                </a:solidFill>
                <a:latin typeface="Arial"/>
                <a:cs typeface="Arial"/>
              </a:rPr>
              <a:t>Shared-</a:t>
            </a:r>
            <a:r>
              <a:rPr sz="2650" b="1" spc="-40" dirty="0">
                <a:solidFill>
                  <a:srgbClr val="FFFFFF"/>
                </a:solidFill>
                <a:latin typeface="Arial"/>
                <a:cs typeface="Arial"/>
              </a:rPr>
              <a:t>memory</a:t>
            </a:r>
            <a:r>
              <a:rPr sz="2650" b="1" spc="-105" dirty="0">
                <a:solidFill>
                  <a:srgbClr val="FFFFFF"/>
                </a:solidFill>
                <a:latin typeface="Arial"/>
                <a:cs typeface="Arial"/>
              </a:rPr>
              <a:t> </a:t>
            </a:r>
            <a:r>
              <a:rPr sz="2650" spc="-10" dirty="0">
                <a:solidFill>
                  <a:srgbClr val="FFFFFF"/>
                </a:solidFill>
                <a:latin typeface="Arial MT"/>
                <a:cs typeface="Arial MT"/>
              </a:rPr>
              <a:t>systems</a:t>
            </a:r>
            <a:endParaRPr sz="2650">
              <a:latin typeface="Arial MT"/>
              <a:cs typeface="Arial MT"/>
            </a:endParaRPr>
          </a:p>
          <a:p>
            <a:pPr marL="375285" indent="-233679">
              <a:lnSpc>
                <a:spcPct val="100000"/>
              </a:lnSpc>
              <a:spcBef>
                <a:spcPts val="995"/>
              </a:spcBef>
              <a:buChar char="•"/>
              <a:tabLst>
                <a:tab pos="375285" algn="l"/>
              </a:tabLst>
            </a:pPr>
            <a:r>
              <a:rPr sz="2000" dirty="0">
                <a:latin typeface="Arial MT"/>
                <a:cs typeface="Arial MT"/>
              </a:rPr>
              <a:t>The</a:t>
            </a:r>
            <a:r>
              <a:rPr sz="2000" spc="95" dirty="0">
                <a:latin typeface="Arial MT"/>
                <a:cs typeface="Arial MT"/>
              </a:rPr>
              <a:t> </a:t>
            </a:r>
            <a:r>
              <a:rPr sz="2000" dirty="0">
                <a:latin typeface="Arial MT"/>
                <a:cs typeface="Arial MT"/>
              </a:rPr>
              <a:t>cores</a:t>
            </a:r>
            <a:r>
              <a:rPr sz="2000" spc="-25" dirty="0">
                <a:latin typeface="Arial MT"/>
                <a:cs typeface="Arial MT"/>
              </a:rPr>
              <a:t> </a:t>
            </a:r>
            <a:r>
              <a:rPr sz="2000" dirty="0">
                <a:latin typeface="Arial MT"/>
                <a:cs typeface="Arial MT"/>
              </a:rPr>
              <a:t>can</a:t>
            </a:r>
            <a:r>
              <a:rPr sz="2000" spc="-55" dirty="0">
                <a:latin typeface="Arial MT"/>
                <a:cs typeface="Arial MT"/>
              </a:rPr>
              <a:t> </a:t>
            </a:r>
            <a:r>
              <a:rPr sz="2000" dirty="0">
                <a:latin typeface="Arial MT"/>
                <a:cs typeface="Arial MT"/>
              </a:rPr>
              <a:t>share</a:t>
            </a:r>
            <a:r>
              <a:rPr sz="2000" spc="15" dirty="0">
                <a:latin typeface="Arial MT"/>
                <a:cs typeface="Arial MT"/>
              </a:rPr>
              <a:t> </a:t>
            </a:r>
            <a:r>
              <a:rPr sz="2000" dirty="0">
                <a:latin typeface="Arial MT"/>
                <a:cs typeface="Arial MT"/>
              </a:rPr>
              <a:t>access</a:t>
            </a:r>
            <a:r>
              <a:rPr sz="2000" spc="-105" dirty="0">
                <a:latin typeface="Arial MT"/>
                <a:cs typeface="Arial MT"/>
              </a:rPr>
              <a:t> </a:t>
            </a:r>
            <a:r>
              <a:rPr sz="2000" dirty="0">
                <a:latin typeface="Arial MT"/>
                <a:cs typeface="Arial MT"/>
              </a:rPr>
              <a:t>to</a:t>
            </a:r>
            <a:r>
              <a:rPr sz="2000" spc="-50"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computer's</a:t>
            </a:r>
            <a:r>
              <a:rPr sz="2000" spc="-105" dirty="0">
                <a:latin typeface="Arial MT"/>
                <a:cs typeface="Arial MT"/>
              </a:rPr>
              <a:t> </a:t>
            </a:r>
            <a:r>
              <a:rPr sz="2000" spc="-10" dirty="0">
                <a:latin typeface="Arial MT"/>
                <a:cs typeface="Arial MT"/>
              </a:rPr>
              <a:t>memory</a:t>
            </a:r>
            <a:endParaRPr sz="2000">
              <a:latin typeface="Arial MT"/>
              <a:cs typeface="Arial MT"/>
            </a:endParaRPr>
          </a:p>
          <a:p>
            <a:pPr marL="375285" indent="-233679">
              <a:lnSpc>
                <a:spcPct val="100000"/>
              </a:lnSpc>
              <a:spcBef>
                <a:spcPts val="80"/>
              </a:spcBef>
              <a:buChar char="•"/>
              <a:tabLst>
                <a:tab pos="375285" algn="l"/>
              </a:tabLst>
            </a:pPr>
            <a:r>
              <a:rPr sz="2000" dirty="0">
                <a:latin typeface="Arial MT"/>
                <a:cs typeface="Arial MT"/>
              </a:rPr>
              <a:t>in</a:t>
            </a:r>
            <a:r>
              <a:rPr sz="2000" spc="-40" dirty="0">
                <a:latin typeface="Arial MT"/>
                <a:cs typeface="Arial MT"/>
              </a:rPr>
              <a:t> </a:t>
            </a:r>
            <a:r>
              <a:rPr sz="2000" dirty="0">
                <a:latin typeface="Arial MT"/>
                <a:cs typeface="Arial MT"/>
              </a:rPr>
              <a:t>principle,</a:t>
            </a:r>
            <a:r>
              <a:rPr sz="2000" spc="-120" dirty="0">
                <a:latin typeface="Arial MT"/>
                <a:cs typeface="Arial MT"/>
              </a:rPr>
              <a:t> </a:t>
            </a:r>
            <a:r>
              <a:rPr sz="2000" dirty="0">
                <a:latin typeface="Arial MT"/>
                <a:cs typeface="Arial MT"/>
              </a:rPr>
              <a:t>each</a:t>
            </a:r>
            <a:r>
              <a:rPr sz="2000" spc="50" dirty="0">
                <a:latin typeface="Arial MT"/>
                <a:cs typeface="Arial MT"/>
              </a:rPr>
              <a:t> </a:t>
            </a:r>
            <a:r>
              <a:rPr sz="2000" dirty="0">
                <a:latin typeface="Arial MT"/>
                <a:cs typeface="Arial MT"/>
              </a:rPr>
              <a:t>core</a:t>
            </a:r>
            <a:r>
              <a:rPr sz="2000" spc="-40" dirty="0">
                <a:latin typeface="Arial MT"/>
                <a:cs typeface="Arial MT"/>
              </a:rPr>
              <a:t> </a:t>
            </a:r>
            <a:r>
              <a:rPr sz="2000" dirty="0">
                <a:latin typeface="Arial MT"/>
                <a:cs typeface="Arial MT"/>
              </a:rPr>
              <a:t>can</a:t>
            </a:r>
            <a:r>
              <a:rPr sz="2000" spc="-35" dirty="0">
                <a:latin typeface="Arial MT"/>
                <a:cs typeface="Arial MT"/>
              </a:rPr>
              <a:t> </a:t>
            </a:r>
            <a:r>
              <a:rPr sz="2000" dirty="0">
                <a:latin typeface="Arial MT"/>
                <a:cs typeface="Arial MT"/>
              </a:rPr>
              <a:t>read</a:t>
            </a:r>
            <a:r>
              <a:rPr sz="2000" spc="50" dirty="0">
                <a:latin typeface="Arial MT"/>
                <a:cs typeface="Arial MT"/>
              </a:rPr>
              <a:t> </a:t>
            </a:r>
            <a:r>
              <a:rPr sz="2000" dirty="0">
                <a:latin typeface="Arial MT"/>
                <a:cs typeface="Arial MT"/>
              </a:rPr>
              <a:t>and</a:t>
            </a:r>
            <a:r>
              <a:rPr sz="2000" spc="45" dirty="0">
                <a:latin typeface="Arial MT"/>
                <a:cs typeface="Arial MT"/>
              </a:rPr>
              <a:t> </a:t>
            </a:r>
            <a:r>
              <a:rPr sz="2000" dirty="0">
                <a:latin typeface="Arial MT"/>
                <a:cs typeface="Arial MT"/>
              </a:rPr>
              <a:t>write</a:t>
            </a:r>
            <a:r>
              <a:rPr sz="2000" spc="-35" dirty="0">
                <a:latin typeface="Arial MT"/>
                <a:cs typeface="Arial MT"/>
              </a:rPr>
              <a:t> </a:t>
            </a:r>
            <a:r>
              <a:rPr sz="2000" dirty="0">
                <a:latin typeface="Arial MT"/>
                <a:cs typeface="Arial MT"/>
              </a:rPr>
              <a:t>each</a:t>
            </a:r>
            <a:r>
              <a:rPr sz="2000" spc="-40" dirty="0">
                <a:latin typeface="Arial MT"/>
                <a:cs typeface="Arial MT"/>
              </a:rPr>
              <a:t> </a:t>
            </a:r>
            <a:r>
              <a:rPr sz="2000" dirty="0">
                <a:latin typeface="Arial MT"/>
                <a:cs typeface="Arial MT"/>
              </a:rPr>
              <a:t>memory</a:t>
            </a:r>
            <a:r>
              <a:rPr sz="2000" spc="-175" dirty="0">
                <a:latin typeface="Arial MT"/>
                <a:cs typeface="Arial MT"/>
              </a:rPr>
              <a:t> </a:t>
            </a:r>
            <a:r>
              <a:rPr sz="2000" spc="-10" dirty="0">
                <a:latin typeface="Arial MT"/>
                <a:cs typeface="Arial MT"/>
              </a:rPr>
              <a:t>location</a:t>
            </a:r>
            <a:endParaRPr sz="2000">
              <a:latin typeface="Arial MT"/>
              <a:cs typeface="Arial MT"/>
            </a:endParaRPr>
          </a:p>
          <a:p>
            <a:pPr marL="375920" marR="5080" indent="-234315">
              <a:lnSpc>
                <a:spcPts val="2080"/>
              </a:lnSpc>
              <a:spcBef>
                <a:spcPts val="500"/>
              </a:spcBef>
              <a:buChar char="•"/>
              <a:tabLst>
                <a:tab pos="375920" algn="l"/>
              </a:tabLst>
            </a:pPr>
            <a:r>
              <a:rPr sz="2000" dirty="0">
                <a:latin typeface="Arial MT"/>
                <a:cs typeface="Arial MT"/>
              </a:rPr>
              <a:t>we</a:t>
            </a:r>
            <a:r>
              <a:rPr sz="2000" spc="-75" dirty="0">
                <a:latin typeface="Arial MT"/>
                <a:cs typeface="Arial MT"/>
              </a:rPr>
              <a:t> </a:t>
            </a:r>
            <a:r>
              <a:rPr sz="2000" dirty="0">
                <a:latin typeface="Arial MT"/>
                <a:cs typeface="Arial MT"/>
              </a:rPr>
              <a:t>can</a:t>
            </a:r>
            <a:r>
              <a:rPr sz="2000" spc="-75" dirty="0">
                <a:latin typeface="Arial MT"/>
                <a:cs typeface="Arial MT"/>
              </a:rPr>
              <a:t> </a:t>
            </a:r>
            <a:r>
              <a:rPr sz="2000" dirty="0">
                <a:latin typeface="Arial MT"/>
                <a:cs typeface="Arial MT"/>
              </a:rPr>
              <a:t>coordinate</a:t>
            </a:r>
            <a:r>
              <a:rPr sz="2000" spc="-70" dirty="0">
                <a:latin typeface="Arial MT"/>
                <a:cs typeface="Arial MT"/>
              </a:rPr>
              <a:t> </a:t>
            </a:r>
            <a:r>
              <a:rPr sz="2000" dirty="0">
                <a:latin typeface="Arial MT"/>
                <a:cs typeface="Arial MT"/>
              </a:rPr>
              <a:t>the</a:t>
            </a:r>
            <a:r>
              <a:rPr sz="2000" spc="5" dirty="0">
                <a:latin typeface="Arial MT"/>
                <a:cs typeface="Arial MT"/>
              </a:rPr>
              <a:t> </a:t>
            </a:r>
            <a:r>
              <a:rPr sz="2000" dirty="0">
                <a:latin typeface="Arial MT"/>
                <a:cs typeface="Arial MT"/>
              </a:rPr>
              <a:t>cores</a:t>
            </a:r>
            <a:r>
              <a:rPr sz="2000" spc="-40" dirty="0">
                <a:latin typeface="Arial MT"/>
                <a:cs typeface="Arial MT"/>
              </a:rPr>
              <a:t> </a:t>
            </a:r>
            <a:r>
              <a:rPr sz="2000" dirty="0">
                <a:latin typeface="Arial MT"/>
                <a:cs typeface="Arial MT"/>
              </a:rPr>
              <a:t>by</a:t>
            </a:r>
            <a:r>
              <a:rPr sz="2000" spc="-45" dirty="0">
                <a:latin typeface="Arial MT"/>
                <a:cs typeface="Arial MT"/>
              </a:rPr>
              <a:t> </a:t>
            </a:r>
            <a:r>
              <a:rPr sz="2000" dirty="0">
                <a:latin typeface="Arial MT"/>
                <a:cs typeface="Arial MT"/>
              </a:rPr>
              <a:t>having</a:t>
            </a:r>
            <a:r>
              <a:rPr sz="2000" spc="85" dirty="0">
                <a:latin typeface="Arial MT"/>
                <a:cs typeface="Arial MT"/>
              </a:rPr>
              <a:t> </a:t>
            </a:r>
            <a:r>
              <a:rPr sz="2000" dirty="0">
                <a:latin typeface="Arial MT"/>
                <a:cs typeface="Arial MT"/>
              </a:rPr>
              <a:t>them</a:t>
            </a:r>
            <a:r>
              <a:rPr sz="2000" spc="-60" dirty="0">
                <a:latin typeface="Arial MT"/>
                <a:cs typeface="Arial MT"/>
              </a:rPr>
              <a:t> </a:t>
            </a:r>
            <a:r>
              <a:rPr sz="2000" dirty="0">
                <a:latin typeface="Arial MT"/>
                <a:cs typeface="Arial MT"/>
              </a:rPr>
              <a:t>examine and</a:t>
            </a:r>
            <a:r>
              <a:rPr sz="2000" spc="-75" dirty="0">
                <a:latin typeface="Arial MT"/>
                <a:cs typeface="Arial MT"/>
              </a:rPr>
              <a:t> </a:t>
            </a:r>
            <a:r>
              <a:rPr sz="2000" spc="-10" dirty="0">
                <a:latin typeface="Arial MT"/>
                <a:cs typeface="Arial MT"/>
              </a:rPr>
              <a:t>update shared-</a:t>
            </a:r>
            <a:r>
              <a:rPr sz="2000" dirty="0">
                <a:latin typeface="Arial MT"/>
                <a:cs typeface="Arial MT"/>
              </a:rPr>
              <a:t>memory</a:t>
            </a:r>
            <a:r>
              <a:rPr sz="2000" spc="30" dirty="0">
                <a:latin typeface="Arial MT"/>
                <a:cs typeface="Arial MT"/>
              </a:rPr>
              <a:t> </a:t>
            </a:r>
            <a:r>
              <a:rPr sz="2000" spc="-10" dirty="0">
                <a:latin typeface="Arial MT"/>
                <a:cs typeface="Arial MT"/>
              </a:rPr>
              <a:t>locations</a:t>
            </a:r>
            <a:endParaRPr sz="2000">
              <a:latin typeface="Arial MT"/>
              <a:cs typeface="Arial MT"/>
            </a:endParaRPr>
          </a:p>
          <a:p>
            <a:pPr marL="12700">
              <a:lnSpc>
                <a:spcPct val="100000"/>
              </a:lnSpc>
              <a:spcBef>
                <a:spcPts val="840"/>
              </a:spcBef>
            </a:pPr>
            <a:r>
              <a:rPr sz="2650" b="1" spc="-35" dirty="0">
                <a:solidFill>
                  <a:srgbClr val="FFFFFF"/>
                </a:solidFill>
                <a:latin typeface="Arial"/>
                <a:cs typeface="Arial"/>
              </a:rPr>
              <a:t>Distributed-</a:t>
            </a:r>
            <a:r>
              <a:rPr sz="2650" b="1" spc="-30" dirty="0">
                <a:solidFill>
                  <a:srgbClr val="FFFFFF"/>
                </a:solidFill>
                <a:latin typeface="Arial"/>
                <a:cs typeface="Arial"/>
              </a:rPr>
              <a:t>memory</a:t>
            </a:r>
            <a:r>
              <a:rPr sz="2650" b="1" spc="-55" dirty="0">
                <a:solidFill>
                  <a:srgbClr val="FFFFFF"/>
                </a:solidFill>
                <a:latin typeface="Arial"/>
                <a:cs typeface="Arial"/>
              </a:rPr>
              <a:t> </a:t>
            </a:r>
            <a:r>
              <a:rPr sz="2650" spc="-10" dirty="0">
                <a:solidFill>
                  <a:srgbClr val="FFFFFF"/>
                </a:solidFill>
                <a:latin typeface="Arial MT"/>
                <a:cs typeface="Arial MT"/>
              </a:rPr>
              <a:t>systems</a:t>
            </a:r>
            <a:endParaRPr sz="2650">
              <a:latin typeface="Arial MT"/>
              <a:cs typeface="Arial MT"/>
            </a:endParaRPr>
          </a:p>
          <a:p>
            <a:pPr marL="375285" indent="-233679">
              <a:lnSpc>
                <a:spcPct val="100000"/>
              </a:lnSpc>
              <a:spcBef>
                <a:spcPts val="994"/>
              </a:spcBef>
              <a:buChar char="•"/>
              <a:tabLst>
                <a:tab pos="375285" algn="l"/>
              </a:tabLst>
            </a:pPr>
            <a:r>
              <a:rPr sz="2000" dirty="0">
                <a:latin typeface="Arial MT"/>
                <a:cs typeface="Arial MT"/>
              </a:rPr>
              <a:t>each</a:t>
            </a:r>
            <a:r>
              <a:rPr sz="2000" spc="-75" dirty="0">
                <a:latin typeface="Arial MT"/>
                <a:cs typeface="Arial MT"/>
              </a:rPr>
              <a:t> </a:t>
            </a:r>
            <a:r>
              <a:rPr sz="2000" dirty="0">
                <a:latin typeface="Arial MT"/>
                <a:cs typeface="Arial MT"/>
              </a:rPr>
              <a:t>core</a:t>
            </a:r>
            <a:r>
              <a:rPr sz="2000" spc="10" dirty="0">
                <a:latin typeface="Arial MT"/>
                <a:cs typeface="Arial MT"/>
              </a:rPr>
              <a:t> </a:t>
            </a:r>
            <a:r>
              <a:rPr sz="2000" dirty="0">
                <a:latin typeface="Arial MT"/>
                <a:cs typeface="Arial MT"/>
              </a:rPr>
              <a:t>has</a:t>
            </a:r>
            <a:r>
              <a:rPr sz="2000" spc="-45" dirty="0">
                <a:latin typeface="Arial MT"/>
                <a:cs typeface="Arial MT"/>
              </a:rPr>
              <a:t> </a:t>
            </a:r>
            <a:r>
              <a:rPr sz="2000" dirty="0">
                <a:latin typeface="Arial MT"/>
                <a:cs typeface="Arial MT"/>
              </a:rPr>
              <a:t>its</a:t>
            </a:r>
            <a:r>
              <a:rPr sz="2000" spc="-35" dirty="0">
                <a:latin typeface="Arial MT"/>
                <a:cs typeface="Arial MT"/>
              </a:rPr>
              <a:t> </a:t>
            </a:r>
            <a:r>
              <a:rPr sz="2000" dirty="0">
                <a:latin typeface="Arial MT"/>
                <a:cs typeface="Arial MT"/>
              </a:rPr>
              <a:t>own,</a:t>
            </a:r>
            <a:r>
              <a:rPr sz="2000" spc="-75" dirty="0">
                <a:latin typeface="Arial MT"/>
                <a:cs typeface="Arial MT"/>
              </a:rPr>
              <a:t> </a:t>
            </a:r>
            <a:r>
              <a:rPr sz="2000" dirty="0">
                <a:latin typeface="Arial MT"/>
                <a:cs typeface="Arial MT"/>
              </a:rPr>
              <a:t>private</a:t>
            </a:r>
            <a:r>
              <a:rPr sz="2000" spc="90" dirty="0">
                <a:latin typeface="Arial MT"/>
                <a:cs typeface="Arial MT"/>
              </a:rPr>
              <a:t> </a:t>
            </a:r>
            <a:r>
              <a:rPr sz="2000" spc="-10" dirty="0">
                <a:latin typeface="Arial MT"/>
                <a:cs typeface="Arial MT"/>
              </a:rPr>
              <a:t>memory</a:t>
            </a:r>
            <a:endParaRPr sz="2000">
              <a:latin typeface="Arial MT"/>
              <a:cs typeface="Arial MT"/>
            </a:endParaRPr>
          </a:p>
          <a:p>
            <a:pPr marL="375920" marR="657860" indent="-234315">
              <a:lnSpc>
                <a:spcPts val="2080"/>
              </a:lnSpc>
              <a:spcBef>
                <a:spcPts val="420"/>
              </a:spcBef>
              <a:buChar char="•"/>
              <a:tabLst>
                <a:tab pos="375920" algn="l"/>
              </a:tabLst>
            </a:pPr>
            <a:r>
              <a:rPr sz="2000" dirty="0">
                <a:latin typeface="Arial MT"/>
                <a:cs typeface="Arial MT"/>
              </a:rPr>
              <a:t>the</a:t>
            </a:r>
            <a:r>
              <a:rPr sz="2000" spc="40" dirty="0">
                <a:latin typeface="Arial MT"/>
                <a:cs typeface="Arial MT"/>
              </a:rPr>
              <a:t> </a:t>
            </a:r>
            <a:r>
              <a:rPr sz="2000" dirty="0">
                <a:latin typeface="Arial MT"/>
                <a:cs typeface="Arial MT"/>
              </a:rPr>
              <a:t>cores</a:t>
            </a:r>
            <a:r>
              <a:rPr sz="2000" spc="5" dirty="0">
                <a:latin typeface="Arial MT"/>
                <a:cs typeface="Arial MT"/>
              </a:rPr>
              <a:t> </a:t>
            </a:r>
            <a:r>
              <a:rPr sz="2000" dirty="0">
                <a:latin typeface="Arial MT"/>
                <a:cs typeface="Arial MT"/>
              </a:rPr>
              <a:t>can</a:t>
            </a:r>
            <a:r>
              <a:rPr sz="2000" spc="-30" dirty="0">
                <a:latin typeface="Arial MT"/>
                <a:cs typeface="Arial MT"/>
              </a:rPr>
              <a:t> </a:t>
            </a:r>
            <a:r>
              <a:rPr sz="2000" dirty="0">
                <a:latin typeface="Arial MT"/>
                <a:cs typeface="Arial MT"/>
              </a:rPr>
              <a:t>communicate</a:t>
            </a:r>
            <a:r>
              <a:rPr sz="2000" spc="-200" dirty="0">
                <a:latin typeface="Arial MT"/>
                <a:cs typeface="Arial MT"/>
              </a:rPr>
              <a:t> </a:t>
            </a:r>
            <a:r>
              <a:rPr sz="2000" dirty="0">
                <a:latin typeface="Arial MT"/>
                <a:cs typeface="Arial MT"/>
              </a:rPr>
              <a:t>explicitly</a:t>
            </a:r>
            <a:r>
              <a:rPr sz="2000" spc="-80" dirty="0">
                <a:latin typeface="Arial MT"/>
                <a:cs typeface="Arial MT"/>
              </a:rPr>
              <a:t> </a:t>
            </a:r>
            <a:r>
              <a:rPr sz="2000" dirty="0">
                <a:latin typeface="Arial MT"/>
                <a:cs typeface="Arial MT"/>
              </a:rPr>
              <a:t>by sending</a:t>
            </a:r>
            <a:r>
              <a:rPr sz="2000" spc="-30" dirty="0">
                <a:latin typeface="Arial MT"/>
                <a:cs typeface="Arial MT"/>
              </a:rPr>
              <a:t> </a:t>
            </a:r>
            <a:r>
              <a:rPr sz="2000" spc="-10" dirty="0">
                <a:latin typeface="Arial MT"/>
                <a:cs typeface="Arial MT"/>
              </a:rPr>
              <a:t>messages </a:t>
            </a:r>
            <a:r>
              <a:rPr sz="2000" dirty="0">
                <a:latin typeface="Arial MT"/>
                <a:cs typeface="Arial MT"/>
              </a:rPr>
              <a:t>across</a:t>
            </a:r>
            <a:r>
              <a:rPr sz="2000" spc="-20" dirty="0">
                <a:latin typeface="Arial MT"/>
                <a:cs typeface="Arial MT"/>
              </a:rPr>
              <a:t> </a:t>
            </a:r>
            <a:r>
              <a:rPr sz="2000" dirty="0">
                <a:latin typeface="Arial MT"/>
                <a:cs typeface="Arial MT"/>
              </a:rPr>
              <a:t>a</a:t>
            </a:r>
            <a:r>
              <a:rPr sz="2000" spc="-55" dirty="0">
                <a:latin typeface="Arial MT"/>
                <a:cs typeface="Arial MT"/>
              </a:rPr>
              <a:t> </a:t>
            </a:r>
            <a:r>
              <a:rPr sz="2000" spc="-10" dirty="0">
                <a:latin typeface="Arial MT"/>
                <a:cs typeface="Arial MT"/>
              </a:rPr>
              <a:t>network</a:t>
            </a:r>
            <a:endParaRPr sz="2000">
              <a:latin typeface="Arial MT"/>
              <a:cs typeface="Arial MT"/>
            </a:endParaRPr>
          </a:p>
        </p:txBody>
      </p:sp>
      <p:pic>
        <p:nvPicPr>
          <p:cNvPr id="10" name="object 10"/>
          <p:cNvPicPr/>
          <p:nvPr/>
        </p:nvPicPr>
        <p:blipFill>
          <a:blip r:embed="rId2" cstate="print"/>
          <a:stretch>
            <a:fillRect/>
          </a:stretch>
        </p:blipFill>
        <p:spPr>
          <a:xfrm>
            <a:off x="7904480" y="1056766"/>
            <a:ext cx="4277233" cy="2194432"/>
          </a:xfrm>
          <a:prstGeom prst="rect">
            <a:avLst/>
          </a:prstGeom>
        </p:spPr>
      </p:pic>
      <p:pic>
        <p:nvPicPr>
          <p:cNvPr id="11" name="object 11"/>
          <p:cNvPicPr/>
          <p:nvPr/>
        </p:nvPicPr>
        <p:blipFill>
          <a:blip r:embed="rId3" cstate="print"/>
          <a:stretch>
            <a:fillRect/>
          </a:stretch>
        </p:blipFill>
        <p:spPr>
          <a:xfrm>
            <a:off x="7904480" y="3474720"/>
            <a:ext cx="4216400" cy="2976879"/>
          </a:xfrm>
          <a:prstGeom prst="rect">
            <a:avLst/>
          </a:prstGeom>
        </p:spPr>
      </p:pic>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59</a:t>
            </a:fld>
            <a:endParaRPr spc="-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58C3-9252-552F-FC27-D2642B7742B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5EF0F5B-7761-2244-63C4-307F2C067788}"/>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D6F1507C-B76F-455E-D28D-2BD71D6B8B83}"/>
              </a:ext>
            </a:extLst>
          </p:cNvPr>
          <p:cNvPicPr>
            <a:picLocks noChangeAspect="1"/>
          </p:cNvPicPr>
          <p:nvPr/>
        </p:nvPicPr>
        <p:blipFill>
          <a:blip r:embed="rId2"/>
          <a:stretch>
            <a:fillRect/>
          </a:stretch>
        </p:blipFill>
        <p:spPr>
          <a:xfrm>
            <a:off x="3047999" y="1245818"/>
            <a:ext cx="6096000" cy="4572000"/>
          </a:xfrm>
          <a:prstGeom prst="rect">
            <a:avLst/>
          </a:prstGeom>
        </p:spPr>
      </p:pic>
    </p:spTree>
    <p:extLst>
      <p:ext uri="{BB962C8B-B14F-4D97-AF65-F5344CB8AC3E}">
        <p14:creationId xmlns:p14="http://schemas.microsoft.com/office/powerpoint/2010/main" val="10549487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5580" rIns="0" bIns="0" rtlCol="0">
            <a:spAutoFit/>
          </a:bodyPr>
          <a:lstStyle/>
          <a:p>
            <a:pPr marL="12700">
              <a:lnSpc>
                <a:spcPct val="100000"/>
              </a:lnSpc>
              <a:spcBef>
                <a:spcPts val="105"/>
              </a:spcBef>
            </a:pPr>
            <a:r>
              <a:rPr dirty="0"/>
              <a:t>SIMD</a:t>
            </a:r>
            <a:r>
              <a:rPr spc="25" dirty="0"/>
              <a:t> </a:t>
            </a:r>
            <a:r>
              <a:rPr dirty="0"/>
              <a:t>vs</a:t>
            </a:r>
            <a:r>
              <a:rPr spc="-90" dirty="0"/>
              <a:t> </a:t>
            </a:r>
            <a:r>
              <a:rPr spc="-20" dirty="0"/>
              <a:t>MIMD</a:t>
            </a:r>
          </a:p>
        </p:txBody>
      </p:sp>
      <p:grpSp>
        <p:nvGrpSpPr>
          <p:cNvPr id="3" name="object 3"/>
          <p:cNvGrpSpPr/>
          <p:nvPr/>
        </p:nvGrpSpPr>
        <p:grpSpPr>
          <a:xfrm>
            <a:off x="304800" y="1676400"/>
            <a:ext cx="6918959" cy="2062480"/>
            <a:chOff x="304800" y="1676400"/>
            <a:chExt cx="6918959" cy="2062480"/>
          </a:xfrm>
        </p:grpSpPr>
        <p:sp>
          <p:nvSpPr>
            <p:cNvPr id="4" name="object 4"/>
            <p:cNvSpPr/>
            <p:nvPr/>
          </p:nvSpPr>
          <p:spPr>
            <a:xfrm>
              <a:off x="320040" y="1691640"/>
              <a:ext cx="6888480" cy="518159"/>
            </a:xfrm>
            <a:custGeom>
              <a:avLst/>
              <a:gdLst/>
              <a:ahLst/>
              <a:cxnLst/>
              <a:rect l="l" t="t" r="r" b="b"/>
              <a:pathLst>
                <a:path w="6888480" h="518160">
                  <a:moveTo>
                    <a:pt x="6802119" y="0"/>
                  </a:moveTo>
                  <a:lnTo>
                    <a:pt x="86360" y="0"/>
                  </a:lnTo>
                  <a:lnTo>
                    <a:pt x="52747" y="6778"/>
                  </a:lnTo>
                  <a:lnTo>
                    <a:pt x="25296" y="25273"/>
                  </a:lnTo>
                  <a:lnTo>
                    <a:pt x="6787" y="52720"/>
                  </a:lnTo>
                  <a:lnTo>
                    <a:pt x="0" y="86360"/>
                  </a:lnTo>
                  <a:lnTo>
                    <a:pt x="0" y="431800"/>
                  </a:lnTo>
                  <a:lnTo>
                    <a:pt x="6787" y="465439"/>
                  </a:lnTo>
                  <a:lnTo>
                    <a:pt x="25296" y="492887"/>
                  </a:lnTo>
                  <a:lnTo>
                    <a:pt x="52747" y="511381"/>
                  </a:lnTo>
                  <a:lnTo>
                    <a:pt x="86360" y="518160"/>
                  </a:lnTo>
                  <a:lnTo>
                    <a:pt x="6802119" y="518160"/>
                  </a:lnTo>
                  <a:lnTo>
                    <a:pt x="6835759" y="511381"/>
                  </a:lnTo>
                  <a:lnTo>
                    <a:pt x="6863206" y="492887"/>
                  </a:lnTo>
                  <a:lnTo>
                    <a:pt x="6881701" y="465439"/>
                  </a:lnTo>
                  <a:lnTo>
                    <a:pt x="6888480" y="431800"/>
                  </a:lnTo>
                  <a:lnTo>
                    <a:pt x="6888480" y="86360"/>
                  </a:lnTo>
                  <a:lnTo>
                    <a:pt x="6881701" y="52720"/>
                  </a:lnTo>
                  <a:lnTo>
                    <a:pt x="6863207" y="25273"/>
                  </a:lnTo>
                  <a:lnTo>
                    <a:pt x="6835759" y="6778"/>
                  </a:lnTo>
                  <a:lnTo>
                    <a:pt x="6802119" y="0"/>
                  </a:lnTo>
                  <a:close/>
                </a:path>
              </a:pathLst>
            </a:custGeom>
            <a:solidFill>
              <a:srgbClr val="4471C4"/>
            </a:solidFill>
          </p:spPr>
          <p:txBody>
            <a:bodyPr wrap="square" lIns="0" tIns="0" rIns="0" bIns="0" rtlCol="0"/>
            <a:lstStyle/>
            <a:p>
              <a:endParaRPr/>
            </a:p>
          </p:txBody>
        </p:sp>
        <p:sp>
          <p:nvSpPr>
            <p:cNvPr id="5" name="object 5"/>
            <p:cNvSpPr/>
            <p:nvPr/>
          </p:nvSpPr>
          <p:spPr>
            <a:xfrm>
              <a:off x="320040" y="1691640"/>
              <a:ext cx="6888480" cy="518159"/>
            </a:xfrm>
            <a:custGeom>
              <a:avLst/>
              <a:gdLst/>
              <a:ahLst/>
              <a:cxnLst/>
              <a:rect l="l" t="t" r="r" b="b"/>
              <a:pathLst>
                <a:path w="6888480" h="518160">
                  <a:moveTo>
                    <a:pt x="0" y="86360"/>
                  </a:moveTo>
                  <a:lnTo>
                    <a:pt x="6787" y="52720"/>
                  </a:lnTo>
                  <a:lnTo>
                    <a:pt x="25296" y="25273"/>
                  </a:lnTo>
                  <a:lnTo>
                    <a:pt x="52747" y="6778"/>
                  </a:lnTo>
                  <a:lnTo>
                    <a:pt x="86360" y="0"/>
                  </a:lnTo>
                  <a:lnTo>
                    <a:pt x="6802119" y="0"/>
                  </a:lnTo>
                  <a:lnTo>
                    <a:pt x="6835759" y="6778"/>
                  </a:lnTo>
                  <a:lnTo>
                    <a:pt x="6863207" y="25273"/>
                  </a:lnTo>
                  <a:lnTo>
                    <a:pt x="6881701" y="52720"/>
                  </a:lnTo>
                  <a:lnTo>
                    <a:pt x="6888480" y="86360"/>
                  </a:lnTo>
                  <a:lnTo>
                    <a:pt x="6888480" y="431800"/>
                  </a:lnTo>
                  <a:lnTo>
                    <a:pt x="6881701" y="465439"/>
                  </a:lnTo>
                  <a:lnTo>
                    <a:pt x="6863206" y="492887"/>
                  </a:lnTo>
                  <a:lnTo>
                    <a:pt x="6835759" y="511381"/>
                  </a:lnTo>
                  <a:lnTo>
                    <a:pt x="6802119" y="518160"/>
                  </a:lnTo>
                  <a:lnTo>
                    <a:pt x="86360" y="518160"/>
                  </a:lnTo>
                  <a:lnTo>
                    <a:pt x="52747" y="511381"/>
                  </a:lnTo>
                  <a:lnTo>
                    <a:pt x="25296" y="492887"/>
                  </a:lnTo>
                  <a:lnTo>
                    <a:pt x="6787" y="465439"/>
                  </a:lnTo>
                  <a:lnTo>
                    <a:pt x="0" y="431800"/>
                  </a:lnTo>
                  <a:lnTo>
                    <a:pt x="0" y="86360"/>
                  </a:lnTo>
                  <a:close/>
                </a:path>
              </a:pathLst>
            </a:custGeom>
            <a:ln w="30480">
              <a:solidFill>
                <a:srgbClr val="FFFFFF"/>
              </a:solidFill>
            </a:ln>
          </p:spPr>
          <p:txBody>
            <a:bodyPr wrap="square" lIns="0" tIns="0" rIns="0" bIns="0" rtlCol="0"/>
            <a:lstStyle/>
            <a:p>
              <a:endParaRPr/>
            </a:p>
          </p:txBody>
        </p:sp>
        <p:sp>
          <p:nvSpPr>
            <p:cNvPr id="6" name="object 6"/>
            <p:cNvSpPr/>
            <p:nvPr/>
          </p:nvSpPr>
          <p:spPr>
            <a:xfrm>
              <a:off x="320040" y="3205480"/>
              <a:ext cx="6888480" cy="518159"/>
            </a:xfrm>
            <a:custGeom>
              <a:avLst/>
              <a:gdLst/>
              <a:ahLst/>
              <a:cxnLst/>
              <a:rect l="l" t="t" r="r" b="b"/>
              <a:pathLst>
                <a:path w="6888480" h="518160">
                  <a:moveTo>
                    <a:pt x="6802119" y="0"/>
                  </a:moveTo>
                  <a:lnTo>
                    <a:pt x="86360" y="0"/>
                  </a:lnTo>
                  <a:lnTo>
                    <a:pt x="52747" y="6778"/>
                  </a:lnTo>
                  <a:lnTo>
                    <a:pt x="25296" y="25273"/>
                  </a:lnTo>
                  <a:lnTo>
                    <a:pt x="6787" y="52720"/>
                  </a:lnTo>
                  <a:lnTo>
                    <a:pt x="0" y="86360"/>
                  </a:lnTo>
                  <a:lnTo>
                    <a:pt x="0" y="431800"/>
                  </a:lnTo>
                  <a:lnTo>
                    <a:pt x="6787" y="465439"/>
                  </a:lnTo>
                  <a:lnTo>
                    <a:pt x="25296" y="492887"/>
                  </a:lnTo>
                  <a:lnTo>
                    <a:pt x="52747" y="511381"/>
                  </a:lnTo>
                  <a:lnTo>
                    <a:pt x="86360" y="518160"/>
                  </a:lnTo>
                  <a:lnTo>
                    <a:pt x="6802119" y="518160"/>
                  </a:lnTo>
                  <a:lnTo>
                    <a:pt x="6835759" y="511381"/>
                  </a:lnTo>
                  <a:lnTo>
                    <a:pt x="6863206" y="492887"/>
                  </a:lnTo>
                  <a:lnTo>
                    <a:pt x="6881701" y="465439"/>
                  </a:lnTo>
                  <a:lnTo>
                    <a:pt x="6888480" y="431800"/>
                  </a:lnTo>
                  <a:lnTo>
                    <a:pt x="6888480" y="86360"/>
                  </a:lnTo>
                  <a:lnTo>
                    <a:pt x="6881701" y="52720"/>
                  </a:lnTo>
                  <a:lnTo>
                    <a:pt x="6863207" y="25273"/>
                  </a:lnTo>
                  <a:lnTo>
                    <a:pt x="6835759" y="6778"/>
                  </a:lnTo>
                  <a:lnTo>
                    <a:pt x="6802119" y="0"/>
                  </a:lnTo>
                  <a:close/>
                </a:path>
              </a:pathLst>
            </a:custGeom>
            <a:solidFill>
              <a:srgbClr val="4471C4"/>
            </a:solidFill>
          </p:spPr>
          <p:txBody>
            <a:bodyPr wrap="square" lIns="0" tIns="0" rIns="0" bIns="0" rtlCol="0"/>
            <a:lstStyle/>
            <a:p>
              <a:endParaRPr/>
            </a:p>
          </p:txBody>
        </p:sp>
        <p:sp>
          <p:nvSpPr>
            <p:cNvPr id="7" name="object 7"/>
            <p:cNvSpPr/>
            <p:nvPr/>
          </p:nvSpPr>
          <p:spPr>
            <a:xfrm>
              <a:off x="320040" y="3205480"/>
              <a:ext cx="6888480" cy="518159"/>
            </a:xfrm>
            <a:custGeom>
              <a:avLst/>
              <a:gdLst/>
              <a:ahLst/>
              <a:cxnLst/>
              <a:rect l="l" t="t" r="r" b="b"/>
              <a:pathLst>
                <a:path w="6888480" h="518160">
                  <a:moveTo>
                    <a:pt x="0" y="86360"/>
                  </a:moveTo>
                  <a:lnTo>
                    <a:pt x="6787" y="52720"/>
                  </a:lnTo>
                  <a:lnTo>
                    <a:pt x="25296" y="25273"/>
                  </a:lnTo>
                  <a:lnTo>
                    <a:pt x="52747" y="6778"/>
                  </a:lnTo>
                  <a:lnTo>
                    <a:pt x="86360" y="0"/>
                  </a:lnTo>
                  <a:lnTo>
                    <a:pt x="6802119" y="0"/>
                  </a:lnTo>
                  <a:lnTo>
                    <a:pt x="6835759" y="6778"/>
                  </a:lnTo>
                  <a:lnTo>
                    <a:pt x="6863207" y="25273"/>
                  </a:lnTo>
                  <a:lnTo>
                    <a:pt x="6881701" y="52720"/>
                  </a:lnTo>
                  <a:lnTo>
                    <a:pt x="6888480" y="86360"/>
                  </a:lnTo>
                  <a:lnTo>
                    <a:pt x="6888480" y="431800"/>
                  </a:lnTo>
                  <a:lnTo>
                    <a:pt x="6881701" y="465439"/>
                  </a:lnTo>
                  <a:lnTo>
                    <a:pt x="6863206" y="492887"/>
                  </a:lnTo>
                  <a:lnTo>
                    <a:pt x="6835759" y="511381"/>
                  </a:lnTo>
                  <a:lnTo>
                    <a:pt x="6802119" y="518160"/>
                  </a:lnTo>
                  <a:lnTo>
                    <a:pt x="86360" y="518160"/>
                  </a:lnTo>
                  <a:lnTo>
                    <a:pt x="52747" y="511381"/>
                  </a:lnTo>
                  <a:lnTo>
                    <a:pt x="25296" y="492887"/>
                  </a:lnTo>
                  <a:lnTo>
                    <a:pt x="6787" y="465439"/>
                  </a:lnTo>
                  <a:lnTo>
                    <a:pt x="0" y="431800"/>
                  </a:lnTo>
                  <a:lnTo>
                    <a:pt x="0" y="86360"/>
                  </a:lnTo>
                  <a:close/>
                </a:path>
              </a:pathLst>
            </a:custGeom>
            <a:ln w="30480">
              <a:solidFill>
                <a:srgbClr val="FFFFFF"/>
              </a:solidFill>
            </a:ln>
          </p:spPr>
          <p:txBody>
            <a:bodyPr wrap="square" lIns="0" tIns="0" rIns="0" bIns="0" rtlCol="0"/>
            <a:lstStyle/>
            <a:p>
              <a:endParaRPr/>
            </a:p>
          </p:txBody>
        </p:sp>
      </p:grpSp>
      <p:sp>
        <p:nvSpPr>
          <p:cNvPr id="8" name="object 8"/>
          <p:cNvSpPr txBox="1"/>
          <p:nvPr/>
        </p:nvSpPr>
        <p:spPr>
          <a:xfrm>
            <a:off x="414019" y="1606450"/>
            <a:ext cx="6686550" cy="3319779"/>
          </a:xfrm>
          <a:prstGeom prst="rect">
            <a:avLst/>
          </a:prstGeom>
        </p:spPr>
        <p:txBody>
          <a:bodyPr vert="horz" wrap="square" lIns="0" tIns="143510" rIns="0" bIns="0" rtlCol="0">
            <a:spAutoFit/>
          </a:bodyPr>
          <a:lstStyle/>
          <a:p>
            <a:pPr marL="12700">
              <a:lnSpc>
                <a:spcPct val="100000"/>
              </a:lnSpc>
              <a:spcBef>
                <a:spcPts val="1130"/>
              </a:spcBef>
            </a:pPr>
            <a:r>
              <a:rPr sz="2250" b="1" spc="-10" dirty="0">
                <a:solidFill>
                  <a:srgbClr val="FFFFFF"/>
                </a:solidFill>
                <a:latin typeface="Arial"/>
                <a:cs typeface="Arial"/>
              </a:rPr>
              <a:t>Single-</a:t>
            </a:r>
            <a:r>
              <a:rPr sz="2250" b="1" spc="-35" dirty="0">
                <a:solidFill>
                  <a:srgbClr val="FFFFFF"/>
                </a:solidFill>
                <a:latin typeface="Arial"/>
                <a:cs typeface="Arial"/>
              </a:rPr>
              <a:t>Instruction</a:t>
            </a:r>
            <a:r>
              <a:rPr sz="2250" b="1" spc="-180" dirty="0">
                <a:solidFill>
                  <a:srgbClr val="FFFFFF"/>
                </a:solidFill>
                <a:latin typeface="Arial"/>
                <a:cs typeface="Arial"/>
              </a:rPr>
              <a:t> </a:t>
            </a:r>
            <a:r>
              <a:rPr sz="2250" b="1" spc="-20" dirty="0">
                <a:solidFill>
                  <a:srgbClr val="FFFFFF"/>
                </a:solidFill>
                <a:latin typeface="Arial"/>
                <a:cs typeface="Arial"/>
              </a:rPr>
              <a:t>Multiple-</a:t>
            </a:r>
            <a:r>
              <a:rPr sz="2250" b="1" spc="-25" dirty="0">
                <a:solidFill>
                  <a:srgbClr val="FFFFFF"/>
                </a:solidFill>
                <a:latin typeface="Arial"/>
                <a:cs typeface="Arial"/>
              </a:rPr>
              <a:t>Data</a:t>
            </a:r>
            <a:r>
              <a:rPr sz="2250" b="1" spc="-215" dirty="0">
                <a:solidFill>
                  <a:srgbClr val="FFFFFF"/>
                </a:solidFill>
                <a:latin typeface="Arial"/>
                <a:cs typeface="Arial"/>
              </a:rPr>
              <a:t> </a:t>
            </a:r>
            <a:r>
              <a:rPr sz="2250" b="1" dirty="0">
                <a:solidFill>
                  <a:srgbClr val="FFFFFF"/>
                </a:solidFill>
                <a:latin typeface="Arial"/>
                <a:cs typeface="Arial"/>
              </a:rPr>
              <a:t>or</a:t>
            </a:r>
            <a:r>
              <a:rPr sz="2250" b="1" spc="25" dirty="0">
                <a:solidFill>
                  <a:srgbClr val="FFFFFF"/>
                </a:solidFill>
                <a:latin typeface="Arial"/>
                <a:cs typeface="Arial"/>
              </a:rPr>
              <a:t> </a:t>
            </a:r>
            <a:r>
              <a:rPr sz="2250" b="1" dirty="0">
                <a:solidFill>
                  <a:srgbClr val="FFFFFF"/>
                </a:solidFill>
                <a:latin typeface="Arial"/>
                <a:cs typeface="Arial"/>
              </a:rPr>
              <a:t>SIMD</a:t>
            </a:r>
            <a:r>
              <a:rPr sz="2250" b="1" spc="-190" dirty="0">
                <a:solidFill>
                  <a:srgbClr val="FFFFFF"/>
                </a:solidFill>
                <a:latin typeface="Arial"/>
                <a:cs typeface="Arial"/>
              </a:rPr>
              <a:t> </a:t>
            </a:r>
            <a:r>
              <a:rPr sz="2250" b="1" spc="-10" dirty="0">
                <a:solidFill>
                  <a:srgbClr val="FFFFFF"/>
                </a:solidFill>
                <a:latin typeface="Arial"/>
                <a:cs typeface="Arial"/>
              </a:rPr>
              <a:t>system</a:t>
            </a:r>
            <a:endParaRPr sz="2250">
              <a:latin typeface="Arial"/>
              <a:cs typeface="Arial"/>
            </a:endParaRPr>
          </a:p>
          <a:p>
            <a:pPr marL="295275" marR="340360" indent="-172720">
              <a:lnSpc>
                <a:spcPts val="1760"/>
              </a:lnSpc>
              <a:spcBef>
                <a:spcPts val="1050"/>
              </a:spcBef>
              <a:buChar char="•"/>
              <a:tabLst>
                <a:tab pos="295275" algn="l"/>
              </a:tabLst>
            </a:pPr>
            <a:r>
              <a:rPr sz="1650" dirty="0">
                <a:latin typeface="Arial MT"/>
                <a:cs typeface="Arial MT"/>
              </a:rPr>
              <a:t>Each</a:t>
            </a:r>
            <a:r>
              <a:rPr sz="1650" spc="25" dirty="0">
                <a:latin typeface="Arial MT"/>
                <a:cs typeface="Arial MT"/>
              </a:rPr>
              <a:t> </a:t>
            </a:r>
            <a:r>
              <a:rPr sz="1650" dirty="0">
                <a:latin typeface="Arial MT"/>
                <a:cs typeface="Arial MT"/>
              </a:rPr>
              <a:t>core</a:t>
            </a:r>
            <a:r>
              <a:rPr sz="1650" spc="120" dirty="0">
                <a:latin typeface="Arial MT"/>
                <a:cs typeface="Arial MT"/>
              </a:rPr>
              <a:t> </a:t>
            </a:r>
            <a:r>
              <a:rPr sz="1650" dirty="0">
                <a:latin typeface="Arial MT"/>
                <a:cs typeface="Arial MT"/>
              </a:rPr>
              <a:t>can</a:t>
            </a:r>
            <a:r>
              <a:rPr sz="1650" spc="30" dirty="0">
                <a:latin typeface="Arial MT"/>
                <a:cs typeface="Arial MT"/>
              </a:rPr>
              <a:t> </a:t>
            </a:r>
            <a:r>
              <a:rPr sz="1650" dirty="0">
                <a:latin typeface="Arial MT"/>
                <a:cs typeface="Arial MT"/>
              </a:rPr>
              <a:t>access</a:t>
            </a:r>
            <a:r>
              <a:rPr sz="1650" spc="-50" dirty="0">
                <a:latin typeface="Arial MT"/>
                <a:cs typeface="Arial MT"/>
              </a:rPr>
              <a:t> </a:t>
            </a:r>
            <a:r>
              <a:rPr sz="1650" dirty="0">
                <a:latin typeface="Arial MT"/>
                <a:cs typeface="Arial MT"/>
              </a:rPr>
              <a:t>either</a:t>
            </a:r>
            <a:r>
              <a:rPr sz="1650" spc="90" dirty="0">
                <a:latin typeface="Arial MT"/>
                <a:cs typeface="Arial MT"/>
              </a:rPr>
              <a:t> </a:t>
            </a:r>
            <a:r>
              <a:rPr sz="1650" dirty="0">
                <a:latin typeface="Arial MT"/>
                <a:cs typeface="Arial MT"/>
              </a:rPr>
              <a:t>its</a:t>
            </a:r>
            <a:r>
              <a:rPr sz="1650" spc="45" dirty="0">
                <a:latin typeface="Arial MT"/>
                <a:cs typeface="Arial MT"/>
              </a:rPr>
              <a:t> </a:t>
            </a:r>
            <a:r>
              <a:rPr sz="1650" dirty="0">
                <a:latin typeface="Arial MT"/>
                <a:cs typeface="Arial MT"/>
              </a:rPr>
              <a:t>own</a:t>
            </a:r>
            <a:r>
              <a:rPr sz="1650" spc="120" dirty="0">
                <a:latin typeface="Arial MT"/>
                <a:cs typeface="Arial MT"/>
              </a:rPr>
              <a:t> </a:t>
            </a:r>
            <a:r>
              <a:rPr sz="1650" dirty="0">
                <a:latin typeface="Arial MT"/>
                <a:cs typeface="Arial MT"/>
              </a:rPr>
              <a:t>private</a:t>
            </a:r>
            <a:r>
              <a:rPr sz="1650" spc="120" dirty="0">
                <a:latin typeface="Arial MT"/>
                <a:cs typeface="Arial MT"/>
              </a:rPr>
              <a:t> </a:t>
            </a:r>
            <a:r>
              <a:rPr sz="1650" dirty="0">
                <a:latin typeface="Arial MT"/>
                <a:cs typeface="Arial MT"/>
              </a:rPr>
              <a:t>memory</a:t>
            </a:r>
            <a:r>
              <a:rPr sz="1650" spc="325" dirty="0">
                <a:latin typeface="Arial MT"/>
                <a:cs typeface="Arial MT"/>
              </a:rPr>
              <a:t> </a:t>
            </a:r>
            <a:r>
              <a:rPr sz="1650" dirty="0">
                <a:latin typeface="Arial MT"/>
                <a:cs typeface="Arial MT"/>
              </a:rPr>
              <a:t>or</a:t>
            </a:r>
            <a:r>
              <a:rPr sz="1650" spc="90" dirty="0">
                <a:latin typeface="Arial MT"/>
                <a:cs typeface="Arial MT"/>
              </a:rPr>
              <a:t> </a:t>
            </a:r>
            <a:r>
              <a:rPr sz="1650" spc="-10" dirty="0">
                <a:latin typeface="Arial MT"/>
                <a:cs typeface="Arial MT"/>
              </a:rPr>
              <a:t>memory </a:t>
            </a:r>
            <a:r>
              <a:rPr sz="1650" dirty="0">
                <a:latin typeface="Arial MT"/>
                <a:cs typeface="Arial MT"/>
              </a:rPr>
              <a:t>that's</a:t>
            </a:r>
            <a:r>
              <a:rPr sz="1650" spc="65" dirty="0">
                <a:latin typeface="Arial MT"/>
                <a:cs typeface="Arial MT"/>
              </a:rPr>
              <a:t> </a:t>
            </a:r>
            <a:r>
              <a:rPr sz="1650" dirty="0">
                <a:latin typeface="Arial MT"/>
                <a:cs typeface="Arial MT"/>
              </a:rPr>
              <a:t>shared</a:t>
            </a:r>
            <a:r>
              <a:rPr sz="1650" spc="60" dirty="0">
                <a:latin typeface="Arial MT"/>
                <a:cs typeface="Arial MT"/>
              </a:rPr>
              <a:t> </a:t>
            </a:r>
            <a:r>
              <a:rPr sz="1650" dirty="0">
                <a:latin typeface="Arial MT"/>
                <a:cs typeface="Arial MT"/>
              </a:rPr>
              <a:t>among</a:t>
            </a:r>
            <a:r>
              <a:rPr sz="1650" spc="225" dirty="0">
                <a:latin typeface="Arial MT"/>
                <a:cs typeface="Arial MT"/>
              </a:rPr>
              <a:t> </a:t>
            </a:r>
            <a:r>
              <a:rPr sz="1650" dirty="0">
                <a:latin typeface="Arial MT"/>
                <a:cs typeface="Arial MT"/>
              </a:rPr>
              <a:t>the</a:t>
            </a:r>
            <a:r>
              <a:rPr sz="1650" spc="60" dirty="0">
                <a:latin typeface="Arial MT"/>
                <a:cs typeface="Arial MT"/>
              </a:rPr>
              <a:t> </a:t>
            </a:r>
            <a:r>
              <a:rPr sz="1650" spc="-20" dirty="0">
                <a:latin typeface="Arial MT"/>
                <a:cs typeface="Arial MT"/>
              </a:rPr>
              <a:t>cores</a:t>
            </a:r>
            <a:endParaRPr sz="1650">
              <a:latin typeface="Arial MT"/>
              <a:cs typeface="Arial MT"/>
            </a:endParaRPr>
          </a:p>
          <a:p>
            <a:pPr marL="295275" marR="188595" indent="-172720">
              <a:lnSpc>
                <a:spcPts val="1760"/>
              </a:lnSpc>
              <a:spcBef>
                <a:spcPts val="405"/>
              </a:spcBef>
              <a:buChar char="•"/>
              <a:tabLst>
                <a:tab pos="295275" algn="l"/>
              </a:tabLst>
            </a:pPr>
            <a:r>
              <a:rPr sz="1650" dirty="0">
                <a:latin typeface="Arial MT"/>
                <a:cs typeface="Arial MT"/>
              </a:rPr>
              <a:t>In</a:t>
            </a:r>
            <a:r>
              <a:rPr sz="1650" spc="70" dirty="0">
                <a:latin typeface="Arial MT"/>
                <a:cs typeface="Arial MT"/>
              </a:rPr>
              <a:t> </a:t>
            </a:r>
            <a:r>
              <a:rPr sz="1650" dirty="0">
                <a:latin typeface="Arial MT"/>
                <a:cs typeface="Arial MT"/>
              </a:rPr>
              <a:t>this</a:t>
            </a:r>
            <a:r>
              <a:rPr sz="1650" spc="95" dirty="0">
                <a:latin typeface="Arial MT"/>
                <a:cs typeface="Arial MT"/>
              </a:rPr>
              <a:t> </a:t>
            </a:r>
            <a:r>
              <a:rPr sz="1650" dirty="0">
                <a:latin typeface="Arial MT"/>
                <a:cs typeface="Arial MT"/>
              </a:rPr>
              <a:t>type</a:t>
            </a:r>
            <a:r>
              <a:rPr sz="1650" spc="70" dirty="0">
                <a:latin typeface="Arial MT"/>
                <a:cs typeface="Arial MT"/>
              </a:rPr>
              <a:t> </a:t>
            </a:r>
            <a:r>
              <a:rPr sz="1650" dirty="0">
                <a:latin typeface="Arial MT"/>
                <a:cs typeface="Arial MT"/>
              </a:rPr>
              <a:t>of</a:t>
            </a:r>
            <a:r>
              <a:rPr sz="1650" spc="-20" dirty="0">
                <a:latin typeface="Arial MT"/>
                <a:cs typeface="Arial MT"/>
              </a:rPr>
              <a:t> </a:t>
            </a:r>
            <a:r>
              <a:rPr sz="1650" dirty="0">
                <a:latin typeface="Arial MT"/>
                <a:cs typeface="Arial MT"/>
              </a:rPr>
              <a:t>system,</a:t>
            </a:r>
            <a:r>
              <a:rPr sz="1650" spc="60" dirty="0">
                <a:latin typeface="Arial MT"/>
                <a:cs typeface="Arial MT"/>
              </a:rPr>
              <a:t> </a:t>
            </a:r>
            <a:r>
              <a:rPr sz="1650" dirty="0">
                <a:latin typeface="Arial MT"/>
                <a:cs typeface="Arial MT"/>
              </a:rPr>
              <a:t>all</a:t>
            </a:r>
            <a:r>
              <a:rPr sz="1650" spc="165" dirty="0">
                <a:latin typeface="Arial MT"/>
                <a:cs typeface="Arial MT"/>
              </a:rPr>
              <a:t> </a:t>
            </a:r>
            <a:r>
              <a:rPr sz="1650" dirty="0">
                <a:latin typeface="Arial MT"/>
                <a:cs typeface="Arial MT"/>
              </a:rPr>
              <a:t>the</a:t>
            </a:r>
            <a:r>
              <a:rPr sz="1650" spc="75" dirty="0">
                <a:latin typeface="Arial MT"/>
                <a:cs typeface="Arial MT"/>
              </a:rPr>
              <a:t> </a:t>
            </a:r>
            <a:r>
              <a:rPr sz="1650" dirty="0">
                <a:latin typeface="Arial MT"/>
                <a:cs typeface="Arial MT"/>
              </a:rPr>
              <a:t>cores</a:t>
            </a:r>
            <a:r>
              <a:rPr sz="1650" spc="5" dirty="0">
                <a:latin typeface="Arial MT"/>
                <a:cs typeface="Arial MT"/>
              </a:rPr>
              <a:t> </a:t>
            </a:r>
            <a:r>
              <a:rPr sz="1650" dirty="0">
                <a:latin typeface="Arial MT"/>
                <a:cs typeface="Arial MT"/>
              </a:rPr>
              <a:t>carry</a:t>
            </a:r>
            <a:r>
              <a:rPr sz="1650" spc="5" dirty="0">
                <a:latin typeface="Arial MT"/>
                <a:cs typeface="Arial MT"/>
              </a:rPr>
              <a:t> </a:t>
            </a:r>
            <a:r>
              <a:rPr sz="1650" dirty="0">
                <a:latin typeface="Arial MT"/>
                <a:cs typeface="Arial MT"/>
              </a:rPr>
              <a:t>out</a:t>
            </a:r>
            <a:r>
              <a:rPr sz="1650" spc="55" dirty="0">
                <a:latin typeface="Arial MT"/>
                <a:cs typeface="Arial MT"/>
              </a:rPr>
              <a:t> </a:t>
            </a:r>
            <a:r>
              <a:rPr sz="1650" dirty="0">
                <a:latin typeface="Arial MT"/>
                <a:cs typeface="Arial MT"/>
              </a:rPr>
              <a:t>the</a:t>
            </a:r>
            <a:r>
              <a:rPr sz="1650" spc="160" dirty="0">
                <a:latin typeface="Arial MT"/>
                <a:cs typeface="Arial MT"/>
              </a:rPr>
              <a:t> </a:t>
            </a:r>
            <a:r>
              <a:rPr sz="1650" dirty="0">
                <a:latin typeface="Arial MT"/>
                <a:cs typeface="Arial MT"/>
              </a:rPr>
              <a:t>same</a:t>
            </a:r>
            <a:r>
              <a:rPr sz="1650" spc="160" dirty="0">
                <a:latin typeface="Arial MT"/>
                <a:cs typeface="Arial MT"/>
              </a:rPr>
              <a:t> </a:t>
            </a:r>
            <a:r>
              <a:rPr sz="1650" spc="-10" dirty="0">
                <a:latin typeface="Arial MT"/>
                <a:cs typeface="Arial MT"/>
              </a:rPr>
              <a:t>instruction </a:t>
            </a:r>
            <a:r>
              <a:rPr sz="1650" dirty="0">
                <a:latin typeface="Arial MT"/>
                <a:cs typeface="Arial MT"/>
              </a:rPr>
              <a:t>on</a:t>
            </a:r>
            <a:r>
              <a:rPr sz="1650" spc="95" dirty="0">
                <a:latin typeface="Arial MT"/>
                <a:cs typeface="Arial MT"/>
              </a:rPr>
              <a:t> </a:t>
            </a:r>
            <a:r>
              <a:rPr sz="1650" dirty="0">
                <a:latin typeface="Arial MT"/>
                <a:cs typeface="Arial MT"/>
              </a:rPr>
              <a:t>their</a:t>
            </a:r>
            <a:r>
              <a:rPr sz="1650" spc="70" dirty="0">
                <a:latin typeface="Arial MT"/>
                <a:cs typeface="Arial MT"/>
              </a:rPr>
              <a:t> </a:t>
            </a:r>
            <a:r>
              <a:rPr sz="1650" dirty="0">
                <a:latin typeface="Arial MT"/>
                <a:cs typeface="Arial MT"/>
              </a:rPr>
              <a:t>own</a:t>
            </a:r>
            <a:r>
              <a:rPr sz="1650" spc="95" dirty="0">
                <a:latin typeface="Arial MT"/>
                <a:cs typeface="Arial MT"/>
              </a:rPr>
              <a:t> </a:t>
            </a:r>
            <a:r>
              <a:rPr sz="1650" spc="-20" dirty="0">
                <a:latin typeface="Arial MT"/>
                <a:cs typeface="Arial MT"/>
              </a:rPr>
              <a:t>data</a:t>
            </a:r>
            <a:endParaRPr sz="1650">
              <a:latin typeface="Arial MT"/>
              <a:cs typeface="Arial MT"/>
            </a:endParaRPr>
          </a:p>
          <a:p>
            <a:pPr marL="12700">
              <a:lnSpc>
                <a:spcPct val="100000"/>
              </a:lnSpc>
              <a:spcBef>
                <a:spcPts val="765"/>
              </a:spcBef>
            </a:pPr>
            <a:r>
              <a:rPr sz="2250" b="1" spc="-10" dirty="0">
                <a:solidFill>
                  <a:srgbClr val="FFFFFF"/>
                </a:solidFill>
                <a:latin typeface="Arial"/>
                <a:cs typeface="Arial"/>
              </a:rPr>
              <a:t>Multiple-</a:t>
            </a:r>
            <a:r>
              <a:rPr sz="2250" b="1" spc="-40" dirty="0">
                <a:solidFill>
                  <a:srgbClr val="FFFFFF"/>
                </a:solidFill>
                <a:latin typeface="Arial"/>
                <a:cs typeface="Arial"/>
              </a:rPr>
              <a:t>Instruction</a:t>
            </a:r>
            <a:r>
              <a:rPr sz="2250" b="1" spc="-165" dirty="0">
                <a:solidFill>
                  <a:srgbClr val="FFFFFF"/>
                </a:solidFill>
                <a:latin typeface="Arial"/>
                <a:cs typeface="Arial"/>
              </a:rPr>
              <a:t> </a:t>
            </a:r>
            <a:r>
              <a:rPr sz="2250" b="1" spc="-10" dirty="0">
                <a:solidFill>
                  <a:srgbClr val="FFFFFF"/>
                </a:solidFill>
                <a:latin typeface="Arial"/>
                <a:cs typeface="Arial"/>
              </a:rPr>
              <a:t>Multiple-</a:t>
            </a:r>
            <a:r>
              <a:rPr sz="2250" b="1" spc="-45" dirty="0">
                <a:solidFill>
                  <a:srgbClr val="FFFFFF"/>
                </a:solidFill>
                <a:latin typeface="Arial"/>
                <a:cs typeface="Arial"/>
              </a:rPr>
              <a:t>Data</a:t>
            </a:r>
            <a:r>
              <a:rPr sz="2250" b="1" spc="-204" dirty="0">
                <a:solidFill>
                  <a:srgbClr val="FFFFFF"/>
                </a:solidFill>
                <a:latin typeface="Arial"/>
                <a:cs typeface="Arial"/>
              </a:rPr>
              <a:t> </a:t>
            </a:r>
            <a:r>
              <a:rPr sz="2250" b="1" dirty="0">
                <a:solidFill>
                  <a:srgbClr val="FFFFFF"/>
                </a:solidFill>
                <a:latin typeface="Arial"/>
                <a:cs typeface="Arial"/>
              </a:rPr>
              <a:t>or</a:t>
            </a:r>
            <a:r>
              <a:rPr sz="2250" b="1" spc="50" dirty="0">
                <a:solidFill>
                  <a:srgbClr val="FFFFFF"/>
                </a:solidFill>
                <a:latin typeface="Arial"/>
                <a:cs typeface="Arial"/>
              </a:rPr>
              <a:t> </a:t>
            </a:r>
            <a:r>
              <a:rPr sz="2250" b="1" dirty="0">
                <a:solidFill>
                  <a:srgbClr val="FFFFFF"/>
                </a:solidFill>
                <a:latin typeface="Arial"/>
                <a:cs typeface="Arial"/>
              </a:rPr>
              <a:t>MIMD</a:t>
            </a:r>
            <a:r>
              <a:rPr sz="2250" b="1" spc="-270" dirty="0">
                <a:solidFill>
                  <a:srgbClr val="FFFFFF"/>
                </a:solidFill>
                <a:latin typeface="Arial"/>
                <a:cs typeface="Arial"/>
              </a:rPr>
              <a:t> </a:t>
            </a:r>
            <a:r>
              <a:rPr sz="2250" b="1" spc="-10" dirty="0">
                <a:solidFill>
                  <a:srgbClr val="FFFFFF"/>
                </a:solidFill>
                <a:latin typeface="Arial"/>
                <a:cs typeface="Arial"/>
              </a:rPr>
              <a:t>system</a:t>
            </a:r>
            <a:endParaRPr sz="2250">
              <a:latin typeface="Arial"/>
              <a:cs typeface="Arial"/>
            </a:endParaRPr>
          </a:p>
          <a:p>
            <a:pPr marL="295275" marR="522605" indent="-172720">
              <a:lnSpc>
                <a:spcPts val="1760"/>
              </a:lnSpc>
              <a:spcBef>
                <a:spcPts val="1050"/>
              </a:spcBef>
              <a:buChar char="•"/>
              <a:tabLst>
                <a:tab pos="295275" algn="l"/>
              </a:tabLst>
            </a:pPr>
            <a:r>
              <a:rPr sz="1650" dirty="0">
                <a:latin typeface="Arial MT"/>
                <a:cs typeface="Arial MT"/>
              </a:rPr>
              <a:t>Each</a:t>
            </a:r>
            <a:r>
              <a:rPr sz="1650" spc="20" dirty="0">
                <a:latin typeface="Arial MT"/>
                <a:cs typeface="Arial MT"/>
              </a:rPr>
              <a:t> </a:t>
            </a:r>
            <a:r>
              <a:rPr sz="1650" dirty="0">
                <a:latin typeface="Arial MT"/>
                <a:cs typeface="Arial MT"/>
              </a:rPr>
              <a:t>core</a:t>
            </a:r>
            <a:r>
              <a:rPr sz="1650" spc="114" dirty="0">
                <a:latin typeface="Arial MT"/>
                <a:cs typeface="Arial MT"/>
              </a:rPr>
              <a:t> </a:t>
            </a:r>
            <a:r>
              <a:rPr sz="1650" dirty="0">
                <a:latin typeface="Arial MT"/>
                <a:cs typeface="Arial MT"/>
              </a:rPr>
              <a:t>can</a:t>
            </a:r>
            <a:r>
              <a:rPr sz="1650" spc="25" dirty="0">
                <a:latin typeface="Arial MT"/>
                <a:cs typeface="Arial MT"/>
              </a:rPr>
              <a:t> </a:t>
            </a:r>
            <a:r>
              <a:rPr sz="1650" dirty="0">
                <a:latin typeface="Arial MT"/>
                <a:cs typeface="Arial MT"/>
              </a:rPr>
              <a:t>manage</a:t>
            </a:r>
            <a:r>
              <a:rPr sz="1650" spc="295" dirty="0">
                <a:latin typeface="Arial MT"/>
                <a:cs typeface="Arial MT"/>
              </a:rPr>
              <a:t> </a:t>
            </a:r>
            <a:r>
              <a:rPr sz="1650" dirty="0">
                <a:latin typeface="Arial MT"/>
                <a:cs typeface="Arial MT"/>
              </a:rPr>
              <a:t>its</a:t>
            </a:r>
            <a:r>
              <a:rPr sz="1650" spc="135" dirty="0">
                <a:latin typeface="Arial MT"/>
                <a:cs typeface="Arial MT"/>
              </a:rPr>
              <a:t> </a:t>
            </a:r>
            <a:r>
              <a:rPr sz="1650" dirty="0">
                <a:latin typeface="Arial MT"/>
                <a:cs typeface="Arial MT"/>
              </a:rPr>
              <a:t>own</a:t>
            </a:r>
            <a:r>
              <a:rPr sz="1650" spc="20" dirty="0">
                <a:latin typeface="Arial MT"/>
                <a:cs typeface="Arial MT"/>
              </a:rPr>
              <a:t> </a:t>
            </a:r>
            <a:r>
              <a:rPr sz="1650" dirty="0">
                <a:latin typeface="Arial MT"/>
                <a:cs typeface="Arial MT"/>
              </a:rPr>
              <a:t>instruction</a:t>
            </a:r>
            <a:r>
              <a:rPr sz="1650" spc="114" dirty="0">
                <a:latin typeface="Arial MT"/>
                <a:cs typeface="Arial MT"/>
              </a:rPr>
              <a:t> </a:t>
            </a:r>
            <a:r>
              <a:rPr sz="1650" dirty="0">
                <a:latin typeface="Arial MT"/>
                <a:cs typeface="Arial MT"/>
              </a:rPr>
              <a:t>stream</a:t>
            </a:r>
            <a:r>
              <a:rPr sz="1650" spc="40" dirty="0">
                <a:latin typeface="Arial MT"/>
                <a:cs typeface="Arial MT"/>
              </a:rPr>
              <a:t> </a:t>
            </a:r>
            <a:r>
              <a:rPr sz="1650" dirty="0">
                <a:latin typeface="Arial MT"/>
                <a:cs typeface="Arial MT"/>
              </a:rPr>
              <a:t>and</a:t>
            </a:r>
            <a:r>
              <a:rPr sz="1650" spc="114" dirty="0">
                <a:latin typeface="Arial MT"/>
                <a:cs typeface="Arial MT"/>
              </a:rPr>
              <a:t> </a:t>
            </a:r>
            <a:r>
              <a:rPr sz="1650" dirty="0">
                <a:latin typeface="Arial MT"/>
                <a:cs typeface="Arial MT"/>
              </a:rPr>
              <a:t>its</a:t>
            </a:r>
            <a:r>
              <a:rPr sz="1650" spc="135" dirty="0">
                <a:latin typeface="Arial MT"/>
                <a:cs typeface="Arial MT"/>
              </a:rPr>
              <a:t> </a:t>
            </a:r>
            <a:r>
              <a:rPr sz="1650" spc="-25" dirty="0">
                <a:latin typeface="Arial MT"/>
                <a:cs typeface="Arial MT"/>
              </a:rPr>
              <a:t>own </a:t>
            </a:r>
            <a:r>
              <a:rPr sz="1650" dirty="0">
                <a:latin typeface="Arial MT"/>
                <a:cs typeface="Arial MT"/>
              </a:rPr>
              <a:t>data</a:t>
            </a:r>
            <a:r>
              <a:rPr sz="1650" spc="65" dirty="0">
                <a:latin typeface="Arial MT"/>
                <a:cs typeface="Arial MT"/>
              </a:rPr>
              <a:t> </a:t>
            </a:r>
            <a:r>
              <a:rPr sz="1650" spc="-10" dirty="0">
                <a:latin typeface="Arial MT"/>
                <a:cs typeface="Arial MT"/>
              </a:rPr>
              <a:t>stream</a:t>
            </a:r>
            <a:endParaRPr sz="1650">
              <a:latin typeface="Arial MT"/>
              <a:cs typeface="Arial MT"/>
            </a:endParaRPr>
          </a:p>
          <a:p>
            <a:pPr marL="295275" marR="219075" indent="-172720">
              <a:lnSpc>
                <a:spcPts val="1760"/>
              </a:lnSpc>
              <a:spcBef>
                <a:spcPts val="405"/>
              </a:spcBef>
              <a:buChar char="•"/>
              <a:tabLst>
                <a:tab pos="295275" algn="l"/>
              </a:tabLst>
            </a:pPr>
            <a:r>
              <a:rPr sz="1650" dirty="0">
                <a:latin typeface="Arial MT"/>
                <a:cs typeface="Arial MT"/>
              </a:rPr>
              <a:t>The</a:t>
            </a:r>
            <a:r>
              <a:rPr sz="1650" spc="275" dirty="0">
                <a:latin typeface="Arial MT"/>
                <a:cs typeface="Arial MT"/>
              </a:rPr>
              <a:t> </a:t>
            </a:r>
            <a:r>
              <a:rPr sz="1650" dirty="0">
                <a:latin typeface="Arial MT"/>
                <a:cs typeface="Arial MT"/>
              </a:rPr>
              <a:t>cores</a:t>
            </a:r>
            <a:r>
              <a:rPr sz="1650" spc="-60" dirty="0">
                <a:latin typeface="Arial MT"/>
                <a:cs typeface="Arial MT"/>
              </a:rPr>
              <a:t> </a:t>
            </a:r>
            <a:r>
              <a:rPr sz="1650" dirty="0">
                <a:latin typeface="Arial MT"/>
                <a:cs typeface="Arial MT"/>
              </a:rPr>
              <a:t>can</a:t>
            </a:r>
            <a:r>
              <a:rPr sz="1650" spc="100" dirty="0">
                <a:latin typeface="Arial MT"/>
                <a:cs typeface="Arial MT"/>
              </a:rPr>
              <a:t> </a:t>
            </a:r>
            <a:r>
              <a:rPr sz="1650" dirty="0">
                <a:latin typeface="Arial MT"/>
                <a:cs typeface="Arial MT"/>
              </a:rPr>
              <a:t>be</a:t>
            </a:r>
            <a:r>
              <a:rPr sz="1650" spc="100" dirty="0">
                <a:latin typeface="Arial MT"/>
                <a:cs typeface="Arial MT"/>
              </a:rPr>
              <a:t> </a:t>
            </a:r>
            <a:r>
              <a:rPr sz="1650" dirty="0">
                <a:latin typeface="Arial MT"/>
                <a:cs typeface="Arial MT"/>
              </a:rPr>
              <a:t>thought</a:t>
            </a:r>
            <a:r>
              <a:rPr sz="1650" spc="360" dirty="0">
                <a:latin typeface="Arial MT"/>
                <a:cs typeface="Arial MT"/>
              </a:rPr>
              <a:t> </a:t>
            </a:r>
            <a:r>
              <a:rPr sz="1650" dirty="0">
                <a:latin typeface="Arial MT"/>
                <a:cs typeface="Arial MT"/>
              </a:rPr>
              <a:t>of</a:t>
            </a:r>
            <a:r>
              <a:rPr sz="1650" spc="85" dirty="0">
                <a:latin typeface="Arial MT"/>
                <a:cs typeface="Arial MT"/>
              </a:rPr>
              <a:t> </a:t>
            </a:r>
            <a:r>
              <a:rPr sz="1650" dirty="0">
                <a:latin typeface="Arial MT"/>
                <a:cs typeface="Arial MT"/>
              </a:rPr>
              <a:t>as</a:t>
            </a:r>
            <a:r>
              <a:rPr sz="1650" spc="25" dirty="0">
                <a:latin typeface="Arial MT"/>
                <a:cs typeface="Arial MT"/>
              </a:rPr>
              <a:t> </a:t>
            </a:r>
            <a:r>
              <a:rPr sz="1650" dirty="0">
                <a:latin typeface="Arial MT"/>
                <a:cs typeface="Arial MT"/>
              </a:rPr>
              <a:t>conventional</a:t>
            </a:r>
            <a:r>
              <a:rPr sz="1650" spc="105" dirty="0">
                <a:latin typeface="Arial MT"/>
                <a:cs typeface="Arial MT"/>
              </a:rPr>
              <a:t> </a:t>
            </a:r>
            <a:r>
              <a:rPr sz="1650" dirty="0">
                <a:latin typeface="Arial MT"/>
                <a:cs typeface="Arial MT"/>
              </a:rPr>
              <a:t>processors, so</a:t>
            </a:r>
            <a:r>
              <a:rPr sz="1650" spc="20" dirty="0">
                <a:latin typeface="Arial MT"/>
                <a:cs typeface="Arial MT"/>
              </a:rPr>
              <a:t> </a:t>
            </a:r>
            <a:r>
              <a:rPr sz="1650" spc="-20" dirty="0">
                <a:latin typeface="Arial MT"/>
                <a:cs typeface="Arial MT"/>
              </a:rPr>
              <a:t>they </a:t>
            </a:r>
            <a:r>
              <a:rPr sz="1650" dirty="0">
                <a:latin typeface="Arial MT"/>
                <a:cs typeface="Arial MT"/>
              </a:rPr>
              <a:t>have</a:t>
            </a:r>
            <a:r>
              <a:rPr sz="1650" spc="70" dirty="0">
                <a:latin typeface="Arial MT"/>
                <a:cs typeface="Arial MT"/>
              </a:rPr>
              <a:t> </a:t>
            </a:r>
            <a:r>
              <a:rPr sz="1650" dirty="0">
                <a:latin typeface="Arial MT"/>
                <a:cs typeface="Arial MT"/>
              </a:rPr>
              <a:t>their</a:t>
            </a:r>
            <a:r>
              <a:rPr sz="1650" spc="55" dirty="0">
                <a:latin typeface="Arial MT"/>
                <a:cs typeface="Arial MT"/>
              </a:rPr>
              <a:t> </a:t>
            </a:r>
            <a:r>
              <a:rPr sz="1650" dirty="0">
                <a:latin typeface="Arial MT"/>
                <a:cs typeface="Arial MT"/>
              </a:rPr>
              <a:t>own</a:t>
            </a:r>
            <a:r>
              <a:rPr sz="1650" spc="85" dirty="0">
                <a:latin typeface="Arial MT"/>
                <a:cs typeface="Arial MT"/>
              </a:rPr>
              <a:t> </a:t>
            </a:r>
            <a:r>
              <a:rPr sz="1650" dirty="0">
                <a:latin typeface="Arial MT"/>
                <a:cs typeface="Arial MT"/>
              </a:rPr>
              <a:t>control</a:t>
            </a:r>
            <a:r>
              <a:rPr sz="1650" spc="90" dirty="0">
                <a:latin typeface="Arial MT"/>
                <a:cs typeface="Arial MT"/>
              </a:rPr>
              <a:t> </a:t>
            </a:r>
            <a:r>
              <a:rPr sz="1650" dirty="0">
                <a:latin typeface="Arial MT"/>
                <a:cs typeface="Arial MT"/>
              </a:rPr>
              <a:t>units,</a:t>
            </a:r>
            <a:r>
              <a:rPr sz="1650" spc="160" dirty="0">
                <a:latin typeface="Arial MT"/>
                <a:cs typeface="Arial MT"/>
              </a:rPr>
              <a:t> </a:t>
            </a:r>
            <a:r>
              <a:rPr sz="1650" dirty="0">
                <a:latin typeface="Arial MT"/>
                <a:cs typeface="Arial MT"/>
              </a:rPr>
              <a:t>and</a:t>
            </a:r>
            <a:r>
              <a:rPr sz="1650" spc="80" dirty="0">
                <a:latin typeface="Arial MT"/>
                <a:cs typeface="Arial MT"/>
              </a:rPr>
              <a:t> </a:t>
            </a:r>
            <a:r>
              <a:rPr sz="1650" dirty="0">
                <a:latin typeface="Arial MT"/>
                <a:cs typeface="Arial MT"/>
              </a:rPr>
              <a:t>they</a:t>
            </a:r>
            <a:r>
              <a:rPr sz="1650" spc="100" dirty="0">
                <a:latin typeface="Arial MT"/>
                <a:cs typeface="Arial MT"/>
              </a:rPr>
              <a:t> </a:t>
            </a:r>
            <a:r>
              <a:rPr sz="1650" dirty="0">
                <a:latin typeface="Arial MT"/>
                <a:cs typeface="Arial MT"/>
              </a:rPr>
              <a:t>are</a:t>
            </a:r>
            <a:r>
              <a:rPr sz="1650" spc="85" dirty="0">
                <a:latin typeface="Arial MT"/>
                <a:cs typeface="Arial MT"/>
              </a:rPr>
              <a:t> </a:t>
            </a:r>
            <a:r>
              <a:rPr sz="1650" dirty="0">
                <a:latin typeface="Arial MT"/>
                <a:cs typeface="Arial MT"/>
              </a:rPr>
              <a:t>capable</a:t>
            </a:r>
            <a:r>
              <a:rPr sz="1650" spc="170" dirty="0">
                <a:latin typeface="Arial MT"/>
                <a:cs typeface="Arial MT"/>
              </a:rPr>
              <a:t> </a:t>
            </a:r>
            <a:r>
              <a:rPr sz="1650" dirty="0">
                <a:latin typeface="Arial MT"/>
                <a:cs typeface="Arial MT"/>
              </a:rPr>
              <a:t>of</a:t>
            </a:r>
            <a:r>
              <a:rPr sz="1650" spc="70" dirty="0">
                <a:latin typeface="Arial MT"/>
                <a:cs typeface="Arial MT"/>
              </a:rPr>
              <a:t> </a:t>
            </a:r>
            <a:r>
              <a:rPr sz="1650" spc="-10" dirty="0">
                <a:latin typeface="Arial MT"/>
                <a:cs typeface="Arial MT"/>
              </a:rPr>
              <a:t>operating </a:t>
            </a:r>
            <a:r>
              <a:rPr sz="1650" dirty="0">
                <a:latin typeface="Arial MT"/>
                <a:cs typeface="Arial MT"/>
              </a:rPr>
              <a:t>independently</a:t>
            </a:r>
            <a:r>
              <a:rPr sz="1650" spc="400" dirty="0">
                <a:latin typeface="Arial MT"/>
                <a:cs typeface="Arial MT"/>
              </a:rPr>
              <a:t> </a:t>
            </a:r>
            <a:r>
              <a:rPr sz="1650" dirty="0">
                <a:latin typeface="Arial MT"/>
                <a:cs typeface="Arial MT"/>
              </a:rPr>
              <a:t>of</a:t>
            </a:r>
            <a:r>
              <a:rPr sz="1650" spc="45" dirty="0">
                <a:latin typeface="Arial MT"/>
                <a:cs typeface="Arial MT"/>
              </a:rPr>
              <a:t> </a:t>
            </a:r>
            <a:r>
              <a:rPr sz="1650" dirty="0">
                <a:latin typeface="Arial MT"/>
                <a:cs typeface="Arial MT"/>
              </a:rPr>
              <a:t>each</a:t>
            </a:r>
            <a:r>
              <a:rPr sz="1650" spc="-30" dirty="0">
                <a:latin typeface="Arial MT"/>
                <a:cs typeface="Arial MT"/>
              </a:rPr>
              <a:t> </a:t>
            </a:r>
            <a:r>
              <a:rPr sz="1650" spc="-20" dirty="0">
                <a:latin typeface="Arial MT"/>
                <a:cs typeface="Arial MT"/>
              </a:rPr>
              <a:t>other</a:t>
            </a:r>
            <a:endParaRPr sz="1650">
              <a:latin typeface="Arial MT"/>
              <a:cs typeface="Arial MT"/>
            </a:endParaRPr>
          </a:p>
        </p:txBody>
      </p:sp>
      <p:pic>
        <p:nvPicPr>
          <p:cNvPr id="9" name="object 9"/>
          <p:cNvPicPr/>
          <p:nvPr/>
        </p:nvPicPr>
        <p:blipFill>
          <a:blip r:embed="rId2" cstate="print"/>
          <a:stretch>
            <a:fillRect/>
          </a:stretch>
        </p:blipFill>
        <p:spPr>
          <a:xfrm>
            <a:off x="7203440" y="1452880"/>
            <a:ext cx="4866640" cy="4866640"/>
          </a:xfrm>
          <a:prstGeom prst="rect">
            <a:avLst/>
          </a:prstGeom>
        </p:spPr>
      </p:pic>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60</a:t>
            </a:fld>
            <a:endParaRPr spc="-25"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5580" rIns="0" bIns="0" rtlCol="0">
            <a:spAutoFit/>
          </a:bodyPr>
          <a:lstStyle/>
          <a:p>
            <a:pPr marL="12700">
              <a:lnSpc>
                <a:spcPct val="100000"/>
              </a:lnSpc>
              <a:spcBef>
                <a:spcPts val="105"/>
              </a:spcBef>
            </a:pPr>
            <a:r>
              <a:rPr dirty="0"/>
              <a:t>Concurrent,</a:t>
            </a:r>
            <a:r>
              <a:rPr spc="-100" dirty="0"/>
              <a:t> </a:t>
            </a:r>
            <a:r>
              <a:rPr dirty="0"/>
              <a:t>parallel,</a:t>
            </a:r>
            <a:r>
              <a:rPr spc="-15" dirty="0"/>
              <a:t> </a:t>
            </a:r>
            <a:r>
              <a:rPr dirty="0"/>
              <a:t>distributed</a:t>
            </a:r>
            <a:r>
              <a:rPr spc="-10" dirty="0"/>
              <a:t> computing</a:t>
            </a:r>
          </a:p>
        </p:txBody>
      </p:sp>
      <p:grpSp>
        <p:nvGrpSpPr>
          <p:cNvPr id="3" name="object 3"/>
          <p:cNvGrpSpPr/>
          <p:nvPr/>
        </p:nvGrpSpPr>
        <p:grpSpPr>
          <a:xfrm>
            <a:off x="304800" y="1554480"/>
            <a:ext cx="11541760" cy="894080"/>
            <a:chOff x="304800" y="1554480"/>
            <a:chExt cx="11541760" cy="894080"/>
          </a:xfrm>
        </p:grpSpPr>
        <p:sp>
          <p:nvSpPr>
            <p:cNvPr id="4" name="object 4"/>
            <p:cNvSpPr/>
            <p:nvPr/>
          </p:nvSpPr>
          <p:spPr>
            <a:xfrm>
              <a:off x="320040" y="1569720"/>
              <a:ext cx="11511280" cy="863600"/>
            </a:xfrm>
            <a:custGeom>
              <a:avLst/>
              <a:gdLst/>
              <a:ahLst/>
              <a:cxnLst/>
              <a:rect l="l" t="t" r="r" b="b"/>
              <a:pathLst>
                <a:path w="11511280" h="863600">
                  <a:moveTo>
                    <a:pt x="11367389" y="0"/>
                  </a:moveTo>
                  <a:lnTo>
                    <a:pt x="143941" y="0"/>
                  </a:lnTo>
                  <a:lnTo>
                    <a:pt x="98443" y="7332"/>
                  </a:lnTo>
                  <a:lnTo>
                    <a:pt x="58929" y="27753"/>
                  </a:lnTo>
                  <a:lnTo>
                    <a:pt x="27770" y="58896"/>
                  </a:lnTo>
                  <a:lnTo>
                    <a:pt x="7337" y="98397"/>
                  </a:lnTo>
                  <a:lnTo>
                    <a:pt x="0" y="143890"/>
                  </a:lnTo>
                  <a:lnTo>
                    <a:pt x="0" y="719708"/>
                  </a:lnTo>
                  <a:lnTo>
                    <a:pt x="7337" y="765202"/>
                  </a:lnTo>
                  <a:lnTo>
                    <a:pt x="27770" y="804703"/>
                  </a:lnTo>
                  <a:lnTo>
                    <a:pt x="58929" y="835846"/>
                  </a:lnTo>
                  <a:lnTo>
                    <a:pt x="98443" y="856267"/>
                  </a:lnTo>
                  <a:lnTo>
                    <a:pt x="143941" y="863600"/>
                  </a:lnTo>
                  <a:lnTo>
                    <a:pt x="11367389" y="863600"/>
                  </a:lnTo>
                  <a:lnTo>
                    <a:pt x="11412882" y="856267"/>
                  </a:lnTo>
                  <a:lnTo>
                    <a:pt x="11452383" y="835846"/>
                  </a:lnTo>
                  <a:lnTo>
                    <a:pt x="11483526" y="804703"/>
                  </a:lnTo>
                  <a:lnTo>
                    <a:pt x="11503947" y="765202"/>
                  </a:lnTo>
                  <a:lnTo>
                    <a:pt x="11511280" y="719708"/>
                  </a:lnTo>
                  <a:lnTo>
                    <a:pt x="11511280" y="143890"/>
                  </a:lnTo>
                  <a:lnTo>
                    <a:pt x="11503947" y="98397"/>
                  </a:lnTo>
                  <a:lnTo>
                    <a:pt x="11483526" y="58896"/>
                  </a:lnTo>
                  <a:lnTo>
                    <a:pt x="11452383" y="27753"/>
                  </a:lnTo>
                  <a:lnTo>
                    <a:pt x="11412882" y="7332"/>
                  </a:lnTo>
                  <a:lnTo>
                    <a:pt x="11367389" y="0"/>
                  </a:lnTo>
                  <a:close/>
                </a:path>
              </a:pathLst>
            </a:custGeom>
            <a:solidFill>
              <a:srgbClr val="4471C4"/>
            </a:solidFill>
          </p:spPr>
          <p:txBody>
            <a:bodyPr wrap="square" lIns="0" tIns="0" rIns="0" bIns="0" rtlCol="0"/>
            <a:lstStyle/>
            <a:p>
              <a:endParaRPr/>
            </a:p>
          </p:txBody>
        </p:sp>
        <p:sp>
          <p:nvSpPr>
            <p:cNvPr id="5" name="object 5"/>
            <p:cNvSpPr/>
            <p:nvPr/>
          </p:nvSpPr>
          <p:spPr>
            <a:xfrm>
              <a:off x="320040" y="1569720"/>
              <a:ext cx="11511280" cy="863600"/>
            </a:xfrm>
            <a:custGeom>
              <a:avLst/>
              <a:gdLst/>
              <a:ahLst/>
              <a:cxnLst/>
              <a:rect l="l" t="t" r="r" b="b"/>
              <a:pathLst>
                <a:path w="11511280" h="863600">
                  <a:moveTo>
                    <a:pt x="0" y="143890"/>
                  </a:moveTo>
                  <a:lnTo>
                    <a:pt x="7337" y="98397"/>
                  </a:lnTo>
                  <a:lnTo>
                    <a:pt x="27770" y="58896"/>
                  </a:lnTo>
                  <a:lnTo>
                    <a:pt x="58929" y="27753"/>
                  </a:lnTo>
                  <a:lnTo>
                    <a:pt x="98443" y="7332"/>
                  </a:lnTo>
                  <a:lnTo>
                    <a:pt x="143941" y="0"/>
                  </a:lnTo>
                  <a:lnTo>
                    <a:pt x="11367389" y="0"/>
                  </a:lnTo>
                  <a:lnTo>
                    <a:pt x="11412882" y="7332"/>
                  </a:lnTo>
                  <a:lnTo>
                    <a:pt x="11452383" y="27753"/>
                  </a:lnTo>
                  <a:lnTo>
                    <a:pt x="11483526" y="58896"/>
                  </a:lnTo>
                  <a:lnTo>
                    <a:pt x="11503947" y="98397"/>
                  </a:lnTo>
                  <a:lnTo>
                    <a:pt x="11511280" y="143890"/>
                  </a:lnTo>
                  <a:lnTo>
                    <a:pt x="11511280" y="719708"/>
                  </a:lnTo>
                  <a:lnTo>
                    <a:pt x="11503947" y="765202"/>
                  </a:lnTo>
                  <a:lnTo>
                    <a:pt x="11483526" y="804703"/>
                  </a:lnTo>
                  <a:lnTo>
                    <a:pt x="11452383" y="835846"/>
                  </a:lnTo>
                  <a:lnTo>
                    <a:pt x="11412882" y="856267"/>
                  </a:lnTo>
                  <a:lnTo>
                    <a:pt x="11367389" y="863600"/>
                  </a:lnTo>
                  <a:lnTo>
                    <a:pt x="143941" y="863600"/>
                  </a:lnTo>
                  <a:lnTo>
                    <a:pt x="98443" y="856267"/>
                  </a:lnTo>
                  <a:lnTo>
                    <a:pt x="58929" y="835846"/>
                  </a:lnTo>
                  <a:lnTo>
                    <a:pt x="27770" y="804703"/>
                  </a:lnTo>
                  <a:lnTo>
                    <a:pt x="7337" y="765202"/>
                  </a:lnTo>
                  <a:lnTo>
                    <a:pt x="0" y="719708"/>
                  </a:lnTo>
                  <a:lnTo>
                    <a:pt x="0" y="143890"/>
                  </a:lnTo>
                  <a:close/>
                </a:path>
              </a:pathLst>
            </a:custGeom>
            <a:ln w="30480">
              <a:solidFill>
                <a:srgbClr val="FFFFFF"/>
              </a:solidFill>
            </a:ln>
          </p:spPr>
          <p:txBody>
            <a:bodyPr wrap="square" lIns="0" tIns="0" rIns="0" bIns="0" rtlCol="0"/>
            <a:lstStyle/>
            <a:p>
              <a:endParaRPr/>
            </a:p>
          </p:txBody>
        </p:sp>
      </p:grpSp>
      <p:grpSp>
        <p:nvGrpSpPr>
          <p:cNvPr id="6" name="object 6"/>
          <p:cNvGrpSpPr/>
          <p:nvPr/>
        </p:nvGrpSpPr>
        <p:grpSpPr>
          <a:xfrm>
            <a:off x="304800" y="3180079"/>
            <a:ext cx="11541760" cy="883919"/>
            <a:chOff x="304800" y="3180079"/>
            <a:chExt cx="11541760" cy="883919"/>
          </a:xfrm>
        </p:grpSpPr>
        <p:sp>
          <p:nvSpPr>
            <p:cNvPr id="7" name="object 7"/>
            <p:cNvSpPr/>
            <p:nvPr/>
          </p:nvSpPr>
          <p:spPr>
            <a:xfrm>
              <a:off x="320040" y="3195319"/>
              <a:ext cx="11511280" cy="853440"/>
            </a:xfrm>
            <a:custGeom>
              <a:avLst/>
              <a:gdLst/>
              <a:ahLst/>
              <a:cxnLst/>
              <a:rect l="l" t="t" r="r" b="b"/>
              <a:pathLst>
                <a:path w="11511280" h="853439">
                  <a:moveTo>
                    <a:pt x="11369040" y="0"/>
                  </a:moveTo>
                  <a:lnTo>
                    <a:pt x="142240" y="0"/>
                  </a:lnTo>
                  <a:lnTo>
                    <a:pt x="97279" y="7246"/>
                  </a:lnTo>
                  <a:lnTo>
                    <a:pt x="58232" y="27427"/>
                  </a:lnTo>
                  <a:lnTo>
                    <a:pt x="27442" y="58210"/>
                  </a:lnTo>
                  <a:lnTo>
                    <a:pt x="7250" y="97259"/>
                  </a:lnTo>
                  <a:lnTo>
                    <a:pt x="0" y="142239"/>
                  </a:lnTo>
                  <a:lnTo>
                    <a:pt x="0" y="711199"/>
                  </a:lnTo>
                  <a:lnTo>
                    <a:pt x="7250" y="756180"/>
                  </a:lnTo>
                  <a:lnTo>
                    <a:pt x="27442" y="795229"/>
                  </a:lnTo>
                  <a:lnTo>
                    <a:pt x="58232" y="826012"/>
                  </a:lnTo>
                  <a:lnTo>
                    <a:pt x="97279" y="846193"/>
                  </a:lnTo>
                  <a:lnTo>
                    <a:pt x="142240" y="853439"/>
                  </a:lnTo>
                  <a:lnTo>
                    <a:pt x="11369040" y="853439"/>
                  </a:lnTo>
                  <a:lnTo>
                    <a:pt x="11414020" y="846193"/>
                  </a:lnTo>
                  <a:lnTo>
                    <a:pt x="11453069" y="826012"/>
                  </a:lnTo>
                  <a:lnTo>
                    <a:pt x="11483852" y="795229"/>
                  </a:lnTo>
                  <a:lnTo>
                    <a:pt x="11504033" y="756180"/>
                  </a:lnTo>
                  <a:lnTo>
                    <a:pt x="11511280" y="711199"/>
                  </a:lnTo>
                  <a:lnTo>
                    <a:pt x="11511280" y="142239"/>
                  </a:lnTo>
                  <a:lnTo>
                    <a:pt x="11504033" y="97259"/>
                  </a:lnTo>
                  <a:lnTo>
                    <a:pt x="11483852" y="58210"/>
                  </a:lnTo>
                  <a:lnTo>
                    <a:pt x="11453069" y="27427"/>
                  </a:lnTo>
                  <a:lnTo>
                    <a:pt x="11414020" y="7246"/>
                  </a:lnTo>
                  <a:lnTo>
                    <a:pt x="11369040" y="0"/>
                  </a:lnTo>
                  <a:close/>
                </a:path>
              </a:pathLst>
            </a:custGeom>
            <a:solidFill>
              <a:srgbClr val="4471C4"/>
            </a:solidFill>
          </p:spPr>
          <p:txBody>
            <a:bodyPr wrap="square" lIns="0" tIns="0" rIns="0" bIns="0" rtlCol="0"/>
            <a:lstStyle/>
            <a:p>
              <a:endParaRPr/>
            </a:p>
          </p:txBody>
        </p:sp>
        <p:sp>
          <p:nvSpPr>
            <p:cNvPr id="8" name="object 8"/>
            <p:cNvSpPr/>
            <p:nvPr/>
          </p:nvSpPr>
          <p:spPr>
            <a:xfrm>
              <a:off x="320040" y="3195319"/>
              <a:ext cx="11511280" cy="853440"/>
            </a:xfrm>
            <a:custGeom>
              <a:avLst/>
              <a:gdLst/>
              <a:ahLst/>
              <a:cxnLst/>
              <a:rect l="l" t="t" r="r" b="b"/>
              <a:pathLst>
                <a:path w="11511280" h="853439">
                  <a:moveTo>
                    <a:pt x="0" y="142239"/>
                  </a:moveTo>
                  <a:lnTo>
                    <a:pt x="7250" y="97259"/>
                  </a:lnTo>
                  <a:lnTo>
                    <a:pt x="27442" y="58210"/>
                  </a:lnTo>
                  <a:lnTo>
                    <a:pt x="58232" y="27427"/>
                  </a:lnTo>
                  <a:lnTo>
                    <a:pt x="97279" y="7246"/>
                  </a:lnTo>
                  <a:lnTo>
                    <a:pt x="142240" y="0"/>
                  </a:lnTo>
                  <a:lnTo>
                    <a:pt x="11369040" y="0"/>
                  </a:lnTo>
                  <a:lnTo>
                    <a:pt x="11414020" y="7246"/>
                  </a:lnTo>
                  <a:lnTo>
                    <a:pt x="11453069" y="27427"/>
                  </a:lnTo>
                  <a:lnTo>
                    <a:pt x="11483852" y="58210"/>
                  </a:lnTo>
                  <a:lnTo>
                    <a:pt x="11504033" y="97259"/>
                  </a:lnTo>
                  <a:lnTo>
                    <a:pt x="11511280" y="142239"/>
                  </a:lnTo>
                  <a:lnTo>
                    <a:pt x="11511280" y="711199"/>
                  </a:lnTo>
                  <a:lnTo>
                    <a:pt x="11504033" y="756180"/>
                  </a:lnTo>
                  <a:lnTo>
                    <a:pt x="11483852" y="795229"/>
                  </a:lnTo>
                  <a:lnTo>
                    <a:pt x="11453069" y="826012"/>
                  </a:lnTo>
                  <a:lnTo>
                    <a:pt x="11414020" y="846193"/>
                  </a:lnTo>
                  <a:lnTo>
                    <a:pt x="11369040" y="853439"/>
                  </a:lnTo>
                  <a:lnTo>
                    <a:pt x="142240" y="853439"/>
                  </a:lnTo>
                  <a:lnTo>
                    <a:pt x="97279" y="846193"/>
                  </a:lnTo>
                  <a:lnTo>
                    <a:pt x="58232" y="826012"/>
                  </a:lnTo>
                  <a:lnTo>
                    <a:pt x="27442" y="795229"/>
                  </a:lnTo>
                  <a:lnTo>
                    <a:pt x="7250" y="756180"/>
                  </a:lnTo>
                  <a:lnTo>
                    <a:pt x="0" y="711199"/>
                  </a:lnTo>
                  <a:lnTo>
                    <a:pt x="0" y="142239"/>
                  </a:lnTo>
                  <a:close/>
                </a:path>
              </a:pathLst>
            </a:custGeom>
            <a:ln w="30480">
              <a:solidFill>
                <a:srgbClr val="FFFFFF"/>
              </a:solidFill>
            </a:ln>
          </p:spPr>
          <p:txBody>
            <a:bodyPr wrap="square" lIns="0" tIns="0" rIns="0" bIns="0" rtlCol="0"/>
            <a:lstStyle/>
            <a:p>
              <a:endParaRPr/>
            </a:p>
          </p:txBody>
        </p:sp>
      </p:grpSp>
      <p:grpSp>
        <p:nvGrpSpPr>
          <p:cNvPr id="9" name="object 9"/>
          <p:cNvGrpSpPr/>
          <p:nvPr/>
        </p:nvGrpSpPr>
        <p:grpSpPr>
          <a:xfrm>
            <a:off x="304800" y="4795520"/>
            <a:ext cx="11541760" cy="894080"/>
            <a:chOff x="304800" y="4795520"/>
            <a:chExt cx="11541760" cy="894080"/>
          </a:xfrm>
        </p:grpSpPr>
        <p:sp>
          <p:nvSpPr>
            <p:cNvPr id="10" name="object 10"/>
            <p:cNvSpPr/>
            <p:nvPr/>
          </p:nvSpPr>
          <p:spPr>
            <a:xfrm>
              <a:off x="320040" y="4810760"/>
              <a:ext cx="11511280" cy="863600"/>
            </a:xfrm>
            <a:custGeom>
              <a:avLst/>
              <a:gdLst/>
              <a:ahLst/>
              <a:cxnLst/>
              <a:rect l="l" t="t" r="r" b="b"/>
              <a:pathLst>
                <a:path w="11511280" h="863600">
                  <a:moveTo>
                    <a:pt x="11367389" y="0"/>
                  </a:moveTo>
                  <a:lnTo>
                    <a:pt x="143941" y="0"/>
                  </a:lnTo>
                  <a:lnTo>
                    <a:pt x="98443" y="7332"/>
                  </a:lnTo>
                  <a:lnTo>
                    <a:pt x="58929" y="27753"/>
                  </a:lnTo>
                  <a:lnTo>
                    <a:pt x="27770" y="58896"/>
                  </a:lnTo>
                  <a:lnTo>
                    <a:pt x="7337" y="98397"/>
                  </a:lnTo>
                  <a:lnTo>
                    <a:pt x="0" y="143890"/>
                  </a:lnTo>
                  <a:lnTo>
                    <a:pt x="0" y="719708"/>
                  </a:lnTo>
                  <a:lnTo>
                    <a:pt x="7337" y="765182"/>
                  </a:lnTo>
                  <a:lnTo>
                    <a:pt x="27770" y="804681"/>
                  </a:lnTo>
                  <a:lnTo>
                    <a:pt x="58929" y="835832"/>
                  </a:lnTo>
                  <a:lnTo>
                    <a:pt x="98443" y="856262"/>
                  </a:lnTo>
                  <a:lnTo>
                    <a:pt x="143941" y="863599"/>
                  </a:lnTo>
                  <a:lnTo>
                    <a:pt x="11367389" y="863599"/>
                  </a:lnTo>
                  <a:lnTo>
                    <a:pt x="11412882" y="856262"/>
                  </a:lnTo>
                  <a:lnTo>
                    <a:pt x="11452383" y="835832"/>
                  </a:lnTo>
                  <a:lnTo>
                    <a:pt x="11483526" y="804681"/>
                  </a:lnTo>
                  <a:lnTo>
                    <a:pt x="11503947" y="765182"/>
                  </a:lnTo>
                  <a:lnTo>
                    <a:pt x="11511280" y="719708"/>
                  </a:lnTo>
                  <a:lnTo>
                    <a:pt x="11511280" y="143890"/>
                  </a:lnTo>
                  <a:lnTo>
                    <a:pt x="11503947" y="98397"/>
                  </a:lnTo>
                  <a:lnTo>
                    <a:pt x="11483526" y="58896"/>
                  </a:lnTo>
                  <a:lnTo>
                    <a:pt x="11452383" y="27753"/>
                  </a:lnTo>
                  <a:lnTo>
                    <a:pt x="11412882" y="7332"/>
                  </a:lnTo>
                  <a:lnTo>
                    <a:pt x="11367389" y="0"/>
                  </a:lnTo>
                  <a:close/>
                </a:path>
              </a:pathLst>
            </a:custGeom>
            <a:solidFill>
              <a:srgbClr val="4471C4"/>
            </a:solidFill>
          </p:spPr>
          <p:txBody>
            <a:bodyPr wrap="square" lIns="0" tIns="0" rIns="0" bIns="0" rtlCol="0"/>
            <a:lstStyle/>
            <a:p>
              <a:endParaRPr/>
            </a:p>
          </p:txBody>
        </p:sp>
        <p:sp>
          <p:nvSpPr>
            <p:cNvPr id="11" name="object 11"/>
            <p:cNvSpPr/>
            <p:nvPr/>
          </p:nvSpPr>
          <p:spPr>
            <a:xfrm>
              <a:off x="320040" y="4810760"/>
              <a:ext cx="11511280" cy="863600"/>
            </a:xfrm>
            <a:custGeom>
              <a:avLst/>
              <a:gdLst/>
              <a:ahLst/>
              <a:cxnLst/>
              <a:rect l="l" t="t" r="r" b="b"/>
              <a:pathLst>
                <a:path w="11511280" h="863600">
                  <a:moveTo>
                    <a:pt x="0" y="143890"/>
                  </a:moveTo>
                  <a:lnTo>
                    <a:pt x="7337" y="98397"/>
                  </a:lnTo>
                  <a:lnTo>
                    <a:pt x="27770" y="58896"/>
                  </a:lnTo>
                  <a:lnTo>
                    <a:pt x="58929" y="27753"/>
                  </a:lnTo>
                  <a:lnTo>
                    <a:pt x="98443" y="7332"/>
                  </a:lnTo>
                  <a:lnTo>
                    <a:pt x="143941" y="0"/>
                  </a:lnTo>
                  <a:lnTo>
                    <a:pt x="11367389" y="0"/>
                  </a:lnTo>
                  <a:lnTo>
                    <a:pt x="11412882" y="7332"/>
                  </a:lnTo>
                  <a:lnTo>
                    <a:pt x="11452383" y="27753"/>
                  </a:lnTo>
                  <a:lnTo>
                    <a:pt x="11483526" y="58896"/>
                  </a:lnTo>
                  <a:lnTo>
                    <a:pt x="11503947" y="98397"/>
                  </a:lnTo>
                  <a:lnTo>
                    <a:pt x="11511280" y="143890"/>
                  </a:lnTo>
                  <a:lnTo>
                    <a:pt x="11511280" y="719708"/>
                  </a:lnTo>
                  <a:lnTo>
                    <a:pt x="11503947" y="765182"/>
                  </a:lnTo>
                  <a:lnTo>
                    <a:pt x="11483526" y="804681"/>
                  </a:lnTo>
                  <a:lnTo>
                    <a:pt x="11452383" y="835832"/>
                  </a:lnTo>
                  <a:lnTo>
                    <a:pt x="11412882" y="856262"/>
                  </a:lnTo>
                  <a:lnTo>
                    <a:pt x="11367389" y="863599"/>
                  </a:lnTo>
                  <a:lnTo>
                    <a:pt x="143941" y="863599"/>
                  </a:lnTo>
                  <a:lnTo>
                    <a:pt x="98443" y="856262"/>
                  </a:lnTo>
                  <a:lnTo>
                    <a:pt x="58929" y="835832"/>
                  </a:lnTo>
                  <a:lnTo>
                    <a:pt x="27770" y="804681"/>
                  </a:lnTo>
                  <a:lnTo>
                    <a:pt x="7337" y="765182"/>
                  </a:lnTo>
                  <a:lnTo>
                    <a:pt x="0" y="719708"/>
                  </a:lnTo>
                  <a:lnTo>
                    <a:pt x="0" y="143890"/>
                  </a:lnTo>
                  <a:close/>
                </a:path>
              </a:pathLst>
            </a:custGeom>
            <a:ln w="30480">
              <a:solidFill>
                <a:srgbClr val="FFFFFF"/>
              </a:solidFill>
            </a:ln>
          </p:spPr>
          <p:txBody>
            <a:bodyPr wrap="square" lIns="0" tIns="0" rIns="0" bIns="0" rtlCol="0"/>
            <a:lstStyle/>
            <a:p>
              <a:endParaRPr/>
            </a:p>
          </p:txBody>
        </p:sp>
      </p:grpSp>
      <p:sp>
        <p:nvSpPr>
          <p:cNvPr id="12" name="object 12"/>
          <p:cNvSpPr txBox="1"/>
          <p:nvPr/>
        </p:nvSpPr>
        <p:spPr>
          <a:xfrm>
            <a:off x="438784" y="1776094"/>
            <a:ext cx="10916920" cy="4262755"/>
          </a:xfrm>
          <a:prstGeom prst="rect">
            <a:avLst/>
          </a:prstGeom>
        </p:spPr>
        <p:txBody>
          <a:bodyPr vert="horz" wrap="square" lIns="0" tIns="13335" rIns="0" bIns="0" rtlCol="0">
            <a:spAutoFit/>
          </a:bodyPr>
          <a:lstStyle/>
          <a:p>
            <a:pPr marL="12700">
              <a:lnSpc>
                <a:spcPct val="100000"/>
              </a:lnSpc>
              <a:spcBef>
                <a:spcPts val="105"/>
              </a:spcBef>
            </a:pPr>
            <a:r>
              <a:rPr sz="2400" dirty="0">
                <a:solidFill>
                  <a:srgbClr val="FFFFFF"/>
                </a:solidFill>
                <a:latin typeface="Arial MT"/>
                <a:cs typeface="Arial MT"/>
              </a:rPr>
              <a:t>concurrent</a:t>
            </a:r>
            <a:r>
              <a:rPr sz="2400" spc="-80" dirty="0">
                <a:solidFill>
                  <a:srgbClr val="FFFFFF"/>
                </a:solidFill>
                <a:latin typeface="Arial MT"/>
                <a:cs typeface="Arial MT"/>
              </a:rPr>
              <a:t> </a:t>
            </a:r>
            <a:r>
              <a:rPr sz="2400" spc="-10" dirty="0">
                <a:solidFill>
                  <a:srgbClr val="FFFFFF"/>
                </a:solidFill>
                <a:latin typeface="Arial MT"/>
                <a:cs typeface="Arial MT"/>
              </a:rPr>
              <a:t>computing</a:t>
            </a:r>
            <a:endParaRPr sz="2400">
              <a:latin typeface="Arial MT"/>
              <a:cs typeface="Arial MT"/>
            </a:endParaRPr>
          </a:p>
          <a:p>
            <a:pPr marL="478155" indent="-233679">
              <a:lnSpc>
                <a:spcPct val="100000"/>
              </a:lnSpc>
              <a:spcBef>
                <a:spcPts val="2000"/>
              </a:spcBef>
              <a:buChar char="•"/>
              <a:tabLst>
                <a:tab pos="478155" algn="l"/>
              </a:tabLst>
            </a:pPr>
            <a:r>
              <a:rPr sz="2400" dirty="0">
                <a:latin typeface="Arial MT"/>
                <a:cs typeface="Arial MT"/>
              </a:rPr>
              <a:t>a</a:t>
            </a:r>
            <a:r>
              <a:rPr sz="2400" spc="-65" dirty="0">
                <a:latin typeface="Arial MT"/>
                <a:cs typeface="Arial MT"/>
              </a:rPr>
              <a:t> </a:t>
            </a:r>
            <a:r>
              <a:rPr sz="2400" dirty="0">
                <a:latin typeface="Arial MT"/>
                <a:cs typeface="Arial MT"/>
              </a:rPr>
              <a:t>program</a:t>
            </a:r>
            <a:r>
              <a:rPr sz="2400" spc="-15" dirty="0">
                <a:latin typeface="Arial MT"/>
                <a:cs typeface="Arial MT"/>
              </a:rPr>
              <a:t> </a:t>
            </a:r>
            <a:r>
              <a:rPr sz="2400" dirty="0">
                <a:latin typeface="Arial MT"/>
                <a:cs typeface="Arial MT"/>
              </a:rPr>
              <a:t>is</a:t>
            </a:r>
            <a:r>
              <a:rPr sz="2400" spc="-85" dirty="0">
                <a:latin typeface="Arial MT"/>
                <a:cs typeface="Arial MT"/>
              </a:rPr>
              <a:t> </a:t>
            </a:r>
            <a:r>
              <a:rPr sz="2400" dirty="0">
                <a:latin typeface="Arial MT"/>
                <a:cs typeface="Arial MT"/>
              </a:rPr>
              <a:t>one</a:t>
            </a:r>
            <a:r>
              <a:rPr sz="2400" spc="-65" dirty="0">
                <a:latin typeface="Arial MT"/>
                <a:cs typeface="Arial MT"/>
              </a:rPr>
              <a:t> </a:t>
            </a:r>
            <a:r>
              <a:rPr sz="2400" dirty="0">
                <a:latin typeface="Arial MT"/>
                <a:cs typeface="Arial MT"/>
              </a:rPr>
              <a:t>in</a:t>
            </a:r>
            <a:r>
              <a:rPr sz="2400" spc="-65" dirty="0">
                <a:latin typeface="Arial MT"/>
                <a:cs typeface="Arial MT"/>
              </a:rPr>
              <a:t> </a:t>
            </a:r>
            <a:r>
              <a:rPr sz="2400" dirty="0">
                <a:latin typeface="Arial MT"/>
                <a:cs typeface="Arial MT"/>
              </a:rPr>
              <a:t>which</a:t>
            </a:r>
            <a:r>
              <a:rPr sz="2400" spc="-75" dirty="0">
                <a:latin typeface="Arial MT"/>
                <a:cs typeface="Arial MT"/>
              </a:rPr>
              <a:t> </a:t>
            </a:r>
            <a:r>
              <a:rPr sz="2400" dirty="0">
                <a:latin typeface="Arial MT"/>
                <a:cs typeface="Arial MT"/>
              </a:rPr>
              <a:t>multiple</a:t>
            </a:r>
            <a:r>
              <a:rPr sz="2400" spc="-140" dirty="0">
                <a:latin typeface="Arial MT"/>
                <a:cs typeface="Arial MT"/>
              </a:rPr>
              <a:t> </a:t>
            </a:r>
            <a:r>
              <a:rPr sz="2400" dirty="0">
                <a:latin typeface="Arial MT"/>
                <a:cs typeface="Arial MT"/>
              </a:rPr>
              <a:t>tasks</a:t>
            </a:r>
            <a:r>
              <a:rPr sz="2400" spc="-15" dirty="0">
                <a:latin typeface="Arial MT"/>
                <a:cs typeface="Arial MT"/>
              </a:rPr>
              <a:t> </a:t>
            </a:r>
            <a:r>
              <a:rPr sz="2400" dirty="0">
                <a:latin typeface="Arial MT"/>
                <a:cs typeface="Arial MT"/>
              </a:rPr>
              <a:t>can</a:t>
            </a:r>
            <a:r>
              <a:rPr sz="2400" spc="5" dirty="0">
                <a:latin typeface="Arial MT"/>
                <a:cs typeface="Arial MT"/>
              </a:rPr>
              <a:t> </a:t>
            </a:r>
            <a:r>
              <a:rPr sz="2400" dirty="0">
                <a:latin typeface="Arial MT"/>
                <a:cs typeface="Arial MT"/>
              </a:rPr>
              <a:t>be</a:t>
            </a:r>
            <a:r>
              <a:rPr sz="2400" spc="-60" dirty="0">
                <a:latin typeface="Arial MT"/>
                <a:cs typeface="Arial MT"/>
              </a:rPr>
              <a:t> </a:t>
            </a:r>
            <a:r>
              <a:rPr sz="2400" dirty="0">
                <a:latin typeface="Arial MT"/>
                <a:cs typeface="Arial MT"/>
              </a:rPr>
              <a:t>in</a:t>
            </a:r>
            <a:r>
              <a:rPr sz="2400" spc="-140" dirty="0">
                <a:latin typeface="Arial MT"/>
                <a:cs typeface="Arial MT"/>
              </a:rPr>
              <a:t> </a:t>
            </a:r>
            <a:r>
              <a:rPr sz="2400" dirty="0">
                <a:latin typeface="Arial MT"/>
                <a:cs typeface="Arial MT"/>
              </a:rPr>
              <a:t>progress</a:t>
            </a:r>
            <a:r>
              <a:rPr sz="2400" spc="-20" dirty="0">
                <a:latin typeface="Arial MT"/>
                <a:cs typeface="Arial MT"/>
              </a:rPr>
              <a:t> </a:t>
            </a:r>
            <a:r>
              <a:rPr sz="2400" dirty="0">
                <a:latin typeface="Arial MT"/>
                <a:cs typeface="Arial MT"/>
              </a:rPr>
              <a:t>at</a:t>
            </a:r>
            <a:r>
              <a:rPr sz="2400" spc="35" dirty="0">
                <a:latin typeface="Arial MT"/>
                <a:cs typeface="Arial MT"/>
              </a:rPr>
              <a:t> </a:t>
            </a:r>
            <a:r>
              <a:rPr sz="2400" dirty="0">
                <a:latin typeface="Arial MT"/>
                <a:cs typeface="Arial MT"/>
              </a:rPr>
              <a:t>any</a:t>
            </a:r>
            <a:r>
              <a:rPr sz="2400" spc="-15" dirty="0">
                <a:latin typeface="Arial MT"/>
                <a:cs typeface="Arial MT"/>
              </a:rPr>
              <a:t> </a:t>
            </a:r>
            <a:r>
              <a:rPr sz="2400" spc="-10" dirty="0">
                <a:latin typeface="Arial MT"/>
                <a:cs typeface="Arial MT"/>
              </a:rPr>
              <a:t>instant</a:t>
            </a:r>
            <a:endParaRPr sz="2400">
              <a:latin typeface="Arial MT"/>
              <a:cs typeface="Arial MT"/>
            </a:endParaRPr>
          </a:p>
          <a:p>
            <a:pPr>
              <a:lnSpc>
                <a:spcPct val="100000"/>
              </a:lnSpc>
              <a:spcBef>
                <a:spcPts val="2275"/>
              </a:spcBef>
              <a:buFont typeface="Arial MT"/>
              <a:buChar char="•"/>
            </a:pPr>
            <a:endParaRPr sz="2400">
              <a:latin typeface="Arial MT"/>
              <a:cs typeface="Arial MT"/>
            </a:endParaRPr>
          </a:p>
          <a:p>
            <a:pPr marL="12700">
              <a:lnSpc>
                <a:spcPct val="100000"/>
              </a:lnSpc>
            </a:pPr>
            <a:r>
              <a:rPr sz="2400" dirty="0">
                <a:solidFill>
                  <a:srgbClr val="FFFFFF"/>
                </a:solidFill>
                <a:latin typeface="Arial MT"/>
                <a:cs typeface="Arial MT"/>
              </a:rPr>
              <a:t>parallel</a:t>
            </a:r>
            <a:r>
              <a:rPr sz="2400" spc="-130" dirty="0">
                <a:solidFill>
                  <a:srgbClr val="FFFFFF"/>
                </a:solidFill>
                <a:latin typeface="Arial MT"/>
                <a:cs typeface="Arial MT"/>
              </a:rPr>
              <a:t> </a:t>
            </a:r>
            <a:r>
              <a:rPr sz="2400" spc="-10" dirty="0">
                <a:solidFill>
                  <a:srgbClr val="FFFFFF"/>
                </a:solidFill>
                <a:latin typeface="Arial MT"/>
                <a:cs typeface="Arial MT"/>
              </a:rPr>
              <a:t>computing</a:t>
            </a:r>
            <a:endParaRPr sz="2400">
              <a:latin typeface="Arial MT"/>
              <a:cs typeface="Arial MT"/>
            </a:endParaRPr>
          </a:p>
          <a:p>
            <a:pPr marL="478155" indent="-233679">
              <a:lnSpc>
                <a:spcPct val="100000"/>
              </a:lnSpc>
              <a:spcBef>
                <a:spcPts val="2000"/>
              </a:spcBef>
              <a:buChar char="•"/>
              <a:tabLst>
                <a:tab pos="478155" algn="l"/>
              </a:tabLst>
            </a:pPr>
            <a:r>
              <a:rPr sz="2400" dirty="0">
                <a:latin typeface="Arial MT"/>
                <a:cs typeface="Arial MT"/>
              </a:rPr>
              <a:t>a</a:t>
            </a:r>
            <a:r>
              <a:rPr sz="2400" spc="-80" dirty="0">
                <a:latin typeface="Arial MT"/>
                <a:cs typeface="Arial MT"/>
              </a:rPr>
              <a:t> </a:t>
            </a:r>
            <a:r>
              <a:rPr sz="2400" dirty="0">
                <a:latin typeface="Arial MT"/>
                <a:cs typeface="Arial MT"/>
              </a:rPr>
              <a:t>program</a:t>
            </a:r>
            <a:r>
              <a:rPr sz="2400" spc="-30" dirty="0">
                <a:latin typeface="Arial MT"/>
                <a:cs typeface="Arial MT"/>
              </a:rPr>
              <a:t> </a:t>
            </a:r>
            <a:r>
              <a:rPr sz="2400" dirty="0">
                <a:latin typeface="Arial MT"/>
                <a:cs typeface="Arial MT"/>
              </a:rPr>
              <a:t>is</a:t>
            </a:r>
            <a:r>
              <a:rPr sz="2400" spc="-100" dirty="0">
                <a:latin typeface="Arial MT"/>
                <a:cs typeface="Arial MT"/>
              </a:rPr>
              <a:t> </a:t>
            </a:r>
            <a:r>
              <a:rPr sz="2400" dirty="0">
                <a:latin typeface="Arial MT"/>
                <a:cs typeface="Arial MT"/>
              </a:rPr>
              <a:t>one</a:t>
            </a:r>
            <a:r>
              <a:rPr sz="2400" spc="-75" dirty="0">
                <a:latin typeface="Arial MT"/>
                <a:cs typeface="Arial MT"/>
              </a:rPr>
              <a:t> </a:t>
            </a:r>
            <a:r>
              <a:rPr sz="2400" dirty="0">
                <a:latin typeface="Arial MT"/>
                <a:cs typeface="Arial MT"/>
              </a:rPr>
              <a:t>in</a:t>
            </a:r>
            <a:r>
              <a:rPr sz="2400" spc="-80" dirty="0">
                <a:latin typeface="Arial MT"/>
                <a:cs typeface="Arial MT"/>
              </a:rPr>
              <a:t> </a:t>
            </a:r>
            <a:r>
              <a:rPr sz="2400" dirty="0">
                <a:latin typeface="Arial MT"/>
                <a:cs typeface="Arial MT"/>
              </a:rPr>
              <a:t>which</a:t>
            </a:r>
            <a:r>
              <a:rPr sz="2400" spc="-90" dirty="0">
                <a:latin typeface="Arial MT"/>
                <a:cs typeface="Arial MT"/>
              </a:rPr>
              <a:t> </a:t>
            </a:r>
            <a:r>
              <a:rPr sz="2400" dirty="0">
                <a:latin typeface="Arial MT"/>
                <a:cs typeface="Arial MT"/>
              </a:rPr>
              <a:t>multiple</a:t>
            </a:r>
            <a:r>
              <a:rPr sz="2400" spc="-150" dirty="0">
                <a:latin typeface="Arial MT"/>
                <a:cs typeface="Arial MT"/>
              </a:rPr>
              <a:t> </a:t>
            </a:r>
            <a:r>
              <a:rPr sz="2400" dirty="0">
                <a:latin typeface="Arial MT"/>
                <a:cs typeface="Arial MT"/>
              </a:rPr>
              <a:t>tasks</a:t>
            </a:r>
            <a:r>
              <a:rPr sz="2400" spc="-30" dirty="0">
                <a:latin typeface="Arial MT"/>
                <a:cs typeface="Arial MT"/>
              </a:rPr>
              <a:t> </a:t>
            </a:r>
            <a:r>
              <a:rPr sz="2400" spc="-10" dirty="0">
                <a:latin typeface="Arial MT"/>
                <a:cs typeface="Arial MT"/>
              </a:rPr>
              <a:t>cooperate</a:t>
            </a:r>
            <a:r>
              <a:rPr sz="2400" spc="135" dirty="0">
                <a:latin typeface="Arial MT"/>
                <a:cs typeface="Arial MT"/>
              </a:rPr>
              <a:t> </a:t>
            </a:r>
            <a:r>
              <a:rPr sz="2400" dirty="0">
                <a:latin typeface="Arial MT"/>
                <a:cs typeface="Arial MT"/>
              </a:rPr>
              <a:t>closely</a:t>
            </a:r>
            <a:r>
              <a:rPr sz="2400" spc="-30" dirty="0">
                <a:latin typeface="Arial MT"/>
                <a:cs typeface="Arial MT"/>
              </a:rPr>
              <a:t> </a:t>
            </a:r>
            <a:r>
              <a:rPr sz="2400" dirty="0">
                <a:latin typeface="Arial MT"/>
                <a:cs typeface="Arial MT"/>
              </a:rPr>
              <a:t>to</a:t>
            </a:r>
            <a:r>
              <a:rPr sz="2400" spc="-80" dirty="0">
                <a:latin typeface="Arial MT"/>
                <a:cs typeface="Arial MT"/>
              </a:rPr>
              <a:t> </a:t>
            </a:r>
            <a:r>
              <a:rPr sz="2400" dirty="0">
                <a:latin typeface="Arial MT"/>
                <a:cs typeface="Arial MT"/>
              </a:rPr>
              <a:t>solve</a:t>
            </a:r>
            <a:r>
              <a:rPr sz="2400" spc="-15" dirty="0">
                <a:latin typeface="Arial MT"/>
                <a:cs typeface="Arial MT"/>
              </a:rPr>
              <a:t> </a:t>
            </a:r>
            <a:r>
              <a:rPr sz="2400" dirty="0">
                <a:latin typeface="Arial MT"/>
                <a:cs typeface="Arial MT"/>
              </a:rPr>
              <a:t>a</a:t>
            </a:r>
            <a:r>
              <a:rPr sz="2400" spc="-80" dirty="0">
                <a:latin typeface="Arial MT"/>
                <a:cs typeface="Arial MT"/>
              </a:rPr>
              <a:t> </a:t>
            </a:r>
            <a:r>
              <a:rPr sz="2400" spc="-10" dirty="0">
                <a:latin typeface="Arial MT"/>
                <a:cs typeface="Arial MT"/>
              </a:rPr>
              <a:t>problem</a:t>
            </a:r>
            <a:endParaRPr sz="2400">
              <a:latin typeface="Arial MT"/>
              <a:cs typeface="Arial MT"/>
            </a:endParaRPr>
          </a:p>
          <a:p>
            <a:pPr>
              <a:lnSpc>
                <a:spcPct val="100000"/>
              </a:lnSpc>
              <a:spcBef>
                <a:spcPts val="2280"/>
              </a:spcBef>
              <a:buFont typeface="Arial MT"/>
              <a:buChar char="•"/>
            </a:pPr>
            <a:endParaRPr sz="2400">
              <a:latin typeface="Arial MT"/>
              <a:cs typeface="Arial MT"/>
            </a:endParaRPr>
          </a:p>
          <a:p>
            <a:pPr marL="12700">
              <a:lnSpc>
                <a:spcPct val="100000"/>
              </a:lnSpc>
            </a:pPr>
            <a:r>
              <a:rPr sz="2400" dirty="0">
                <a:solidFill>
                  <a:srgbClr val="FFFFFF"/>
                </a:solidFill>
                <a:latin typeface="Arial MT"/>
                <a:cs typeface="Arial MT"/>
              </a:rPr>
              <a:t>distributed</a:t>
            </a:r>
            <a:r>
              <a:rPr sz="2400" spc="-125" dirty="0">
                <a:solidFill>
                  <a:srgbClr val="FFFFFF"/>
                </a:solidFill>
                <a:latin typeface="Arial MT"/>
                <a:cs typeface="Arial MT"/>
              </a:rPr>
              <a:t> </a:t>
            </a:r>
            <a:r>
              <a:rPr sz="2400" spc="-10" dirty="0">
                <a:solidFill>
                  <a:srgbClr val="FFFFFF"/>
                </a:solidFill>
                <a:latin typeface="Arial MT"/>
                <a:cs typeface="Arial MT"/>
              </a:rPr>
              <a:t>computing</a:t>
            </a:r>
            <a:endParaRPr sz="2400">
              <a:latin typeface="Arial MT"/>
              <a:cs typeface="Arial MT"/>
            </a:endParaRPr>
          </a:p>
          <a:p>
            <a:pPr marL="478155" indent="-233679">
              <a:lnSpc>
                <a:spcPct val="100000"/>
              </a:lnSpc>
              <a:spcBef>
                <a:spcPts val="2000"/>
              </a:spcBef>
              <a:buChar char="•"/>
              <a:tabLst>
                <a:tab pos="478155" algn="l"/>
              </a:tabLst>
            </a:pPr>
            <a:r>
              <a:rPr sz="2400" dirty="0">
                <a:latin typeface="Arial MT"/>
                <a:cs typeface="Arial MT"/>
              </a:rPr>
              <a:t>a</a:t>
            </a:r>
            <a:r>
              <a:rPr sz="2400" spc="-105" dirty="0">
                <a:latin typeface="Arial MT"/>
                <a:cs typeface="Arial MT"/>
              </a:rPr>
              <a:t> </a:t>
            </a:r>
            <a:r>
              <a:rPr sz="2400" dirty="0">
                <a:latin typeface="Arial MT"/>
                <a:cs typeface="Arial MT"/>
              </a:rPr>
              <a:t>program</a:t>
            </a:r>
            <a:r>
              <a:rPr sz="2400" spc="-55" dirty="0">
                <a:latin typeface="Arial MT"/>
                <a:cs typeface="Arial MT"/>
              </a:rPr>
              <a:t> </a:t>
            </a:r>
            <a:r>
              <a:rPr sz="2400" dirty="0">
                <a:latin typeface="Arial MT"/>
                <a:cs typeface="Arial MT"/>
              </a:rPr>
              <a:t>may</a:t>
            </a:r>
            <a:r>
              <a:rPr sz="2400" spc="-60" dirty="0">
                <a:latin typeface="Arial MT"/>
                <a:cs typeface="Arial MT"/>
              </a:rPr>
              <a:t> </a:t>
            </a:r>
            <a:r>
              <a:rPr sz="2400" dirty="0">
                <a:latin typeface="Arial MT"/>
                <a:cs typeface="Arial MT"/>
              </a:rPr>
              <a:t>need</a:t>
            </a:r>
            <a:r>
              <a:rPr sz="2400" spc="-35" dirty="0">
                <a:latin typeface="Arial MT"/>
                <a:cs typeface="Arial MT"/>
              </a:rPr>
              <a:t> </a:t>
            </a:r>
            <a:r>
              <a:rPr sz="2400" dirty="0">
                <a:latin typeface="Arial MT"/>
                <a:cs typeface="Arial MT"/>
              </a:rPr>
              <a:t>to</a:t>
            </a:r>
            <a:r>
              <a:rPr sz="2400" spc="-30" dirty="0">
                <a:latin typeface="Arial MT"/>
                <a:cs typeface="Arial MT"/>
              </a:rPr>
              <a:t> </a:t>
            </a:r>
            <a:r>
              <a:rPr sz="2400" spc="-10" dirty="0">
                <a:latin typeface="Arial MT"/>
                <a:cs typeface="Arial MT"/>
              </a:rPr>
              <a:t>cooperate</a:t>
            </a:r>
            <a:r>
              <a:rPr sz="2400" spc="30" dirty="0">
                <a:latin typeface="Arial MT"/>
                <a:cs typeface="Arial MT"/>
              </a:rPr>
              <a:t> </a:t>
            </a:r>
            <a:r>
              <a:rPr sz="2400" dirty="0">
                <a:latin typeface="Arial MT"/>
                <a:cs typeface="Arial MT"/>
              </a:rPr>
              <a:t>with</a:t>
            </a:r>
            <a:r>
              <a:rPr sz="2400" spc="-35" dirty="0">
                <a:latin typeface="Arial MT"/>
                <a:cs typeface="Arial MT"/>
              </a:rPr>
              <a:t> </a:t>
            </a:r>
            <a:r>
              <a:rPr sz="2400" dirty="0">
                <a:latin typeface="Arial MT"/>
                <a:cs typeface="Arial MT"/>
              </a:rPr>
              <a:t>other</a:t>
            </a:r>
            <a:r>
              <a:rPr sz="2400" spc="15" dirty="0">
                <a:latin typeface="Arial MT"/>
                <a:cs typeface="Arial MT"/>
              </a:rPr>
              <a:t> </a:t>
            </a:r>
            <a:r>
              <a:rPr sz="2400" dirty="0">
                <a:latin typeface="Arial MT"/>
                <a:cs typeface="Arial MT"/>
              </a:rPr>
              <a:t>programs</a:t>
            </a:r>
            <a:r>
              <a:rPr sz="2400" spc="-55" dirty="0">
                <a:latin typeface="Arial MT"/>
                <a:cs typeface="Arial MT"/>
              </a:rPr>
              <a:t> </a:t>
            </a:r>
            <a:r>
              <a:rPr sz="2400" dirty="0">
                <a:latin typeface="Arial MT"/>
                <a:cs typeface="Arial MT"/>
              </a:rPr>
              <a:t>to</a:t>
            </a:r>
            <a:r>
              <a:rPr sz="2400" spc="-100" dirty="0">
                <a:latin typeface="Arial MT"/>
                <a:cs typeface="Arial MT"/>
              </a:rPr>
              <a:t> </a:t>
            </a:r>
            <a:r>
              <a:rPr sz="2400" dirty="0">
                <a:latin typeface="Arial MT"/>
                <a:cs typeface="Arial MT"/>
              </a:rPr>
              <a:t>solve</a:t>
            </a:r>
            <a:r>
              <a:rPr sz="2400" spc="-45" dirty="0">
                <a:latin typeface="Arial MT"/>
                <a:cs typeface="Arial MT"/>
              </a:rPr>
              <a:t> </a:t>
            </a:r>
            <a:r>
              <a:rPr sz="2400" dirty="0">
                <a:latin typeface="Arial MT"/>
                <a:cs typeface="Arial MT"/>
              </a:rPr>
              <a:t>a</a:t>
            </a:r>
            <a:r>
              <a:rPr sz="2400" spc="-100" dirty="0">
                <a:latin typeface="Arial MT"/>
                <a:cs typeface="Arial MT"/>
              </a:rPr>
              <a:t> </a:t>
            </a:r>
            <a:r>
              <a:rPr sz="2400" spc="-10" dirty="0">
                <a:latin typeface="Arial MT"/>
                <a:cs typeface="Arial MT"/>
              </a:rPr>
              <a:t>problem</a:t>
            </a:r>
            <a:endParaRPr sz="2400">
              <a:latin typeface="Arial MT"/>
              <a:cs typeface="Arial MT"/>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61</a:t>
            </a:fld>
            <a:endParaRPr spc="-25"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5580" rIns="0" bIns="0" rtlCol="0">
            <a:spAutoFit/>
          </a:bodyPr>
          <a:lstStyle/>
          <a:p>
            <a:pPr marL="12700">
              <a:lnSpc>
                <a:spcPct val="100000"/>
              </a:lnSpc>
              <a:spcBef>
                <a:spcPts val="105"/>
              </a:spcBef>
            </a:pPr>
            <a:r>
              <a:rPr b="0" dirty="0">
                <a:latin typeface="Arial MT"/>
                <a:cs typeface="Arial MT"/>
              </a:rPr>
              <a:t>The</a:t>
            </a:r>
            <a:r>
              <a:rPr b="0" spc="-50" dirty="0">
                <a:latin typeface="Arial MT"/>
                <a:cs typeface="Arial MT"/>
              </a:rPr>
              <a:t> </a:t>
            </a:r>
            <a:r>
              <a:rPr b="0" dirty="0">
                <a:latin typeface="Arial MT"/>
                <a:cs typeface="Arial MT"/>
              </a:rPr>
              <a:t>von</a:t>
            </a:r>
            <a:r>
              <a:rPr b="0" spc="-35" dirty="0">
                <a:latin typeface="Arial MT"/>
                <a:cs typeface="Arial MT"/>
              </a:rPr>
              <a:t> </a:t>
            </a:r>
            <a:r>
              <a:rPr b="0" dirty="0">
                <a:latin typeface="Arial MT"/>
                <a:cs typeface="Arial MT"/>
              </a:rPr>
              <a:t>Neumann</a:t>
            </a:r>
            <a:r>
              <a:rPr b="0" spc="-30" dirty="0">
                <a:latin typeface="Arial MT"/>
                <a:cs typeface="Arial MT"/>
              </a:rPr>
              <a:t> </a:t>
            </a:r>
            <a:r>
              <a:rPr b="0" spc="-10" dirty="0">
                <a:latin typeface="Arial MT"/>
                <a:cs typeface="Arial MT"/>
              </a:rPr>
              <a:t>architecture</a:t>
            </a:r>
          </a:p>
        </p:txBody>
      </p:sp>
      <p:sp>
        <p:nvSpPr>
          <p:cNvPr id="3" name="object 3"/>
          <p:cNvSpPr txBox="1"/>
          <p:nvPr/>
        </p:nvSpPr>
        <p:spPr>
          <a:xfrm>
            <a:off x="855980" y="2461831"/>
            <a:ext cx="2585720" cy="391795"/>
          </a:xfrm>
          <a:prstGeom prst="rect">
            <a:avLst/>
          </a:prstGeom>
        </p:spPr>
        <p:txBody>
          <a:bodyPr vert="horz" wrap="square" lIns="0" tIns="12700" rIns="0" bIns="0" rtlCol="0">
            <a:spAutoFit/>
          </a:bodyPr>
          <a:lstStyle/>
          <a:p>
            <a:pPr marL="388620" indent="-375920">
              <a:lnSpc>
                <a:spcPct val="100000"/>
              </a:lnSpc>
              <a:spcBef>
                <a:spcPts val="100"/>
              </a:spcBef>
              <a:buChar char="•"/>
              <a:tabLst>
                <a:tab pos="388620" algn="l"/>
                <a:tab pos="1151255" algn="l"/>
              </a:tabLst>
            </a:pPr>
            <a:r>
              <a:rPr sz="2400" spc="-25" dirty="0">
                <a:latin typeface="Arial MT"/>
                <a:cs typeface="Arial MT"/>
              </a:rPr>
              <a:t>The</a:t>
            </a:r>
            <a:r>
              <a:rPr sz="2400" dirty="0">
                <a:latin typeface="Arial MT"/>
                <a:cs typeface="Arial MT"/>
              </a:rPr>
              <a:t>	</a:t>
            </a:r>
            <a:r>
              <a:rPr sz="2400" spc="-10" dirty="0">
                <a:latin typeface="Arial MT"/>
                <a:cs typeface="Arial MT"/>
              </a:rPr>
              <a:t>separation</a:t>
            </a:r>
            <a:endParaRPr sz="2400">
              <a:latin typeface="Arial MT"/>
              <a:cs typeface="Arial MT"/>
            </a:endParaRPr>
          </a:p>
        </p:txBody>
      </p:sp>
      <p:sp>
        <p:nvSpPr>
          <p:cNvPr id="4" name="object 4"/>
          <p:cNvSpPr txBox="1"/>
          <p:nvPr/>
        </p:nvSpPr>
        <p:spPr>
          <a:xfrm>
            <a:off x="1232217" y="2828226"/>
            <a:ext cx="4150995" cy="758190"/>
          </a:xfrm>
          <a:prstGeom prst="rect">
            <a:avLst/>
          </a:prstGeom>
        </p:spPr>
        <p:txBody>
          <a:bodyPr vert="horz" wrap="square" lIns="0" tIns="12700" rIns="0" bIns="0" rtlCol="0">
            <a:spAutoFit/>
          </a:bodyPr>
          <a:lstStyle/>
          <a:p>
            <a:pPr marL="12700">
              <a:lnSpc>
                <a:spcPct val="100000"/>
              </a:lnSpc>
              <a:spcBef>
                <a:spcPts val="100"/>
              </a:spcBef>
              <a:tabLst>
                <a:tab pos="948055" algn="l"/>
                <a:tab pos="1456055" algn="l"/>
                <a:tab pos="2402205" algn="l"/>
                <a:tab pos="3489960" algn="l"/>
              </a:tabLst>
            </a:pPr>
            <a:r>
              <a:rPr sz="2400" spc="-25" dirty="0">
                <a:latin typeface="Arial MT"/>
                <a:cs typeface="Arial MT"/>
              </a:rPr>
              <a:t>CPU</a:t>
            </a:r>
            <a:r>
              <a:rPr sz="2400" dirty="0">
                <a:latin typeface="Arial MT"/>
                <a:cs typeface="Arial MT"/>
              </a:rPr>
              <a:t>	</a:t>
            </a:r>
            <a:r>
              <a:rPr sz="2400" spc="-25" dirty="0">
                <a:latin typeface="Arial MT"/>
                <a:cs typeface="Arial MT"/>
              </a:rPr>
              <a:t>is</a:t>
            </a:r>
            <a:r>
              <a:rPr sz="2400" dirty="0">
                <a:latin typeface="Arial MT"/>
                <a:cs typeface="Arial MT"/>
              </a:rPr>
              <a:t>	</a:t>
            </a:r>
            <a:r>
              <a:rPr sz="2400" spc="-20" dirty="0">
                <a:latin typeface="Arial MT"/>
                <a:cs typeface="Arial MT"/>
              </a:rPr>
              <a:t>often</a:t>
            </a:r>
            <a:r>
              <a:rPr sz="2400" dirty="0">
                <a:latin typeface="Arial MT"/>
                <a:cs typeface="Arial MT"/>
              </a:rPr>
              <a:t>	</a:t>
            </a:r>
            <a:r>
              <a:rPr sz="2400" spc="-10" dirty="0">
                <a:latin typeface="Arial MT"/>
                <a:cs typeface="Arial MT"/>
              </a:rPr>
              <a:t>called</a:t>
            </a:r>
            <a:r>
              <a:rPr sz="2400" dirty="0">
                <a:latin typeface="Arial MT"/>
                <a:cs typeface="Arial MT"/>
              </a:rPr>
              <a:t>	</a:t>
            </a:r>
            <a:r>
              <a:rPr sz="2400" spc="-25" dirty="0">
                <a:latin typeface="Arial MT"/>
                <a:cs typeface="Arial MT"/>
              </a:rPr>
              <a:t>the</a:t>
            </a:r>
            <a:endParaRPr sz="2400">
              <a:latin typeface="Arial MT"/>
              <a:cs typeface="Arial MT"/>
            </a:endParaRPr>
          </a:p>
          <a:p>
            <a:pPr marL="12700">
              <a:lnSpc>
                <a:spcPct val="100000"/>
              </a:lnSpc>
              <a:spcBef>
                <a:spcPts val="5"/>
              </a:spcBef>
              <a:tabLst>
                <a:tab pos="1609090" algn="l"/>
                <a:tab pos="3418840" algn="l"/>
              </a:tabLst>
            </a:pPr>
            <a:r>
              <a:rPr sz="2400" b="1" spc="-10" dirty="0">
                <a:latin typeface="Arial"/>
                <a:cs typeface="Arial"/>
              </a:rPr>
              <a:t>Neumann</a:t>
            </a:r>
            <a:r>
              <a:rPr sz="2400" b="1" dirty="0">
                <a:latin typeface="Arial"/>
                <a:cs typeface="Arial"/>
              </a:rPr>
              <a:t>	</a:t>
            </a:r>
            <a:r>
              <a:rPr sz="2400" b="1" spc="-10" dirty="0">
                <a:latin typeface="Arial"/>
                <a:cs typeface="Arial"/>
              </a:rPr>
              <a:t>bottleneck</a:t>
            </a:r>
            <a:r>
              <a:rPr sz="2400" spc="-10" dirty="0">
                <a:latin typeface="Arial MT"/>
                <a:cs typeface="Arial MT"/>
              </a:rPr>
              <a:t>,</a:t>
            </a:r>
            <a:r>
              <a:rPr sz="2400" dirty="0">
                <a:latin typeface="Arial MT"/>
                <a:cs typeface="Arial MT"/>
              </a:rPr>
              <a:t>	</a:t>
            </a:r>
            <a:r>
              <a:rPr sz="2400" spc="-10" dirty="0">
                <a:latin typeface="Arial MT"/>
                <a:cs typeface="Arial MT"/>
              </a:rPr>
              <a:t>since</a:t>
            </a:r>
            <a:endParaRPr sz="2400">
              <a:latin typeface="Arial MT"/>
              <a:cs typeface="Arial MT"/>
            </a:endParaRPr>
          </a:p>
        </p:txBody>
      </p:sp>
      <p:sp>
        <p:nvSpPr>
          <p:cNvPr id="5" name="object 5"/>
          <p:cNvSpPr txBox="1"/>
          <p:nvPr/>
        </p:nvSpPr>
        <p:spPr>
          <a:xfrm>
            <a:off x="3652520" y="2461831"/>
            <a:ext cx="2360930" cy="1124585"/>
          </a:xfrm>
          <a:prstGeom prst="rect">
            <a:avLst/>
          </a:prstGeom>
        </p:spPr>
        <p:txBody>
          <a:bodyPr vert="horz" wrap="square" lIns="0" tIns="12700" rIns="0" bIns="0" rtlCol="0">
            <a:spAutoFit/>
          </a:bodyPr>
          <a:lstStyle/>
          <a:p>
            <a:pPr marR="5080" algn="r">
              <a:lnSpc>
                <a:spcPct val="100000"/>
              </a:lnSpc>
              <a:spcBef>
                <a:spcPts val="100"/>
              </a:spcBef>
              <a:tabLst>
                <a:tab pos="487680" algn="l"/>
                <a:tab pos="1830070" algn="l"/>
              </a:tabLst>
            </a:pPr>
            <a:r>
              <a:rPr sz="2400" spc="-25" dirty="0">
                <a:latin typeface="Arial MT"/>
                <a:cs typeface="Arial MT"/>
              </a:rPr>
              <a:t>of</a:t>
            </a:r>
            <a:r>
              <a:rPr sz="2400" dirty="0">
                <a:latin typeface="Arial MT"/>
                <a:cs typeface="Arial MT"/>
              </a:rPr>
              <a:t>	</a:t>
            </a:r>
            <a:r>
              <a:rPr sz="2400" spc="-10" dirty="0">
                <a:latin typeface="Arial MT"/>
                <a:cs typeface="Arial MT"/>
              </a:rPr>
              <a:t>memory</a:t>
            </a:r>
            <a:r>
              <a:rPr sz="2400" dirty="0">
                <a:latin typeface="Arial MT"/>
                <a:cs typeface="Arial MT"/>
              </a:rPr>
              <a:t>	</a:t>
            </a:r>
            <a:r>
              <a:rPr sz="2400" spc="-25" dirty="0">
                <a:latin typeface="Arial MT"/>
                <a:cs typeface="Arial MT"/>
              </a:rPr>
              <a:t>and</a:t>
            </a:r>
            <a:endParaRPr sz="2400">
              <a:latin typeface="Arial MT"/>
              <a:cs typeface="Arial MT"/>
            </a:endParaRPr>
          </a:p>
          <a:p>
            <a:pPr marR="11430" algn="r">
              <a:lnSpc>
                <a:spcPct val="100000"/>
              </a:lnSpc>
              <a:spcBef>
                <a:spcPts val="5"/>
              </a:spcBef>
            </a:pPr>
            <a:r>
              <a:rPr sz="2400" b="1" spc="-25" dirty="0">
                <a:latin typeface="Arial"/>
                <a:cs typeface="Arial"/>
              </a:rPr>
              <a:t>Von</a:t>
            </a:r>
            <a:endParaRPr sz="2400">
              <a:latin typeface="Arial"/>
              <a:cs typeface="Arial"/>
            </a:endParaRPr>
          </a:p>
          <a:p>
            <a:pPr marR="5080" algn="r">
              <a:lnSpc>
                <a:spcPct val="100000"/>
              </a:lnSpc>
              <a:spcBef>
                <a:spcPts val="5"/>
              </a:spcBef>
            </a:pPr>
            <a:r>
              <a:rPr sz="2400" spc="-25" dirty="0">
                <a:latin typeface="Arial MT"/>
                <a:cs typeface="Arial MT"/>
              </a:rPr>
              <a:t>the</a:t>
            </a:r>
            <a:endParaRPr sz="2400">
              <a:latin typeface="Arial MT"/>
              <a:cs typeface="Arial MT"/>
            </a:endParaRPr>
          </a:p>
        </p:txBody>
      </p:sp>
      <p:sp>
        <p:nvSpPr>
          <p:cNvPr id="6" name="object 6"/>
          <p:cNvSpPr txBox="1"/>
          <p:nvPr/>
        </p:nvSpPr>
        <p:spPr>
          <a:xfrm>
            <a:off x="1232217" y="3560762"/>
            <a:ext cx="4784090" cy="1124585"/>
          </a:xfrm>
          <a:prstGeom prst="rect">
            <a:avLst/>
          </a:prstGeom>
        </p:spPr>
        <p:txBody>
          <a:bodyPr vert="horz" wrap="square" lIns="0" tIns="12700" rIns="0" bIns="0" rtlCol="0">
            <a:spAutoFit/>
          </a:bodyPr>
          <a:lstStyle/>
          <a:p>
            <a:pPr marL="12700" marR="5080" algn="just">
              <a:lnSpc>
                <a:spcPct val="100000"/>
              </a:lnSpc>
              <a:spcBef>
                <a:spcPts val="100"/>
              </a:spcBef>
            </a:pPr>
            <a:r>
              <a:rPr sz="2400" dirty="0">
                <a:latin typeface="Arial MT"/>
                <a:cs typeface="Arial MT"/>
              </a:rPr>
              <a:t>interconnect</a:t>
            </a:r>
            <a:r>
              <a:rPr sz="2400" spc="-15" dirty="0">
                <a:latin typeface="Arial MT"/>
                <a:cs typeface="Arial MT"/>
              </a:rPr>
              <a:t> </a:t>
            </a:r>
            <a:r>
              <a:rPr sz="2400" dirty="0">
                <a:latin typeface="Arial MT"/>
                <a:cs typeface="Arial MT"/>
              </a:rPr>
              <a:t>determines</a:t>
            </a:r>
            <a:r>
              <a:rPr sz="2400" spc="25" dirty="0">
                <a:latin typeface="Arial MT"/>
                <a:cs typeface="Arial MT"/>
              </a:rPr>
              <a:t> </a:t>
            </a:r>
            <a:r>
              <a:rPr sz="2400" dirty="0">
                <a:latin typeface="Arial MT"/>
                <a:cs typeface="Arial MT"/>
              </a:rPr>
              <a:t>the</a:t>
            </a:r>
            <a:r>
              <a:rPr sz="2400" spc="-35" dirty="0">
                <a:latin typeface="Arial MT"/>
                <a:cs typeface="Arial MT"/>
              </a:rPr>
              <a:t> </a:t>
            </a:r>
            <a:r>
              <a:rPr sz="2400" dirty="0">
                <a:latin typeface="Arial MT"/>
                <a:cs typeface="Arial MT"/>
              </a:rPr>
              <a:t>rate</a:t>
            </a:r>
            <a:r>
              <a:rPr sz="2400" spc="35" dirty="0">
                <a:latin typeface="Arial MT"/>
                <a:cs typeface="Arial MT"/>
              </a:rPr>
              <a:t> </a:t>
            </a:r>
            <a:r>
              <a:rPr sz="2400" spc="-25" dirty="0">
                <a:latin typeface="Arial MT"/>
                <a:cs typeface="Arial MT"/>
              </a:rPr>
              <a:t>at </a:t>
            </a:r>
            <a:r>
              <a:rPr sz="2400" dirty="0">
                <a:latin typeface="Arial MT"/>
                <a:cs typeface="Arial MT"/>
              </a:rPr>
              <a:t>which</a:t>
            </a:r>
            <a:r>
              <a:rPr sz="2400" spc="60" dirty="0">
                <a:latin typeface="Arial MT"/>
                <a:cs typeface="Arial MT"/>
              </a:rPr>
              <a:t> </a:t>
            </a:r>
            <a:r>
              <a:rPr sz="2400" dirty="0">
                <a:latin typeface="Arial MT"/>
                <a:cs typeface="Arial MT"/>
              </a:rPr>
              <a:t>instructions</a:t>
            </a:r>
            <a:r>
              <a:rPr sz="2400" spc="60" dirty="0">
                <a:latin typeface="Arial MT"/>
                <a:cs typeface="Arial MT"/>
              </a:rPr>
              <a:t> </a:t>
            </a:r>
            <a:r>
              <a:rPr sz="2400" dirty="0">
                <a:latin typeface="Arial MT"/>
                <a:cs typeface="Arial MT"/>
              </a:rPr>
              <a:t>and</a:t>
            </a:r>
            <a:r>
              <a:rPr sz="2400" spc="70" dirty="0">
                <a:latin typeface="Arial MT"/>
                <a:cs typeface="Arial MT"/>
              </a:rPr>
              <a:t> </a:t>
            </a:r>
            <a:r>
              <a:rPr sz="2400" dirty="0">
                <a:latin typeface="Arial MT"/>
                <a:cs typeface="Arial MT"/>
              </a:rPr>
              <a:t>data can</a:t>
            </a:r>
            <a:r>
              <a:rPr sz="2400" spc="65" dirty="0">
                <a:latin typeface="Arial MT"/>
                <a:cs typeface="Arial MT"/>
              </a:rPr>
              <a:t> </a:t>
            </a:r>
            <a:r>
              <a:rPr sz="2400" spc="-25" dirty="0">
                <a:latin typeface="Arial MT"/>
                <a:cs typeface="Arial MT"/>
              </a:rPr>
              <a:t>be </a:t>
            </a:r>
            <a:r>
              <a:rPr sz="2400" spc="-10" dirty="0">
                <a:latin typeface="Arial MT"/>
                <a:cs typeface="Arial MT"/>
              </a:rPr>
              <a:t>accessed.</a:t>
            </a:r>
            <a:endParaRPr sz="2400">
              <a:latin typeface="Arial MT"/>
              <a:cs typeface="Arial MT"/>
            </a:endParaRPr>
          </a:p>
        </p:txBody>
      </p:sp>
      <p:pic>
        <p:nvPicPr>
          <p:cNvPr id="7" name="object 7"/>
          <p:cNvPicPr/>
          <p:nvPr/>
        </p:nvPicPr>
        <p:blipFill>
          <a:blip r:embed="rId2" cstate="print"/>
          <a:stretch>
            <a:fillRect/>
          </a:stretch>
        </p:blipFill>
        <p:spPr>
          <a:xfrm>
            <a:off x="6837680" y="1442698"/>
            <a:ext cx="5191760" cy="5019061"/>
          </a:xfrm>
          <a:prstGeom prst="rect">
            <a:avLst/>
          </a:prstGeom>
        </p:spPr>
      </p:pic>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62</a:t>
            </a:fld>
            <a:endParaRPr spc="-25"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9850" rIns="0" bIns="0" rtlCol="0">
            <a:spAutoFit/>
          </a:bodyPr>
          <a:lstStyle/>
          <a:p>
            <a:pPr marL="12700" marR="5080">
              <a:lnSpc>
                <a:spcPts val="3440"/>
              </a:lnSpc>
              <a:spcBef>
                <a:spcPts val="550"/>
              </a:spcBef>
            </a:pPr>
            <a:r>
              <a:rPr sz="3200" dirty="0"/>
              <a:t>Operating</a:t>
            </a:r>
            <a:r>
              <a:rPr sz="3200" spc="-10" dirty="0"/>
              <a:t> </a:t>
            </a:r>
            <a:r>
              <a:rPr sz="3200" dirty="0"/>
              <a:t>System,</a:t>
            </a:r>
            <a:r>
              <a:rPr sz="3200" spc="-170" dirty="0"/>
              <a:t> </a:t>
            </a:r>
            <a:r>
              <a:rPr sz="3200" dirty="0"/>
              <a:t>Processes,</a:t>
            </a:r>
            <a:r>
              <a:rPr sz="3200" spc="-120" dirty="0"/>
              <a:t> </a:t>
            </a:r>
            <a:r>
              <a:rPr sz="3200" spc="-10" dirty="0"/>
              <a:t>multitasking,</a:t>
            </a:r>
            <a:r>
              <a:rPr sz="3200" spc="80" dirty="0"/>
              <a:t> </a:t>
            </a:r>
            <a:r>
              <a:rPr sz="3200" spc="-25" dirty="0"/>
              <a:t>and </a:t>
            </a:r>
            <a:r>
              <a:rPr sz="3200" spc="-10" dirty="0"/>
              <a:t>threads</a:t>
            </a:r>
            <a:endParaRPr sz="32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63</a:t>
            </a:fld>
            <a:endParaRPr spc="-25" dirty="0"/>
          </a:p>
        </p:txBody>
      </p:sp>
      <p:sp>
        <p:nvSpPr>
          <p:cNvPr id="3" name="object 3"/>
          <p:cNvSpPr txBox="1"/>
          <p:nvPr/>
        </p:nvSpPr>
        <p:spPr>
          <a:xfrm>
            <a:off x="774700" y="1332166"/>
            <a:ext cx="10579735" cy="4758690"/>
          </a:xfrm>
          <a:prstGeom prst="rect">
            <a:avLst/>
          </a:prstGeom>
        </p:spPr>
        <p:txBody>
          <a:bodyPr vert="horz" wrap="square" lIns="0" tIns="15240" rIns="0" bIns="0" rtlCol="0">
            <a:spAutoFit/>
          </a:bodyPr>
          <a:lstStyle/>
          <a:p>
            <a:pPr marL="358140" indent="-345440">
              <a:lnSpc>
                <a:spcPct val="100000"/>
              </a:lnSpc>
              <a:spcBef>
                <a:spcPts val="120"/>
              </a:spcBef>
              <a:buSzPct val="160000"/>
              <a:buChar char="•"/>
              <a:tabLst>
                <a:tab pos="358140" algn="l"/>
              </a:tabLst>
            </a:pPr>
            <a:r>
              <a:rPr sz="1500" dirty="0">
                <a:latin typeface="Arial MT"/>
                <a:cs typeface="Arial MT"/>
              </a:rPr>
              <a:t>The </a:t>
            </a:r>
            <a:r>
              <a:rPr sz="1500" b="1" dirty="0">
                <a:latin typeface="Arial"/>
                <a:cs typeface="Arial"/>
              </a:rPr>
              <a:t>operating</a:t>
            </a:r>
            <a:r>
              <a:rPr sz="1500" b="1" spc="-95" dirty="0">
                <a:latin typeface="Arial"/>
                <a:cs typeface="Arial"/>
              </a:rPr>
              <a:t> </a:t>
            </a:r>
            <a:r>
              <a:rPr sz="1500" b="1" dirty="0">
                <a:latin typeface="Arial"/>
                <a:cs typeface="Arial"/>
              </a:rPr>
              <a:t>system</a:t>
            </a:r>
            <a:r>
              <a:rPr sz="1500" dirty="0">
                <a:latin typeface="Arial MT"/>
                <a:cs typeface="Arial MT"/>
              </a:rPr>
              <a:t>,</a:t>
            </a:r>
            <a:r>
              <a:rPr sz="1500" spc="-160" dirty="0">
                <a:latin typeface="Arial MT"/>
                <a:cs typeface="Arial MT"/>
              </a:rPr>
              <a:t> </a:t>
            </a:r>
            <a:r>
              <a:rPr sz="1500" dirty="0">
                <a:latin typeface="Arial MT"/>
                <a:cs typeface="Arial MT"/>
              </a:rPr>
              <a:t>or</a:t>
            </a:r>
            <a:r>
              <a:rPr sz="1500" spc="-70" dirty="0">
                <a:latin typeface="Arial MT"/>
                <a:cs typeface="Arial MT"/>
              </a:rPr>
              <a:t> </a:t>
            </a:r>
            <a:r>
              <a:rPr sz="1500" dirty="0">
                <a:latin typeface="Arial MT"/>
                <a:cs typeface="Arial MT"/>
              </a:rPr>
              <a:t>OS,</a:t>
            </a:r>
            <a:r>
              <a:rPr sz="1500" spc="-60" dirty="0">
                <a:latin typeface="Arial MT"/>
                <a:cs typeface="Arial MT"/>
              </a:rPr>
              <a:t> </a:t>
            </a:r>
            <a:r>
              <a:rPr sz="1500" dirty="0">
                <a:latin typeface="Arial MT"/>
                <a:cs typeface="Arial MT"/>
              </a:rPr>
              <a:t>is</a:t>
            </a:r>
            <a:r>
              <a:rPr sz="1500" spc="105" dirty="0">
                <a:latin typeface="Arial MT"/>
                <a:cs typeface="Arial MT"/>
              </a:rPr>
              <a:t> </a:t>
            </a:r>
            <a:r>
              <a:rPr sz="1500" dirty="0">
                <a:latin typeface="Arial MT"/>
                <a:cs typeface="Arial MT"/>
              </a:rPr>
              <a:t>a</a:t>
            </a:r>
            <a:r>
              <a:rPr sz="1500" spc="90" dirty="0">
                <a:latin typeface="Arial MT"/>
                <a:cs typeface="Arial MT"/>
              </a:rPr>
              <a:t> </a:t>
            </a:r>
            <a:r>
              <a:rPr sz="1500" dirty="0">
                <a:latin typeface="Arial MT"/>
                <a:cs typeface="Arial MT"/>
              </a:rPr>
              <a:t>major</a:t>
            </a:r>
            <a:r>
              <a:rPr sz="1500" spc="40" dirty="0">
                <a:latin typeface="Arial MT"/>
                <a:cs typeface="Arial MT"/>
              </a:rPr>
              <a:t> </a:t>
            </a:r>
            <a:r>
              <a:rPr sz="1500" dirty="0">
                <a:latin typeface="Arial MT"/>
                <a:cs typeface="Arial MT"/>
              </a:rPr>
              <a:t>piece</a:t>
            </a:r>
            <a:r>
              <a:rPr sz="1500" spc="-90" dirty="0">
                <a:latin typeface="Arial MT"/>
                <a:cs typeface="Arial MT"/>
              </a:rPr>
              <a:t> </a:t>
            </a:r>
            <a:r>
              <a:rPr sz="1500" dirty="0">
                <a:latin typeface="Arial MT"/>
                <a:cs typeface="Arial MT"/>
              </a:rPr>
              <a:t>of</a:t>
            </a:r>
            <a:r>
              <a:rPr sz="1500" spc="35" dirty="0">
                <a:latin typeface="Arial MT"/>
                <a:cs typeface="Arial MT"/>
              </a:rPr>
              <a:t> </a:t>
            </a:r>
            <a:r>
              <a:rPr sz="1500" spc="-10" dirty="0">
                <a:latin typeface="Arial MT"/>
                <a:cs typeface="Arial MT"/>
              </a:rPr>
              <a:t>software</a:t>
            </a:r>
            <a:endParaRPr sz="1500">
              <a:latin typeface="Arial MT"/>
              <a:cs typeface="Arial MT"/>
            </a:endParaRPr>
          </a:p>
          <a:p>
            <a:pPr marL="927100" lvl="1" indent="-345440">
              <a:lnSpc>
                <a:spcPct val="100000"/>
              </a:lnSpc>
              <a:spcBef>
                <a:spcPts val="655"/>
              </a:spcBef>
              <a:buSzPct val="155172"/>
              <a:buChar char="•"/>
              <a:tabLst>
                <a:tab pos="927100" algn="l"/>
              </a:tabLst>
            </a:pPr>
            <a:r>
              <a:rPr sz="1450" spc="-25" dirty="0">
                <a:latin typeface="Arial MT"/>
                <a:cs typeface="Arial MT"/>
              </a:rPr>
              <a:t>whose</a:t>
            </a:r>
            <a:r>
              <a:rPr sz="1450" spc="-155" dirty="0">
                <a:latin typeface="Arial MT"/>
                <a:cs typeface="Arial MT"/>
              </a:rPr>
              <a:t> </a:t>
            </a:r>
            <a:r>
              <a:rPr sz="1450" spc="-25" dirty="0">
                <a:latin typeface="Arial MT"/>
                <a:cs typeface="Arial MT"/>
              </a:rPr>
              <a:t>purpose</a:t>
            </a:r>
            <a:r>
              <a:rPr sz="1450" spc="-150" dirty="0">
                <a:latin typeface="Arial MT"/>
                <a:cs typeface="Arial MT"/>
              </a:rPr>
              <a:t> </a:t>
            </a:r>
            <a:r>
              <a:rPr sz="1450" dirty="0">
                <a:latin typeface="Arial MT"/>
                <a:cs typeface="Arial MT"/>
              </a:rPr>
              <a:t>is</a:t>
            </a:r>
            <a:r>
              <a:rPr sz="1450" spc="35" dirty="0">
                <a:latin typeface="Arial MT"/>
                <a:cs typeface="Arial MT"/>
              </a:rPr>
              <a:t> </a:t>
            </a:r>
            <a:r>
              <a:rPr sz="1450" spc="-10" dirty="0">
                <a:latin typeface="Arial MT"/>
                <a:cs typeface="Arial MT"/>
              </a:rPr>
              <a:t>to</a:t>
            </a:r>
            <a:r>
              <a:rPr sz="1450" spc="-60" dirty="0">
                <a:latin typeface="Arial MT"/>
                <a:cs typeface="Arial MT"/>
              </a:rPr>
              <a:t> </a:t>
            </a:r>
            <a:r>
              <a:rPr sz="1450" spc="-40" dirty="0">
                <a:latin typeface="Arial MT"/>
                <a:cs typeface="Arial MT"/>
              </a:rPr>
              <a:t>manage</a:t>
            </a:r>
            <a:r>
              <a:rPr sz="1450" spc="-60" dirty="0">
                <a:latin typeface="Arial MT"/>
                <a:cs typeface="Arial MT"/>
              </a:rPr>
              <a:t> </a:t>
            </a:r>
            <a:r>
              <a:rPr sz="1450" spc="-25" dirty="0">
                <a:latin typeface="Arial MT"/>
                <a:cs typeface="Arial MT"/>
              </a:rPr>
              <a:t>hardware</a:t>
            </a:r>
            <a:r>
              <a:rPr sz="1450" spc="-125" dirty="0">
                <a:latin typeface="Arial MT"/>
                <a:cs typeface="Arial MT"/>
              </a:rPr>
              <a:t> </a:t>
            </a:r>
            <a:r>
              <a:rPr sz="1450" spc="-25" dirty="0">
                <a:latin typeface="Arial MT"/>
                <a:cs typeface="Arial MT"/>
              </a:rPr>
              <a:t>and</a:t>
            </a:r>
            <a:r>
              <a:rPr sz="1450" spc="-150" dirty="0">
                <a:latin typeface="Arial MT"/>
                <a:cs typeface="Arial MT"/>
              </a:rPr>
              <a:t> </a:t>
            </a:r>
            <a:r>
              <a:rPr sz="1450" spc="-20" dirty="0">
                <a:latin typeface="Arial MT"/>
                <a:cs typeface="Arial MT"/>
              </a:rPr>
              <a:t>software</a:t>
            </a:r>
            <a:r>
              <a:rPr sz="1450" spc="-140" dirty="0">
                <a:latin typeface="Arial MT"/>
                <a:cs typeface="Arial MT"/>
              </a:rPr>
              <a:t> </a:t>
            </a:r>
            <a:r>
              <a:rPr sz="1450" spc="-25" dirty="0">
                <a:latin typeface="Arial MT"/>
                <a:cs typeface="Arial MT"/>
              </a:rPr>
              <a:t>resources</a:t>
            </a:r>
            <a:r>
              <a:rPr sz="1450" spc="-135" dirty="0">
                <a:latin typeface="Arial MT"/>
                <a:cs typeface="Arial MT"/>
              </a:rPr>
              <a:t> </a:t>
            </a:r>
            <a:r>
              <a:rPr sz="1450" spc="-20" dirty="0">
                <a:latin typeface="Arial MT"/>
                <a:cs typeface="Arial MT"/>
              </a:rPr>
              <a:t>on</a:t>
            </a:r>
            <a:r>
              <a:rPr sz="1450" spc="-50" dirty="0">
                <a:latin typeface="Arial MT"/>
                <a:cs typeface="Arial MT"/>
              </a:rPr>
              <a:t> </a:t>
            </a:r>
            <a:r>
              <a:rPr sz="1450" dirty="0">
                <a:latin typeface="Arial MT"/>
                <a:cs typeface="Arial MT"/>
              </a:rPr>
              <a:t>a</a:t>
            </a:r>
            <a:r>
              <a:rPr sz="1450" spc="-50" dirty="0">
                <a:latin typeface="Arial MT"/>
                <a:cs typeface="Arial MT"/>
              </a:rPr>
              <a:t> </a:t>
            </a:r>
            <a:r>
              <a:rPr sz="1450" spc="-10" dirty="0">
                <a:latin typeface="Arial MT"/>
                <a:cs typeface="Arial MT"/>
              </a:rPr>
              <a:t>computer.</a:t>
            </a:r>
            <a:endParaRPr sz="1450">
              <a:latin typeface="Arial MT"/>
              <a:cs typeface="Arial MT"/>
            </a:endParaRPr>
          </a:p>
          <a:p>
            <a:pPr marL="927100" lvl="1" indent="-345440">
              <a:lnSpc>
                <a:spcPct val="100000"/>
              </a:lnSpc>
              <a:spcBef>
                <a:spcPts val="580"/>
              </a:spcBef>
              <a:buSzPct val="155172"/>
              <a:buChar char="•"/>
              <a:tabLst>
                <a:tab pos="927100" algn="l"/>
              </a:tabLst>
            </a:pPr>
            <a:r>
              <a:rPr sz="1450" dirty="0">
                <a:latin typeface="Arial MT"/>
                <a:cs typeface="Arial MT"/>
              </a:rPr>
              <a:t>It</a:t>
            </a:r>
            <a:r>
              <a:rPr sz="1450" spc="100" dirty="0">
                <a:latin typeface="Arial MT"/>
                <a:cs typeface="Arial MT"/>
              </a:rPr>
              <a:t> </a:t>
            </a:r>
            <a:r>
              <a:rPr sz="1450" spc="-30" dirty="0">
                <a:latin typeface="Arial MT"/>
                <a:cs typeface="Arial MT"/>
              </a:rPr>
              <a:t>determines</a:t>
            </a:r>
            <a:r>
              <a:rPr sz="1450" spc="-150" dirty="0">
                <a:latin typeface="Arial MT"/>
                <a:cs typeface="Arial MT"/>
              </a:rPr>
              <a:t> </a:t>
            </a:r>
            <a:r>
              <a:rPr sz="1450" spc="-20" dirty="0">
                <a:latin typeface="Arial MT"/>
                <a:cs typeface="Arial MT"/>
              </a:rPr>
              <a:t>which</a:t>
            </a:r>
            <a:r>
              <a:rPr sz="1450" spc="-150" dirty="0">
                <a:latin typeface="Arial MT"/>
                <a:cs typeface="Arial MT"/>
              </a:rPr>
              <a:t> </a:t>
            </a:r>
            <a:r>
              <a:rPr sz="1450" spc="-30" dirty="0">
                <a:latin typeface="Arial MT"/>
                <a:cs typeface="Arial MT"/>
              </a:rPr>
              <a:t>programs</a:t>
            </a:r>
            <a:r>
              <a:rPr sz="1450" spc="-80" dirty="0">
                <a:latin typeface="Arial MT"/>
                <a:cs typeface="Arial MT"/>
              </a:rPr>
              <a:t> </a:t>
            </a:r>
            <a:r>
              <a:rPr sz="1450" spc="-25" dirty="0">
                <a:latin typeface="Arial MT"/>
                <a:cs typeface="Arial MT"/>
              </a:rPr>
              <a:t>can</a:t>
            </a:r>
            <a:r>
              <a:rPr sz="1450" spc="-70" dirty="0">
                <a:latin typeface="Arial MT"/>
                <a:cs typeface="Arial MT"/>
              </a:rPr>
              <a:t> </a:t>
            </a:r>
            <a:r>
              <a:rPr sz="1450" spc="-20" dirty="0">
                <a:latin typeface="Arial MT"/>
                <a:cs typeface="Arial MT"/>
              </a:rPr>
              <a:t>run</a:t>
            </a:r>
            <a:r>
              <a:rPr sz="1450" spc="-70" dirty="0">
                <a:latin typeface="Arial MT"/>
                <a:cs typeface="Arial MT"/>
              </a:rPr>
              <a:t> </a:t>
            </a:r>
            <a:r>
              <a:rPr sz="1450" spc="-25" dirty="0">
                <a:latin typeface="Arial MT"/>
                <a:cs typeface="Arial MT"/>
              </a:rPr>
              <a:t>and</a:t>
            </a:r>
            <a:r>
              <a:rPr sz="1450" spc="-155" dirty="0">
                <a:latin typeface="Arial MT"/>
                <a:cs typeface="Arial MT"/>
              </a:rPr>
              <a:t> </a:t>
            </a:r>
            <a:r>
              <a:rPr sz="1450" spc="-25" dirty="0">
                <a:latin typeface="Arial MT"/>
                <a:cs typeface="Arial MT"/>
              </a:rPr>
              <a:t>when</a:t>
            </a:r>
            <a:r>
              <a:rPr sz="1450" spc="-70" dirty="0">
                <a:latin typeface="Arial MT"/>
                <a:cs typeface="Arial MT"/>
              </a:rPr>
              <a:t> </a:t>
            </a:r>
            <a:r>
              <a:rPr sz="1450" spc="-20" dirty="0">
                <a:latin typeface="Arial MT"/>
                <a:cs typeface="Arial MT"/>
              </a:rPr>
              <a:t>they</a:t>
            </a:r>
            <a:r>
              <a:rPr sz="1450" spc="-65" dirty="0">
                <a:latin typeface="Arial MT"/>
                <a:cs typeface="Arial MT"/>
              </a:rPr>
              <a:t> </a:t>
            </a:r>
            <a:r>
              <a:rPr sz="1450" spc="-25" dirty="0">
                <a:latin typeface="Arial MT"/>
                <a:cs typeface="Arial MT"/>
              </a:rPr>
              <a:t>can</a:t>
            </a:r>
            <a:r>
              <a:rPr sz="1450" spc="-70" dirty="0">
                <a:latin typeface="Arial MT"/>
                <a:cs typeface="Arial MT"/>
              </a:rPr>
              <a:t> </a:t>
            </a:r>
            <a:r>
              <a:rPr sz="1450" spc="-20" dirty="0">
                <a:latin typeface="Arial MT"/>
                <a:cs typeface="Arial MT"/>
              </a:rPr>
              <a:t>run.</a:t>
            </a:r>
            <a:endParaRPr sz="1450">
              <a:latin typeface="Arial MT"/>
              <a:cs typeface="Arial MT"/>
            </a:endParaRPr>
          </a:p>
          <a:p>
            <a:pPr marL="927100" lvl="1" indent="-345440">
              <a:lnSpc>
                <a:spcPts val="1550"/>
              </a:lnSpc>
              <a:spcBef>
                <a:spcPts val="585"/>
              </a:spcBef>
              <a:buSzPct val="155172"/>
              <a:buChar char="•"/>
              <a:tabLst>
                <a:tab pos="927100" algn="l"/>
              </a:tabLst>
            </a:pPr>
            <a:r>
              <a:rPr sz="1450" dirty="0">
                <a:latin typeface="Arial MT"/>
                <a:cs typeface="Arial MT"/>
              </a:rPr>
              <a:t>It</a:t>
            </a:r>
            <a:r>
              <a:rPr sz="1450" spc="105" dirty="0">
                <a:latin typeface="Arial MT"/>
                <a:cs typeface="Arial MT"/>
              </a:rPr>
              <a:t> </a:t>
            </a:r>
            <a:r>
              <a:rPr sz="1450" spc="-25" dirty="0">
                <a:latin typeface="Arial MT"/>
                <a:cs typeface="Arial MT"/>
              </a:rPr>
              <a:t>also</a:t>
            </a:r>
            <a:r>
              <a:rPr sz="1450" spc="-160" dirty="0">
                <a:latin typeface="Arial MT"/>
                <a:cs typeface="Arial MT"/>
              </a:rPr>
              <a:t> </a:t>
            </a:r>
            <a:r>
              <a:rPr sz="1450" spc="-20" dirty="0">
                <a:latin typeface="Arial MT"/>
                <a:cs typeface="Arial MT"/>
              </a:rPr>
              <a:t>controls</a:t>
            </a:r>
            <a:r>
              <a:rPr sz="1450" spc="-155" dirty="0">
                <a:latin typeface="Arial MT"/>
                <a:cs typeface="Arial MT"/>
              </a:rPr>
              <a:t> </a:t>
            </a:r>
            <a:r>
              <a:rPr sz="1450" spc="-10" dirty="0">
                <a:latin typeface="Arial MT"/>
                <a:cs typeface="Arial MT"/>
              </a:rPr>
              <a:t>the</a:t>
            </a:r>
            <a:r>
              <a:rPr sz="1450" spc="-65" dirty="0">
                <a:latin typeface="Arial MT"/>
                <a:cs typeface="Arial MT"/>
              </a:rPr>
              <a:t> </a:t>
            </a:r>
            <a:r>
              <a:rPr sz="1450" spc="-20" dirty="0">
                <a:latin typeface="Arial MT"/>
                <a:cs typeface="Arial MT"/>
              </a:rPr>
              <a:t>allocation</a:t>
            </a:r>
            <a:r>
              <a:rPr sz="1450" spc="-150" dirty="0">
                <a:latin typeface="Arial MT"/>
                <a:cs typeface="Arial MT"/>
              </a:rPr>
              <a:t> </a:t>
            </a:r>
            <a:r>
              <a:rPr sz="1450" dirty="0">
                <a:latin typeface="Arial MT"/>
                <a:cs typeface="Arial MT"/>
              </a:rPr>
              <a:t>of</a:t>
            </a:r>
            <a:r>
              <a:rPr sz="1450" spc="-60" dirty="0">
                <a:latin typeface="Arial MT"/>
                <a:cs typeface="Arial MT"/>
              </a:rPr>
              <a:t> </a:t>
            </a:r>
            <a:r>
              <a:rPr sz="1450" spc="-35" dirty="0">
                <a:latin typeface="Arial MT"/>
                <a:cs typeface="Arial MT"/>
              </a:rPr>
              <a:t>memory</a:t>
            </a:r>
            <a:r>
              <a:rPr sz="1450" spc="25" dirty="0">
                <a:latin typeface="Arial MT"/>
                <a:cs typeface="Arial MT"/>
              </a:rPr>
              <a:t> </a:t>
            </a:r>
            <a:r>
              <a:rPr sz="1450" dirty="0">
                <a:latin typeface="Arial MT"/>
                <a:cs typeface="Arial MT"/>
              </a:rPr>
              <a:t>to</a:t>
            </a:r>
            <a:r>
              <a:rPr sz="1450" spc="20" dirty="0">
                <a:latin typeface="Arial MT"/>
                <a:cs typeface="Arial MT"/>
              </a:rPr>
              <a:t> </a:t>
            </a:r>
            <a:r>
              <a:rPr sz="1450" spc="-25" dirty="0">
                <a:latin typeface="Arial MT"/>
                <a:cs typeface="Arial MT"/>
              </a:rPr>
              <a:t>running</a:t>
            </a:r>
            <a:r>
              <a:rPr sz="1450" spc="-150" dirty="0">
                <a:latin typeface="Arial MT"/>
                <a:cs typeface="Arial MT"/>
              </a:rPr>
              <a:t> </a:t>
            </a:r>
            <a:r>
              <a:rPr sz="1450" spc="-30" dirty="0">
                <a:latin typeface="Arial MT"/>
                <a:cs typeface="Arial MT"/>
              </a:rPr>
              <a:t>programs</a:t>
            </a:r>
            <a:r>
              <a:rPr sz="1450" spc="-150" dirty="0">
                <a:latin typeface="Arial MT"/>
                <a:cs typeface="Arial MT"/>
              </a:rPr>
              <a:t> </a:t>
            </a:r>
            <a:r>
              <a:rPr sz="1450" spc="-25" dirty="0">
                <a:latin typeface="Arial MT"/>
                <a:cs typeface="Arial MT"/>
              </a:rPr>
              <a:t>and</a:t>
            </a:r>
            <a:r>
              <a:rPr sz="1450" spc="-130" dirty="0">
                <a:latin typeface="Arial MT"/>
                <a:cs typeface="Arial MT"/>
              </a:rPr>
              <a:t> </a:t>
            </a:r>
            <a:r>
              <a:rPr sz="1450" spc="-10" dirty="0">
                <a:latin typeface="Arial MT"/>
                <a:cs typeface="Arial MT"/>
              </a:rPr>
              <a:t>access</a:t>
            </a:r>
            <a:r>
              <a:rPr sz="1450" spc="-160" dirty="0">
                <a:latin typeface="Arial MT"/>
                <a:cs typeface="Arial MT"/>
              </a:rPr>
              <a:t> </a:t>
            </a:r>
            <a:r>
              <a:rPr sz="1450" spc="-10" dirty="0">
                <a:latin typeface="Arial MT"/>
                <a:cs typeface="Arial MT"/>
              </a:rPr>
              <a:t>to</a:t>
            </a:r>
            <a:r>
              <a:rPr sz="1450" spc="-65" dirty="0">
                <a:latin typeface="Arial MT"/>
                <a:cs typeface="Arial MT"/>
              </a:rPr>
              <a:t> </a:t>
            </a:r>
            <a:r>
              <a:rPr sz="1450" spc="-25" dirty="0">
                <a:latin typeface="Arial MT"/>
                <a:cs typeface="Arial MT"/>
              </a:rPr>
              <a:t>peripheral</a:t>
            </a:r>
            <a:r>
              <a:rPr sz="1450" spc="-155" dirty="0">
                <a:latin typeface="Arial MT"/>
                <a:cs typeface="Arial MT"/>
              </a:rPr>
              <a:t> </a:t>
            </a:r>
            <a:r>
              <a:rPr sz="1450" spc="-20" dirty="0">
                <a:latin typeface="Arial MT"/>
                <a:cs typeface="Arial MT"/>
              </a:rPr>
              <a:t>devices,</a:t>
            </a:r>
            <a:r>
              <a:rPr sz="1450" spc="-150" dirty="0">
                <a:latin typeface="Arial MT"/>
                <a:cs typeface="Arial MT"/>
              </a:rPr>
              <a:t> </a:t>
            </a:r>
            <a:r>
              <a:rPr sz="1450" spc="-20" dirty="0">
                <a:latin typeface="Arial MT"/>
                <a:cs typeface="Arial MT"/>
              </a:rPr>
              <a:t>such</a:t>
            </a:r>
            <a:r>
              <a:rPr sz="1450" spc="-155" dirty="0">
                <a:latin typeface="Arial MT"/>
                <a:cs typeface="Arial MT"/>
              </a:rPr>
              <a:t> </a:t>
            </a:r>
            <a:r>
              <a:rPr sz="1450" dirty="0">
                <a:latin typeface="Arial MT"/>
                <a:cs typeface="Arial MT"/>
              </a:rPr>
              <a:t>as</a:t>
            </a:r>
            <a:r>
              <a:rPr sz="1450" spc="20" dirty="0">
                <a:latin typeface="Arial MT"/>
                <a:cs typeface="Arial MT"/>
              </a:rPr>
              <a:t> </a:t>
            </a:r>
            <a:r>
              <a:rPr sz="1450" spc="-25" dirty="0">
                <a:latin typeface="Arial MT"/>
                <a:cs typeface="Arial MT"/>
              </a:rPr>
              <a:t>hard</a:t>
            </a:r>
            <a:r>
              <a:rPr sz="1450" spc="-155" dirty="0">
                <a:latin typeface="Arial MT"/>
                <a:cs typeface="Arial MT"/>
              </a:rPr>
              <a:t> </a:t>
            </a:r>
            <a:r>
              <a:rPr sz="1450" spc="-10" dirty="0">
                <a:latin typeface="Arial MT"/>
                <a:cs typeface="Arial MT"/>
              </a:rPr>
              <a:t>disks</a:t>
            </a:r>
            <a:r>
              <a:rPr sz="1450" spc="-65" dirty="0">
                <a:latin typeface="Arial MT"/>
                <a:cs typeface="Arial MT"/>
              </a:rPr>
              <a:t> </a:t>
            </a:r>
            <a:r>
              <a:rPr sz="1450" spc="-25" dirty="0">
                <a:latin typeface="Arial MT"/>
                <a:cs typeface="Arial MT"/>
              </a:rPr>
              <a:t>and</a:t>
            </a:r>
            <a:endParaRPr sz="1450">
              <a:latin typeface="Arial MT"/>
              <a:cs typeface="Arial MT"/>
            </a:endParaRPr>
          </a:p>
          <a:p>
            <a:pPr marL="927735">
              <a:lnSpc>
                <a:spcPts val="1550"/>
              </a:lnSpc>
            </a:pPr>
            <a:r>
              <a:rPr sz="1450" spc="-25" dirty="0">
                <a:latin typeface="Arial MT"/>
                <a:cs typeface="Arial MT"/>
              </a:rPr>
              <a:t>network</a:t>
            </a:r>
            <a:r>
              <a:rPr sz="1450" spc="-110" dirty="0">
                <a:latin typeface="Arial MT"/>
                <a:cs typeface="Arial MT"/>
              </a:rPr>
              <a:t> </a:t>
            </a:r>
            <a:r>
              <a:rPr sz="1450" spc="-20" dirty="0">
                <a:latin typeface="Arial MT"/>
                <a:cs typeface="Arial MT"/>
              </a:rPr>
              <a:t>interface</a:t>
            </a:r>
            <a:r>
              <a:rPr sz="1450" spc="-90" dirty="0">
                <a:latin typeface="Arial MT"/>
                <a:cs typeface="Arial MT"/>
              </a:rPr>
              <a:t> </a:t>
            </a:r>
            <a:r>
              <a:rPr sz="1450" spc="-10" dirty="0">
                <a:latin typeface="Arial MT"/>
                <a:cs typeface="Arial MT"/>
              </a:rPr>
              <a:t>cards.</a:t>
            </a:r>
            <a:endParaRPr sz="1450">
              <a:latin typeface="Arial MT"/>
              <a:cs typeface="Arial MT"/>
            </a:endParaRPr>
          </a:p>
          <a:p>
            <a:pPr marL="358140" indent="-345440">
              <a:lnSpc>
                <a:spcPct val="100000"/>
              </a:lnSpc>
              <a:spcBef>
                <a:spcPts val="615"/>
              </a:spcBef>
              <a:buSzPct val="160000"/>
              <a:buChar char="•"/>
              <a:tabLst>
                <a:tab pos="358140" algn="l"/>
              </a:tabLst>
            </a:pPr>
            <a:r>
              <a:rPr sz="1500" dirty="0">
                <a:latin typeface="Arial MT"/>
                <a:cs typeface="Arial MT"/>
              </a:rPr>
              <a:t>When</a:t>
            </a:r>
            <a:r>
              <a:rPr sz="1500" spc="-135" dirty="0">
                <a:latin typeface="Arial MT"/>
                <a:cs typeface="Arial MT"/>
              </a:rPr>
              <a:t> </a:t>
            </a:r>
            <a:r>
              <a:rPr sz="1500" dirty="0">
                <a:latin typeface="Arial MT"/>
                <a:cs typeface="Arial MT"/>
              </a:rPr>
              <a:t>a</a:t>
            </a:r>
            <a:r>
              <a:rPr sz="1500" spc="25" dirty="0">
                <a:latin typeface="Arial MT"/>
                <a:cs typeface="Arial MT"/>
              </a:rPr>
              <a:t> </a:t>
            </a:r>
            <a:r>
              <a:rPr sz="1500" dirty="0">
                <a:latin typeface="Arial MT"/>
                <a:cs typeface="Arial MT"/>
              </a:rPr>
              <a:t>user</a:t>
            </a:r>
            <a:r>
              <a:rPr sz="1500" spc="-30" dirty="0">
                <a:latin typeface="Arial MT"/>
                <a:cs typeface="Arial MT"/>
              </a:rPr>
              <a:t> </a:t>
            </a:r>
            <a:r>
              <a:rPr sz="1500" dirty="0">
                <a:latin typeface="Arial MT"/>
                <a:cs typeface="Arial MT"/>
              </a:rPr>
              <a:t>runs</a:t>
            </a:r>
            <a:r>
              <a:rPr sz="1500" spc="40" dirty="0">
                <a:latin typeface="Arial MT"/>
                <a:cs typeface="Arial MT"/>
              </a:rPr>
              <a:t> </a:t>
            </a:r>
            <a:r>
              <a:rPr sz="1500" dirty="0">
                <a:latin typeface="Arial MT"/>
                <a:cs typeface="Arial MT"/>
              </a:rPr>
              <a:t>a</a:t>
            </a:r>
            <a:r>
              <a:rPr sz="1500" spc="30" dirty="0">
                <a:latin typeface="Arial MT"/>
                <a:cs typeface="Arial MT"/>
              </a:rPr>
              <a:t> </a:t>
            </a:r>
            <a:r>
              <a:rPr sz="1500" dirty="0">
                <a:latin typeface="Arial MT"/>
                <a:cs typeface="Arial MT"/>
              </a:rPr>
              <a:t>program,</a:t>
            </a:r>
            <a:r>
              <a:rPr sz="1500" spc="-110" dirty="0">
                <a:latin typeface="Arial MT"/>
                <a:cs typeface="Arial MT"/>
              </a:rPr>
              <a:t> </a:t>
            </a:r>
            <a:r>
              <a:rPr sz="1500" dirty="0">
                <a:latin typeface="Arial MT"/>
                <a:cs typeface="Arial MT"/>
              </a:rPr>
              <a:t>the</a:t>
            </a:r>
            <a:r>
              <a:rPr sz="1500" spc="35" dirty="0">
                <a:latin typeface="Arial MT"/>
                <a:cs typeface="Arial MT"/>
              </a:rPr>
              <a:t> </a:t>
            </a:r>
            <a:r>
              <a:rPr sz="1500" dirty="0">
                <a:latin typeface="Arial MT"/>
                <a:cs typeface="Arial MT"/>
              </a:rPr>
              <a:t>operating</a:t>
            </a:r>
            <a:r>
              <a:rPr sz="1500" spc="90" dirty="0">
                <a:latin typeface="Arial MT"/>
                <a:cs typeface="Arial MT"/>
              </a:rPr>
              <a:t> </a:t>
            </a:r>
            <a:r>
              <a:rPr sz="1500" dirty="0">
                <a:latin typeface="Arial MT"/>
                <a:cs typeface="Arial MT"/>
              </a:rPr>
              <a:t>system</a:t>
            </a:r>
            <a:r>
              <a:rPr sz="1500" spc="-75" dirty="0">
                <a:latin typeface="Arial MT"/>
                <a:cs typeface="Arial MT"/>
              </a:rPr>
              <a:t> </a:t>
            </a:r>
            <a:r>
              <a:rPr sz="1500" dirty="0">
                <a:latin typeface="Arial MT"/>
                <a:cs typeface="Arial MT"/>
              </a:rPr>
              <a:t>creates</a:t>
            </a:r>
            <a:r>
              <a:rPr sz="1500" spc="-110" dirty="0">
                <a:latin typeface="Arial MT"/>
                <a:cs typeface="Arial MT"/>
              </a:rPr>
              <a:t> </a:t>
            </a:r>
            <a:r>
              <a:rPr sz="1500" dirty="0">
                <a:latin typeface="Arial MT"/>
                <a:cs typeface="Arial MT"/>
              </a:rPr>
              <a:t>a</a:t>
            </a:r>
            <a:r>
              <a:rPr sz="1500" spc="35" dirty="0">
                <a:latin typeface="Arial MT"/>
                <a:cs typeface="Arial MT"/>
              </a:rPr>
              <a:t> </a:t>
            </a:r>
            <a:r>
              <a:rPr sz="1500" b="1" spc="-10" dirty="0">
                <a:latin typeface="Arial"/>
                <a:cs typeface="Arial"/>
              </a:rPr>
              <a:t>process</a:t>
            </a:r>
            <a:endParaRPr sz="1500">
              <a:latin typeface="Arial"/>
              <a:cs typeface="Arial"/>
            </a:endParaRPr>
          </a:p>
          <a:p>
            <a:pPr marL="927100" lvl="1" indent="-345440">
              <a:lnSpc>
                <a:spcPct val="100000"/>
              </a:lnSpc>
              <a:spcBef>
                <a:spcPts val="650"/>
              </a:spcBef>
              <a:buSzPct val="155172"/>
              <a:buChar char="•"/>
              <a:tabLst>
                <a:tab pos="927100" algn="l"/>
              </a:tabLst>
            </a:pPr>
            <a:r>
              <a:rPr sz="1450" dirty="0">
                <a:latin typeface="Arial MT"/>
                <a:cs typeface="Arial MT"/>
              </a:rPr>
              <a:t>A</a:t>
            </a:r>
            <a:r>
              <a:rPr sz="1450" spc="35" dirty="0">
                <a:latin typeface="Arial MT"/>
                <a:cs typeface="Arial MT"/>
              </a:rPr>
              <a:t> </a:t>
            </a:r>
            <a:r>
              <a:rPr sz="1450" spc="-20" dirty="0">
                <a:latin typeface="Arial MT"/>
                <a:cs typeface="Arial MT"/>
              </a:rPr>
              <a:t>process</a:t>
            </a:r>
            <a:r>
              <a:rPr sz="1450" spc="-135" dirty="0">
                <a:latin typeface="Arial MT"/>
                <a:cs typeface="Arial MT"/>
              </a:rPr>
              <a:t> </a:t>
            </a:r>
            <a:r>
              <a:rPr sz="1450" spc="-20" dirty="0">
                <a:latin typeface="Arial MT"/>
                <a:cs typeface="Arial MT"/>
              </a:rPr>
              <a:t>consists</a:t>
            </a:r>
            <a:r>
              <a:rPr sz="1450" spc="-145" dirty="0">
                <a:latin typeface="Arial MT"/>
                <a:cs typeface="Arial MT"/>
              </a:rPr>
              <a:t> </a:t>
            </a:r>
            <a:r>
              <a:rPr sz="1450" spc="-10" dirty="0">
                <a:latin typeface="Arial MT"/>
                <a:cs typeface="Arial MT"/>
              </a:rPr>
              <a:t>of</a:t>
            </a:r>
            <a:r>
              <a:rPr sz="1450" spc="-55" dirty="0">
                <a:latin typeface="Arial MT"/>
                <a:cs typeface="Arial MT"/>
              </a:rPr>
              <a:t> </a:t>
            </a:r>
            <a:r>
              <a:rPr sz="1450" spc="-20" dirty="0">
                <a:latin typeface="Arial MT"/>
                <a:cs typeface="Arial MT"/>
              </a:rPr>
              <a:t>several</a:t>
            </a:r>
            <a:r>
              <a:rPr sz="1450" spc="-125" dirty="0">
                <a:latin typeface="Arial MT"/>
                <a:cs typeface="Arial MT"/>
              </a:rPr>
              <a:t> </a:t>
            </a:r>
            <a:r>
              <a:rPr sz="1450" spc="-10" dirty="0">
                <a:latin typeface="Arial MT"/>
                <a:cs typeface="Arial MT"/>
              </a:rPr>
              <a:t>entities:</a:t>
            </a:r>
            <a:endParaRPr sz="1450">
              <a:latin typeface="Arial MT"/>
              <a:cs typeface="Arial MT"/>
            </a:endParaRPr>
          </a:p>
          <a:p>
            <a:pPr marL="1384935" lvl="2" indent="-345440">
              <a:lnSpc>
                <a:spcPct val="100000"/>
              </a:lnSpc>
              <a:spcBef>
                <a:spcPts val="705"/>
              </a:spcBef>
              <a:buSzPct val="160000"/>
              <a:buChar char="•"/>
              <a:tabLst>
                <a:tab pos="1384935" algn="l"/>
              </a:tabLst>
            </a:pPr>
            <a:r>
              <a:rPr sz="1250" dirty="0">
                <a:latin typeface="Arial MT"/>
                <a:cs typeface="Arial MT"/>
              </a:rPr>
              <a:t>The</a:t>
            </a:r>
            <a:r>
              <a:rPr sz="1250" spc="120" dirty="0">
                <a:latin typeface="Arial MT"/>
                <a:cs typeface="Arial MT"/>
              </a:rPr>
              <a:t> </a:t>
            </a:r>
            <a:r>
              <a:rPr sz="1250" dirty="0">
                <a:latin typeface="Arial MT"/>
                <a:cs typeface="Arial MT"/>
              </a:rPr>
              <a:t>executable</a:t>
            </a:r>
            <a:r>
              <a:rPr sz="1250" spc="185" dirty="0">
                <a:latin typeface="Arial MT"/>
                <a:cs typeface="Arial MT"/>
              </a:rPr>
              <a:t> </a:t>
            </a:r>
            <a:r>
              <a:rPr sz="1250" dirty="0">
                <a:latin typeface="Arial MT"/>
                <a:cs typeface="Arial MT"/>
              </a:rPr>
              <a:t>machine</a:t>
            </a:r>
            <a:r>
              <a:rPr sz="1250" spc="114" dirty="0">
                <a:latin typeface="Arial MT"/>
                <a:cs typeface="Arial MT"/>
              </a:rPr>
              <a:t> </a:t>
            </a:r>
            <a:r>
              <a:rPr sz="1250" dirty="0">
                <a:latin typeface="Arial MT"/>
                <a:cs typeface="Arial MT"/>
              </a:rPr>
              <a:t>language</a:t>
            </a:r>
            <a:r>
              <a:rPr sz="1250" spc="204" dirty="0">
                <a:latin typeface="Arial MT"/>
                <a:cs typeface="Arial MT"/>
              </a:rPr>
              <a:t> </a:t>
            </a:r>
            <a:r>
              <a:rPr sz="1250" spc="-10" dirty="0">
                <a:latin typeface="Arial MT"/>
                <a:cs typeface="Arial MT"/>
              </a:rPr>
              <a:t>program.</a:t>
            </a:r>
            <a:endParaRPr sz="1250">
              <a:latin typeface="Arial MT"/>
              <a:cs typeface="Arial MT"/>
            </a:endParaRPr>
          </a:p>
          <a:p>
            <a:pPr marL="1384935" lvl="2" indent="-345440">
              <a:lnSpc>
                <a:spcPct val="100000"/>
              </a:lnSpc>
              <a:spcBef>
                <a:spcPts val="825"/>
              </a:spcBef>
              <a:buSzPct val="160000"/>
              <a:buChar char="•"/>
              <a:tabLst>
                <a:tab pos="1384935" algn="l"/>
              </a:tabLst>
            </a:pPr>
            <a:r>
              <a:rPr sz="1250" dirty="0">
                <a:latin typeface="Arial MT"/>
                <a:cs typeface="Arial MT"/>
              </a:rPr>
              <a:t>A</a:t>
            </a:r>
            <a:r>
              <a:rPr sz="1250" spc="-45" dirty="0">
                <a:latin typeface="Arial MT"/>
                <a:cs typeface="Arial MT"/>
              </a:rPr>
              <a:t> </a:t>
            </a:r>
            <a:r>
              <a:rPr sz="1250" dirty="0">
                <a:latin typeface="Arial MT"/>
                <a:cs typeface="Arial MT"/>
              </a:rPr>
              <a:t>block</a:t>
            </a:r>
            <a:r>
              <a:rPr sz="1250" spc="70" dirty="0">
                <a:latin typeface="Arial MT"/>
                <a:cs typeface="Arial MT"/>
              </a:rPr>
              <a:t> </a:t>
            </a:r>
            <a:r>
              <a:rPr sz="1250" dirty="0">
                <a:latin typeface="Arial MT"/>
                <a:cs typeface="Arial MT"/>
              </a:rPr>
              <a:t>of</a:t>
            </a:r>
            <a:r>
              <a:rPr sz="1250" spc="-30" dirty="0">
                <a:latin typeface="Arial MT"/>
                <a:cs typeface="Arial MT"/>
              </a:rPr>
              <a:t> </a:t>
            </a:r>
            <a:r>
              <a:rPr sz="1250" dirty="0">
                <a:latin typeface="Arial MT"/>
                <a:cs typeface="Arial MT"/>
              </a:rPr>
              <a:t>memory,</a:t>
            </a:r>
            <a:r>
              <a:rPr sz="1250" spc="185" dirty="0">
                <a:latin typeface="Arial MT"/>
                <a:cs typeface="Arial MT"/>
              </a:rPr>
              <a:t> </a:t>
            </a:r>
            <a:r>
              <a:rPr sz="1250" dirty="0">
                <a:latin typeface="Arial MT"/>
                <a:cs typeface="Arial MT"/>
              </a:rPr>
              <a:t>which</a:t>
            </a:r>
            <a:r>
              <a:rPr sz="1250" spc="80" dirty="0">
                <a:latin typeface="Arial MT"/>
                <a:cs typeface="Arial MT"/>
              </a:rPr>
              <a:t> </a:t>
            </a:r>
            <a:r>
              <a:rPr sz="1250" dirty="0">
                <a:latin typeface="Arial MT"/>
                <a:cs typeface="Arial MT"/>
              </a:rPr>
              <a:t>will</a:t>
            </a:r>
            <a:r>
              <a:rPr sz="1250" spc="35" dirty="0">
                <a:latin typeface="Arial MT"/>
                <a:cs typeface="Arial MT"/>
              </a:rPr>
              <a:t> </a:t>
            </a:r>
            <a:r>
              <a:rPr sz="1250" dirty="0">
                <a:latin typeface="Arial MT"/>
                <a:cs typeface="Arial MT"/>
              </a:rPr>
              <a:t>include</a:t>
            </a:r>
            <a:r>
              <a:rPr sz="1250" spc="185" dirty="0">
                <a:latin typeface="Arial MT"/>
                <a:cs typeface="Arial MT"/>
              </a:rPr>
              <a:t> </a:t>
            </a:r>
            <a:r>
              <a:rPr sz="1250" dirty="0">
                <a:latin typeface="Arial MT"/>
                <a:cs typeface="Arial MT"/>
              </a:rPr>
              <a:t>the</a:t>
            </a:r>
            <a:r>
              <a:rPr sz="1250" spc="80" dirty="0">
                <a:latin typeface="Arial MT"/>
                <a:cs typeface="Arial MT"/>
              </a:rPr>
              <a:t> </a:t>
            </a:r>
            <a:r>
              <a:rPr sz="1250" dirty="0">
                <a:latin typeface="Arial MT"/>
                <a:cs typeface="Arial MT"/>
              </a:rPr>
              <a:t>executable</a:t>
            </a:r>
            <a:r>
              <a:rPr sz="1250" spc="290" dirty="0">
                <a:latin typeface="Arial MT"/>
                <a:cs typeface="Arial MT"/>
              </a:rPr>
              <a:t> </a:t>
            </a:r>
            <a:r>
              <a:rPr sz="1250" spc="-20" dirty="0">
                <a:latin typeface="Arial MT"/>
                <a:cs typeface="Arial MT"/>
              </a:rPr>
              <a:t>code</a:t>
            </a:r>
            <a:endParaRPr sz="1250">
              <a:latin typeface="Arial MT"/>
              <a:cs typeface="Arial MT"/>
            </a:endParaRPr>
          </a:p>
          <a:p>
            <a:pPr marL="1384935" lvl="2" indent="-345440">
              <a:lnSpc>
                <a:spcPct val="100000"/>
              </a:lnSpc>
              <a:spcBef>
                <a:spcPts val="740"/>
              </a:spcBef>
              <a:buSzPct val="160000"/>
              <a:buChar char="•"/>
              <a:tabLst>
                <a:tab pos="1384935" algn="l"/>
              </a:tabLst>
            </a:pPr>
            <a:r>
              <a:rPr sz="1250" dirty="0">
                <a:latin typeface="Arial MT"/>
                <a:cs typeface="Arial MT"/>
              </a:rPr>
              <a:t>a</a:t>
            </a:r>
            <a:r>
              <a:rPr sz="1250" spc="45" dirty="0">
                <a:latin typeface="Arial MT"/>
                <a:cs typeface="Arial MT"/>
              </a:rPr>
              <a:t> </a:t>
            </a:r>
            <a:r>
              <a:rPr sz="1250" b="1" dirty="0">
                <a:latin typeface="Arial"/>
                <a:cs typeface="Arial"/>
              </a:rPr>
              <a:t>call</a:t>
            </a:r>
            <a:r>
              <a:rPr sz="1250" b="1" spc="5" dirty="0">
                <a:latin typeface="Arial"/>
                <a:cs typeface="Arial"/>
              </a:rPr>
              <a:t> </a:t>
            </a:r>
            <a:r>
              <a:rPr sz="1250" b="1" dirty="0">
                <a:latin typeface="Arial"/>
                <a:cs typeface="Arial"/>
              </a:rPr>
              <a:t>stack</a:t>
            </a:r>
            <a:r>
              <a:rPr sz="1250" b="1" spc="135" dirty="0">
                <a:latin typeface="Arial"/>
                <a:cs typeface="Arial"/>
              </a:rPr>
              <a:t> </a:t>
            </a:r>
            <a:r>
              <a:rPr sz="1250" dirty="0">
                <a:latin typeface="Arial MT"/>
                <a:cs typeface="Arial MT"/>
              </a:rPr>
              <a:t>that</a:t>
            </a:r>
            <a:r>
              <a:rPr sz="1250" spc="85" dirty="0">
                <a:latin typeface="Arial MT"/>
                <a:cs typeface="Arial MT"/>
              </a:rPr>
              <a:t> </a:t>
            </a:r>
            <a:r>
              <a:rPr sz="1250" dirty="0">
                <a:latin typeface="Arial MT"/>
                <a:cs typeface="Arial MT"/>
              </a:rPr>
              <a:t>keeps</a:t>
            </a:r>
            <a:r>
              <a:rPr sz="1250" spc="40" dirty="0">
                <a:latin typeface="Arial MT"/>
                <a:cs typeface="Arial MT"/>
              </a:rPr>
              <a:t> </a:t>
            </a:r>
            <a:r>
              <a:rPr sz="1250" dirty="0">
                <a:latin typeface="Arial MT"/>
                <a:cs typeface="Arial MT"/>
              </a:rPr>
              <a:t>track</a:t>
            </a:r>
            <a:r>
              <a:rPr sz="1250" spc="135" dirty="0">
                <a:latin typeface="Arial MT"/>
                <a:cs typeface="Arial MT"/>
              </a:rPr>
              <a:t> </a:t>
            </a:r>
            <a:r>
              <a:rPr sz="1250" dirty="0">
                <a:latin typeface="Arial MT"/>
                <a:cs typeface="Arial MT"/>
              </a:rPr>
              <a:t>of</a:t>
            </a:r>
            <a:r>
              <a:rPr sz="1250" spc="5" dirty="0">
                <a:latin typeface="Arial MT"/>
                <a:cs typeface="Arial MT"/>
              </a:rPr>
              <a:t> </a:t>
            </a:r>
            <a:r>
              <a:rPr sz="1250" dirty="0">
                <a:latin typeface="Arial MT"/>
                <a:cs typeface="Arial MT"/>
              </a:rPr>
              <a:t>active</a:t>
            </a:r>
            <a:r>
              <a:rPr sz="1250" spc="130" dirty="0">
                <a:latin typeface="Arial MT"/>
                <a:cs typeface="Arial MT"/>
              </a:rPr>
              <a:t> </a:t>
            </a:r>
            <a:r>
              <a:rPr sz="1250" spc="-10" dirty="0">
                <a:latin typeface="Arial MT"/>
                <a:cs typeface="Arial MT"/>
              </a:rPr>
              <a:t>functions</a:t>
            </a:r>
            <a:endParaRPr sz="1250">
              <a:latin typeface="Arial MT"/>
              <a:cs typeface="Arial MT"/>
            </a:endParaRPr>
          </a:p>
          <a:p>
            <a:pPr marL="469900" indent="-375920">
              <a:lnSpc>
                <a:spcPct val="100000"/>
              </a:lnSpc>
              <a:spcBef>
                <a:spcPts val="655"/>
              </a:spcBef>
              <a:buSzPct val="160000"/>
              <a:buChar char="•"/>
              <a:tabLst>
                <a:tab pos="469900" algn="l"/>
              </a:tabLst>
            </a:pPr>
            <a:r>
              <a:rPr sz="1500" dirty="0">
                <a:latin typeface="Arial MT"/>
                <a:cs typeface="Arial MT"/>
              </a:rPr>
              <a:t>a</a:t>
            </a:r>
            <a:r>
              <a:rPr sz="1500" spc="55" dirty="0">
                <a:latin typeface="Arial MT"/>
                <a:cs typeface="Arial MT"/>
              </a:rPr>
              <a:t> </a:t>
            </a:r>
            <a:r>
              <a:rPr sz="1500" b="1" dirty="0">
                <a:latin typeface="Arial"/>
                <a:cs typeface="Arial"/>
              </a:rPr>
              <a:t>heap</a:t>
            </a:r>
            <a:r>
              <a:rPr sz="1500" b="1" spc="-114" dirty="0">
                <a:latin typeface="Arial"/>
                <a:cs typeface="Arial"/>
              </a:rPr>
              <a:t> </a:t>
            </a:r>
            <a:r>
              <a:rPr sz="1500" dirty="0">
                <a:latin typeface="Arial MT"/>
                <a:cs typeface="Arial MT"/>
              </a:rPr>
              <a:t>that</a:t>
            </a:r>
            <a:r>
              <a:rPr sz="1500" spc="80" dirty="0">
                <a:latin typeface="Arial MT"/>
                <a:cs typeface="Arial MT"/>
              </a:rPr>
              <a:t> </a:t>
            </a:r>
            <a:r>
              <a:rPr sz="1500" dirty="0">
                <a:latin typeface="Arial MT"/>
                <a:cs typeface="Arial MT"/>
              </a:rPr>
              <a:t>can</a:t>
            </a:r>
            <a:r>
              <a:rPr sz="1500" spc="-35" dirty="0">
                <a:latin typeface="Arial MT"/>
                <a:cs typeface="Arial MT"/>
              </a:rPr>
              <a:t> </a:t>
            </a:r>
            <a:r>
              <a:rPr sz="1500" dirty="0">
                <a:latin typeface="Arial MT"/>
                <a:cs typeface="Arial MT"/>
              </a:rPr>
              <a:t>be</a:t>
            </a:r>
            <a:r>
              <a:rPr sz="1500" spc="-35" dirty="0">
                <a:latin typeface="Arial MT"/>
                <a:cs typeface="Arial MT"/>
              </a:rPr>
              <a:t> </a:t>
            </a:r>
            <a:r>
              <a:rPr sz="1500" dirty="0">
                <a:latin typeface="Arial MT"/>
                <a:cs typeface="Arial MT"/>
              </a:rPr>
              <a:t>used</a:t>
            </a:r>
            <a:r>
              <a:rPr sz="1500" spc="-10" dirty="0">
                <a:latin typeface="Arial MT"/>
                <a:cs typeface="Arial MT"/>
              </a:rPr>
              <a:t> </a:t>
            </a:r>
            <a:r>
              <a:rPr sz="1500" dirty="0">
                <a:latin typeface="Arial MT"/>
                <a:cs typeface="Arial MT"/>
              </a:rPr>
              <a:t>for</a:t>
            </a:r>
            <a:r>
              <a:rPr sz="1500" spc="-90" dirty="0">
                <a:latin typeface="Arial MT"/>
                <a:cs typeface="Arial MT"/>
              </a:rPr>
              <a:t> </a:t>
            </a:r>
            <a:r>
              <a:rPr sz="1500" dirty="0">
                <a:latin typeface="Arial MT"/>
                <a:cs typeface="Arial MT"/>
              </a:rPr>
              <a:t>memory</a:t>
            </a:r>
            <a:r>
              <a:rPr sz="1500" spc="-114" dirty="0">
                <a:latin typeface="Arial MT"/>
                <a:cs typeface="Arial MT"/>
              </a:rPr>
              <a:t> </a:t>
            </a:r>
            <a:r>
              <a:rPr sz="1500" dirty="0">
                <a:latin typeface="Arial MT"/>
                <a:cs typeface="Arial MT"/>
              </a:rPr>
              <a:t>explicitly</a:t>
            </a:r>
            <a:r>
              <a:rPr sz="1500" spc="65" dirty="0">
                <a:latin typeface="Arial MT"/>
                <a:cs typeface="Arial MT"/>
              </a:rPr>
              <a:t> </a:t>
            </a:r>
            <a:r>
              <a:rPr sz="1500" dirty="0">
                <a:latin typeface="Arial MT"/>
                <a:cs typeface="Arial MT"/>
              </a:rPr>
              <a:t>allocated</a:t>
            </a:r>
            <a:r>
              <a:rPr sz="1500" spc="-40" dirty="0">
                <a:latin typeface="Arial MT"/>
                <a:cs typeface="Arial MT"/>
              </a:rPr>
              <a:t> </a:t>
            </a:r>
            <a:r>
              <a:rPr sz="1500" dirty="0">
                <a:latin typeface="Arial MT"/>
                <a:cs typeface="Arial MT"/>
              </a:rPr>
              <a:t>by</a:t>
            </a:r>
            <a:r>
              <a:rPr sz="1500" spc="-25" dirty="0">
                <a:latin typeface="Arial MT"/>
                <a:cs typeface="Arial MT"/>
              </a:rPr>
              <a:t> </a:t>
            </a:r>
            <a:r>
              <a:rPr sz="1500" dirty="0">
                <a:latin typeface="Arial MT"/>
                <a:cs typeface="Arial MT"/>
              </a:rPr>
              <a:t>the</a:t>
            </a:r>
            <a:r>
              <a:rPr sz="1500" spc="55" dirty="0">
                <a:latin typeface="Arial MT"/>
                <a:cs typeface="Arial MT"/>
              </a:rPr>
              <a:t> </a:t>
            </a:r>
            <a:r>
              <a:rPr sz="1500" dirty="0">
                <a:latin typeface="Arial MT"/>
                <a:cs typeface="Arial MT"/>
              </a:rPr>
              <a:t>user</a:t>
            </a:r>
            <a:r>
              <a:rPr sz="1500" spc="40" dirty="0">
                <a:latin typeface="Arial MT"/>
                <a:cs typeface="Arial MT"/>
              </a:rPr>
              <a:t> </a:t>
            </a:r>
            <a:r>
              <a:rPr sz="1500" dirty="0">
                <a:latin typeface="Arial MT"/>
                <a:cs typeface="Arial MT"/>
              </a:rPr>
              <a:t>program,</a:t>
            </a:r>
            <a:r>
              <a:rPr sz="1500" spc="-90" dirty="0">
                <a:latin typeface="Arial MT"/>
                <a:cs typeface="Arial MT"/>
              </a:rPr>
              <a:t> </a:t>
            </a:r>
            <a:r>
              <a:rPr sz="1500" dirty="0">
                <a:latin typeface="Arial MT"/>
                <a:cs typeface="Arial MT"/>
              </a:rPr>
              <a:t>and</a:t>
            </a:r>
            <a:r>
              <a:rPr sz="1500" spc="135" dirty="0">
                <a:latin typeface="Arial MT"/>
                <a:cs typeface="Arial MT"/>
              </a:rPr>
              <a:t> </a:t>
            </a:r>
            <a:r>
              <a:rPr sz="1500" dirty="0">
                <a:latin typeface="Arial MT"/>
                <a:cs typeface="Arial MT"/>
              </a:rPr>
              <a:t>some</a:t>
            </a:r>
            <a:r>
              <a:rPr sz="1500" spc="-114" dirty="0">
                <a:latin typeface="Arial MT"/>
                <a:cs typeface="Arial MT"/>
              </a:rPr>
              <a:t> </a:t>
            </a:r>
            <a:r>
              <a:rPr sz="1500" dirty="0">
                <a:latin typeface="Arial MT"/>
                <a:cs typeface="Arial MT"/>
              </a:rPr>
              <a:t>other</a:t>
            </a:r>
            <a:r>
              <a:rPr sz="1500" spc="-5" dirty="0">
                <a:latin typeface="Arial MT"/>
                <a:cs typeface="Arial MT"/>
              </a:rPr>
              <a:t> </a:t>
            </a:r>
            <a:r>
              <a:rPr sz="1500" dirty="0">
                <a:latin typeface="Arial MT"/>
                <a:cs typeface="Arial MT"/>
              </a:rPr>
              <a:t>memory</a:t>
            </a:r>
            <a:r>
              <a:rPr sz="1500" spc="-105" dirty="0">
                <a:latin typeface="Arial MT"/>
                <a:cs typeface="Arial MT"/>
              </a:rPr>
              <a:t> </a:t>
            </a:r>
            <a:r>
              <a:rPr sz="1500" spc="-10" dirty="0">
                <a:latin typeface="Arial MT"/>
                <a:cs typeface="Arial MT"/>
              </a:rPr>
              <a:t>locations.</a:t>
            </a:r>
            <a:endParaRPr sz="1500">
              <a:latin typeface="Arial MT"/>
              <a:cs typeface="Arial MT"/>
            </a:endParaRPr>
          </a:p>
          <a:p>
            <a:pPr>
              <a:lnSpc>
                <a:spcPct val="100000"/>
              </a:lnSpc>
              <a:spcBef>
                <a:spcPts val="1365"/>
              </a:spcBef>
              <a:buFont typeface="Arial MT"/>
              <a:buChar char="•"/>
            </a:pPr>
            <a:endParaRPr sz="1500">
              <a:latin typeface="Arial MT"/>
              <a:cs typeface="Arial MT"/>
            </a:endParaRPr>
          </a:p>
          <a:p>
            <a:pPr marL="469900" indent="-375920">
              <a:lnSpc>
                <a:spcPct val="100000"/>
              </a:lnSpc>
              <a:buSzPct val="160000"/>
              <a:buChar char="•"/>
              <a:tabLst>
                <a:tab pos="469900" algn="l"/>
              </a:tabLst>
            </a:pPr>
            <a:r>
              <a:rPr sz="1500" dirty="0">
                <a:latin typeface="Arial MT"/>
                <a:cs typeface="Arial MT"/>
              </a:rPr>
              <a:t>Descriptors</a:t>
            </a:r>
            <a:r>
              <a:rPr sz="1500" spc="-130" dirty="0">
                <a:latin typeface="Arial MT"/>
                <a:cs typeface="Arial MT"/>
              </a:rPr>
              <a:t> </a:t>
            </a:r>
            <a:r>
              <a:rPr sz="1500" dirty="0">
                <a:latin typeface="Arial MT"/>
                <a:cs typeface="Arial MT"/>
              </a:rPr>
              <a:t>of</a:t>
            </a:r>
            <a:r>
              <a:rPr sz="1500" spc="-105" dirty="0">
                <a:latin typeface="Arial MT"/>
                <a:cs typeface="Arial MT"/>
              </a:rPr>
              <a:t> </a:t>
            </a:r>
            <a:r>
              <a:rPr sz="1500" dirty="0">
                <a:latin typeface="Arial MT"/>
                <a:cs typeface="Arial MT"/>
              </a:rPr>
              <a:t>resources</a:t>
            </a:r>
            <a:r>
              <a:rPr sz="1500" spc="-125" dirty="0">
                <a:latin typeface="Arial MT"/>
                <a:cs typeface="Arial MT"/>
              </a:rPr>
              <a:t> </a:t>
            </a:r>
            <a:r>
              <a:rPr sz="1500" dirty="0">
                <a:latin typeface="Arial MT"/>
                <a:cs typeface="Arial MT"/>
              </a:rPr>
              <a:t>that</a:t>
            </a:r>
            <a:r>
              <a:rPr sz="1500" spc="60" dirty="0">
                <a:latin typeface="Arial MT"/>
                <a:cs typeface="Arial MT"/>
              </a:rPr>
              <a:t> </a:t>
            </a:r>
            <a:r>
              <a:rPr sz="1500" dirty="0">
                <a:latin typeface="Arial MT"/>
                <a:cs typeface="Arial MT"/>
              </a:rPr>
              <a:t>the</a:t>
            </a:r>
            <a:r>
              <a:rPr sz="1500" spc="35" dirty="0">
                <a:latin typeface="Arial MT"/>
                <a:cs typeface="Arial MT"/>
              </a:rPr>
              <a:t> </a:t>
            </a:r>
            <a:r>
              <a:rPr sz="1500" dirty="0">
                <a:latin typeface="Arial MT"/>
                <a:cs typeface="Arial MT"/>
              </a:rPr>
              <a:t>operating</a:t>
            </a:r>
            <a:r>
              <a:rPr sz="1500" spc="80" dirty="0">
                <a:latin typeface="Arial MT"/>
                <a:cs typeface="Arial MT"/>
              </a:rPr>
              <a:t> </a:t>
            </a:r>
            <a:r>
              <a:rPr sz="1500" dirty="0">
                <a:latin typeface="Arial MT"/>
                <a:cs typeface="Arial MT"/>
              </a:rPr>
              <a:t>system</a:t>
            </a:r>
            <a:r>
              <a:rPr sz="1500" spc="-150" dirty="0">
                <a:latin typeface="Arial MT"/>
                <a:cs typeface="Arial MT"/>
              </a:rPr>
              <a:t> </a:t>
            </a:r>
            <a:r>
              <a:rPr sz="1500" dirty="0">
                <a:latin typeface="Arial MT"/>
                <a:cs typeface="Arial MT"/>
              </a:rPr>
              <a:t>has</a:t>
            </a:r>
            <a:r>
              <a:rPr sz="1500" spc="145" dirty="0">
                <a:latin typeface="Arial MT"/>
                <a:cs typeface="Arial MT"/>
              </a:rPr>
              <a:t> </a:t>
            </a:r>
            <a:r>
              <a:rPr sz="1500" spc="-10" dirty="0">
                <a:latin typeface="Arial MT"/>
                <a:cs typeface="Arial MT"/>
              </a:rPr>
              <a:t>allocated</a:t>
            </a:r>
            <a:r>
              <a:rPr sz="1500" spc="-45" dirty="0">
                <a:latin typeface="Arial MT"/>
                <a:cs typeface="Arial MT"/>
              </a:rPr>
              <a:t> </a:t>
            </a:r>
            <a:r>
              <a:rPr sz="1500" dirty="0">
                <a:latin typeface="Arial MT"/>
                <a:cs typeface="Arial MT"/>
              </a:rPr>
              <a:t>to</a:t>
            </a:r>
            <a:r>
              <a:rPr sz="1500" spc="35" dirty="0">
                <a:latin typeface="Arial MT"/>
                <a:cs typeface="Arial MT"/>
              </a:rPr>
              <a:t> </a:t>
            </a:r>
            <a:r>
              <a:rPr sz="1500" dirty="0">
                <a:latin typeface="Arial MT"/>
                <a:cs typeface="Arial MT"/>
              </a:rPr>
              <a:t>the</a:t>
            </a:r>
            <a:r>
              <a:rPr sz="1500" spc="40" dirty="0">
                <a:latin typeface="Arial MT"/>
                <a:cs typeface="Arial MT"/>
              </a:rPr>
              <a:t> </a:t>
            </a:r>
            <a:r>
              <a:rPr sz="1500" dirty="0">
                <a:latin typeface="Arial MT"/>
                <a:cs typeface="Arial MT"/>
              </a:rPr>
              <a:t>process,</a:t>
            </a:r>
            <a:r>
              <a:rPr sz="1500" spc="-190" dirty="0">
                <a:latin typeface="Arial MT"/>
                <a:cs typeface="Arial MT"/>
              </a:rPr>
              <a:t> </a:t>
            </a:r>
            <a:r>
              <a:rPr sz="1500" dirty="0">
                <a:latin typeface="Arial MT"/>
                <a:cs typeface="Arial MT"/>
              </a:rPr>
              <a:t>for</a:t>
            </a:r>
            <a:r>
              <a:rPr sz="1500" spc="-190" dirty="0">
                <a:latin typeface="Arial MT"/>
                <a:cs typeface="Arial MT"/>
              </a:rPr>
              <a:t> </a:t>
            </a:r>
            <a:r>
              <a:rPr sz="1500" dirty="0">
                <a:latin typeface="Arial MT"/>
                <a:cs typeface="Arial MT"/>
              </a:rPr>
              <a:t>example,</a:t>
            </a:r>
            <a:r>
              <a:rPr sz="1500" spc="25" dirty="0">
                <a:latin typeface="Arial MT"/>
                <a:cs typeface="Arial MT"/>
              </a:rPr>
              <a:t> </a:t>
            </a:r>
            <a:r>
              <a:rPr sz="1500" dirty="0">
                <a:latin typeface="Arial MT"/>
                <a:cs typeface="Arial MT"/>
              </a:rPr>
              <a:t>file</a:t>
            </a:r>
            <a:r>
              <a:rPr sz="1500" spc="-40" dirty="0">
                <a:latin typeface="Arial MT"/>
                <a:cs typeface="Arial MT"/>
              </a:rPr>
              <a:t> </a:t>
            </a:r>
            <a:r>
              <a:rPr sz="1500" spc="-10" dirty="0">
                <a:latin typeface="Arial MT"/>
                <a:cs typeface="Arial MT"/>
              </a:rPr>
              <a:t>descriptors.</a:t>
            </a:r>
            <a:endParaRPr sz="1500">
              <a:latin typeface="Arial MT"/>
              <a:cs typeface="Arial MT"/>
            </a:endParaRPr>
          </a:p>
          <a:p>
            <a:pPr marL="927100" lvl="1" indent="-365125">
              <a:lnSpc>
                <a:spcPct val="100000"/>
              </a:lnSpc>
              <a:spcBef>
                <a:spcPts val="570"/>
              </a:spcBef>
              <a:buSzPct val="155172"/>
              <a:buChar char="•"/>
              <a:tabLst>
                <a:tab pos="927100" algn="l"/>
              </a:tabLst>
            </a:pPr>
            <a:r>
              <a:rPr sz="1450" spc="-10" dirty="0">
                <a:latin typeface="Arial MT"/>
                <a:cs typeface="Arial MT"/>
              </a:rPr>
              <a:t>Security</a:t>
            </a:r>
            <a:r>
              <a:rPr sz="1450" spc="-135" dirty="0">
                <a:latin typeface="Arial MT"/>
                <a:cs typeface="Arial MT"/>
              </a:rPr>
              <a:t> </a:t>
            </a:r>
            <a:r>
              <a:rPr sz="1450" spc="-30" dirty="0">
                <a:latin typeface="Arial MT"/>
                <a:cs typeface="Arial MT"/>
              </a:rPr>
              <a:t>information—</a:t>
            </a:r>
            <a:r>
              <a:rPr sz="1450" spc="-10" dirty="0">
                <a:latin typeface="Arial MT"/>
                <a:cs typeface="Arial MT"/>
              </a:rPr>
              <a:t>for</a:t>
            </a:r>
            <a:r>
              <a:rPr sz="1450" spc="-130" dirty="0">
                <a:latin typeface="Arial MT"/>
                <a:cs typeface="Arial MT"/>
              </a:rPr>
              <a:t> </a:t>
            </a:r>
            <a:r>
              <a:rPr sz="1450" spc="-40" dirty="0">
                <a:latin typeface="Arial MT"/>
                <a:cs typeface="Arial MT"/>
              </a:rPr>
              <a:t>example,</a:t>
            </a:r>
            <a:r>
              <a:rPr sz="1450" spc="-120" dirty="0">
                <a:latin typeface="Arial MT"/>
                <a:cs typeface="Arial MT"/>
              </a:rPr>
              <a:t> </a:t>
            </a:r>
            <a:r>
              <a:rPr sz="1450" spc="-30" dirty="0">
                <a:latin typeface="Arial MT"/>
                <a:cs typeface="Arial MT"/>
              </a:rPr>
              <a:t>information</a:t>
            </a:r>
            <a:r>
              <a:rPr sz="1450" spc="-20" dirty="0">
                <a:latin typeface="Arial MT"/>
                <a:cs typeface="Arial MT"/>
              </a:rPr>
              <a:t> </a:t>
            </a:r>
            <a:r>
              <a:rPr sz="1450" spc="-25" dirty="0">
                <a:latin typeface="Arial MT"/>
                <a:cs typeface="Arial MT"/>
              </a:rPr>
              <a:t>specifying</a:t>
            </a:r>
            <a:r>
              <a:rPr sz="1450" spc="-120" dirty="0">
                <a:latin typeface="Arial MT"/>
                <a:cs typeface="Arial MT"/>
              </a:rPr>
              <a:t> </a:t>
            </a:r>
            <a:r>
              <a:rPr sz="1450" spc="-10" dirty="0">
                <a:latin typeface="Arial MT"/>
                <a:cs typeface="Arial MT"/>
              </a:rPr>
              <a:t>which</a:t>
            </a:r>
            <a:r>
              <a:rPr sz="1450" spc="-120" dirty="0">
                <a:latin typeface="Arial MT"/>
                <a:cs typeface="Arial MT"/>
              </a:rPr>
              <a:t> </a:t>
            </a:r>
            <a:r>
              <a:rPr sz="1450" spc="-25" dirty="0">
                <a:latin typeface="Arial MT"/>
                <a:cs typeface="Arial MT"/>
              </a:rPr>
              <a:t>hardware</a:t>
            </a:r>
            <a:r>
              <a:rPr sz="1450" spc="-114" dirty="0">
                <a:latin typeface="Arial MT"/>
                <a:cs typeface="Arial MT"/>
              </a:rPr>
              <a:t> </a:t>
            </a:r>
            <a:r>
              <a:rPr sz="1450" spc="-25" dirty="0">
                <a:latin typeface="Arial MT"/>
                <a:cs typeface="Arial MT"/>
              </a:rPr>
              <a:t>and</a:t>
            </a:r>
            <a:r>
              <a:rPr sz="1450" spc="-114" dirty="0">
                <a:latin typeface="Arial MT"/>
                <a:cs typeface="Arial MT"/>
              </a:rPr>
              <a:t> </a:t>
            </a:r>
            <a:r>
              <a:rPr sz="1450" spc="-20" dirty="0">
                <a:latin typeface="Arial MT"/>
                <a:cs typeface="Arial MT"/>
              </a:rPr>
              <a:t>software</a:t>
            </a:r>
            <a:r>
              <a:rPr sz="1450" spc="-170" dirty="0">
                <a:latin typeface="Arial MT"/>
                <a:cs typeface="Arial MT"/>
              </a:rPr>
              <a:t> </a:t>
            </a:r>
            <a:r>
              <a:rPr sz="1450" spc="-25" dirty="0">
                <a:latin typeface="Arial MT"/>
                <a:cs typeface="Arial MT"/>
              </a:rPr>
              <a:t>resources</a:t>
            </a:r>
            <a:r>
              <a:rPr sz="1450" spc="-114" dirty="0">
                <a:latin typeface="Arial MT"/>
                <a:cs typeface="Arial MT"/>
              </a:rPr>
              <a:t> </a:t>
            </a:r>
            <a:r>
              <a:rPr sz="1450" spc="-20" dirty="0">
                <a:latin typeface="Arial MT"/>
                <a:cs typeface="Arial MT"/>
              </a:rPr>
              <a:t>the</a:t>
            </a:r>
            <a:r>
              <a:rPr sz="1450" spc="-125" dirty="0">
                <a:latin typeface="Arial MT"/>
                <a:cs typeface="Arial MT"/>
              </a:rPr>
              <a:t> </a:t>
            </a:r>
            <a:r>
              <a:rPr sz="1450" spc="-20" dirty="0">
                <a:latin typeface="Arial MT"/>
                <a:cs typeface="Arial MT"/>
              </a:rPr>
              <a:t>process</a:t>
            </a:r>
            <a:r>
              <a:rPr sz="1450" spc="-120" dirty="0">
                <a:latin typeface="Arial MT"/>
                <a:cs typeface="Arial MT"/>
              </a:rPr>
              <a:t> </a:t>
            </a:r>
            <a:r>
              <a:rPr sz="1450" spc="-20" dirty="0">
                <a:latin typeface="Arial MT"/>
                <a:cs typeface="Arial MT"/>
              </a:rPr>
              <a:t>can</a:t>
            </a:r>
            <a:r>
              <a:rPr sz="1450" spc="-25" dirty="0">
                <a:latin typeface="Arial MT"/>
                <a:cs typeface="Arial MT"/>
              </a:rPr>
              <a:t> </a:t>
            </a:r>
            <a:r>
              <a:rPr sz="1450" spc="-10" dirty="0">
                <a:latin typeface="Arial MT"/>
                <a:cs typeface="Arial MT"/>
              </a:rPr>
              <a:t>access.</a:t>
            </a:r>
            <a:endParaRPr sz="1450">
              <a:latin typeface="Arial MT"/>
              <a:cs typeface="Arial MT"/>
            </a:endParaRPr>
          </a:p>
          <a:p>
            <a:pPr marL="927100" lvl="1" indent="-365125">
              <a:lnSpc>
                <a:spcPct val="100000"/>
              </a:lnSpc>
              <a:spcBef>
                <a:spcPts val="585"/>
              </a:spcBef>
              <a:buSzPct val="155172"/>
              <a:buChar char="•"/>
              <a:tabLst>
                <a:tab pos="927100" algn="l"/>
              </a:tabLst>
            </a:pPr>
            <a:r>
              <a:rPr sz="1450" spc="-35" dirty="0">
                <a:latin typeface="Arial MT"/>
                <a:cs typeface="Arial MT"/>
              </a:rPr>
              <a:t>Information</a:t>
            </a:r>
            <a:r>
              <a:rPr sz="1450" spc="-70" dirty="0">
                <a:latin typeface="Arial MT"/>
                <a:cs typeface="Arial MT"/>
              </a:rPr>
              <a:t> </a:t>
            </a:r>
            <a:r>
              <a:rPr sz="1450" spc="-25" dirty="0">
                <a:latin typeface="Arial MT"/>
                <a:cs typeface="Arial MT"/>
              </a:rPr>
              <a:t>about</a:t>
            </a:r>
            <a:r>
              <a:rPr sz="1450" spc="-150" dirty="0">
                <a:latin typeface="Arial MT"/>
                <a:cs typeface="Arial MT"/>
              </a:rPr>
              <a:t> </a:t>
            </a:r>
            <a:r>
              <a:rPr sz="1450" dirty="0">
                <a:latin typeface="Arial MT"/>
                <a:cs typeface="Arial MT"/>
              </a:rPr>
              <a:t>the</a:t>
            </a:r>
            <a:r>
              <a:rPr sz="1450" spc="35" dirty="0">
                <a:latin typeface="Arial MT"/>
                <a:cs typeface="Arial MT"/>
              </a:rPr>
              <a:t> </a:t>
            </a:r>
            <a:r>
              <a:rPr sz="1450" spc="-20" dirty="0">
                <a:latin typeface="Arial MT"/>
                <a:cs typeface="Arial MT"/>
              </a:rPr>
              <a:t>state</a:t>
            </a:r>
            <a:r>
              <a:rPr sz="1450" spc="-150" dirty="0">
                <a:latin typeface="Arial MT"/>
                <a:cs typeface="Arial MT"/>
              </a:rPr>
              <a:t> </a:t>
            </a:r>
            <a:r>
              <a:rPr sz="1450" dirty="0">
                <a:latin typeface="Arial MT"/>
                <a:cs typeface="Arial MT"/>
              </a:rPr>
              <a:t>of</a:t>
            </a:r>
            <a:r>
              <a:rPr sz="1450" spc="35" dirty="0">
                <a:latin typeface="Arial MT"/>
                <a:cs typeface="Arial MT"/>
              </a:rPr>
              <a:t> </a:t>
            </a:r>
            <a:r>
              <a:rPr sz="1450" spc="-20" dirty="0">
                <a:latin typeface="Arial MT"/>
                <a:cs typeface="Arial MT"/>
              </a:rPr>
              <a:t>the</a:t>
            </a:r>
            <a:r>
              <a:rPr sz="1450" spc="-55" dirty="0">
                <a:latin typeface="Arial MT"/>
                <a:cs typeface="Arial MT"/>
              </a:rPr>
              <a:t> </a:t>
            </a:r>
            <a:r>
              <a:rPr sz="1450" spc="-20" dirty="0">
                <a:latin typeface="Arial MT"/>
                <a:cs typeface="Arial MT"/>
              </a:rPr>
              <a:t>process,</a:t>
            </a:r>
            <a:r>
              <a:rPr sz="1450" spc="-140" dirty="0">
                <a:latin typeface="Arial MT"/>
                <a:cs typeface="Arial MT"/>
              </a:rPr>
              <a:t> </a:t>
            </a:r>
            <a:r>
              <a:rPr sz="1450" spc="-20" dirty="0">
                <a:latin typeface="Arial MT"/>
                <a:cs typeface="Arial MT"/>
              </a:rPr>
              <a:t>such</a:t>
            </a:r>
            <a:r>
              <a:rPr sz="1450" spc="-125" dirty="0">
                <a:latin typeface="Arial MT"/>
                <a:cs typeface="Arial MT"/>
              </a:rPr>
              <a:t> </a:t>
            </a:r>
            <a:r>
              <a:rPr sz="1450" spc="-25" dirty="0">
                <a:latin typeface="Arial MT"/>
                <a:cs typeface="Arial MT"/>
              </a:rPr>
              <a:t>as</a:t>
            </a:r>
            <a:endParaRPr sz="1450">
              <a:latin typeface="Arial MT"/>
              <a:cs typeface="Arial MT"/>
            </a:endParaRPr>
          </a:p>
          <a:p>
            <a:pPr marL="1384935" lvl="2" indent="-355600">
              <a:lnSpc>
                <a:spcPts val="1350"/>
              </a:lnSpc>
              <a:spcBef>
                <a:spcPts val="785"/>
              </a:spcBef>
              <a:buSzPct val="160000"/>
              <a:buChar char="•"/>
              <a:tabLst>
                <a:tab pos="1384935" algn="l"/>
              </a:tabLst>
            </a:pPr>
            <a:r>
              <a:rPr sz="1250" dirty="0">
                <a:latin typeface="Arial MT"/>
                <a:cs typeface="Arial MT"/>
              </a:rPr>
              <a:t>whether</a:t>
            </a:r>
            <a:r>
              <a:rPr sz="1250" spc="235" dirty="0">
                <a:latin typeface="Arial MT"/>
                <a:cs typeface="Arial MT"/>
              </a:rPr>
              <a:t> </a:t>
            </a:r>
            <a:r>
              <a:rPr sz="1250" dirty="0">
                <a:latin typeface="Arial MT"/>
                <a:cs typeface="Arial MT"/>
              </a:rPr>
              <a:t>the</a:t>
            </a:r>
            <a:r>
              <a:rPr sz="1250" spc="185" dirty="0">
                <a:latin typeface="Arial MT"/>
                <a:cs typeface="Arial MT"/>
              </a:rPr>
              <a:t> </a:t>
            </a:r>
            <a:r>
              <a:rPr sz="1250" dirty="0">
                <a:latin typeface="Arial MT"/>
                <a:cs typeface="Arial MT"/>
              </a:rPr>
              <a:t>process</a:t>
            </a:r>
            <a:r>
              <a:rPr sz="1250" spc="35" dirty="0">
                <a:latin typeface="Arial MT"/>
                <a:cs typeface="Arial MT"/>
              </a:rPr>
              <a:t> </a:t>
            </a:r>
            <a:r>
              <a:rPr sz="1250" dirty="0">
                <a:latin typeface="Arial MT"/>
                <a:cs typeface="Arial MT"/>
              </a:rPr>
              <a:t>is</a:t>
            </a:r>
            <a:r>
              <a:rPr sz="1250" spc="-45" dirty="0">
                <a:latin typeface="Arial MT"/>
                <a:cs typeface="Arial MT"/>
              </a:rPr>
              <a:t> </a:t>
            </a:r>
            <a:r>
              <a:rPr sz="1250" dirty="0">
                <a:latin typeface="Arial MT"/>
                <a:cs typeface="Arial MT"/>
              </a:rPr>
              <a:t>ready</a:t>
            </a:r>
            <a:r>
              <a:rPr sz="1250" spc="110" dirty="0">
                <a:latin typeface="Arial MT"/>
                <a:cs typeface="Arial MT"/>
              </a:rPr>
              <a:t> </a:t>
            </a:r>
            <a:r>
              <a:rPr sz="1250" dirty="0">
                <a:latin typeface="Arial MT"/>
                <a:cs typeface="Arial MT"/>
              </a:rPr>
              <a:t>to</a:t>
            </a:r>
            <a:r>
              <a:rPr sz="1250" spc="35" dirty="0">
                <a:latin typeface="Arial MT"/>
                <a:cs typeface="Arial MT"/>
              </a:rPr>
              <a:t> </a:t>
            </a:r>
            <a:r>
              <a:rPr sz="1250" dirty="0">
                <a:latin typeface="Arial MT"/>
                <a:cs typeface="Arial MT"/>
              </a:rPr>
              <a:t>run</a:t>
            </a:r>
            <a:r>
              <a:rPr sz="1250" spc="114" dirty="0">
                <a:latin typeface="Arial MT"/>
                <a:cs typeface="Arial MT"/>
              </a:rPr>
              <a:t> </a:t>
            </a:r>
            <a:r>
              <a:rPr sz="1250" dirty="0">
                <a:latin typeface="Arial MT"/>
                <a:cs typeface="Arial MT"/>
              </a:rPr>
              <a:t>or</a:t>
            </a:r>
            <a:r>
              <a:rPr sz="1250" spc="5" dirty="0">
                <a:latin typeface="Arial MT"/>
                <a:cs typeface="Arial MT"/>
              </a:rPr>
              <a:t> </a:t>
            </a:r>
            <a:r>
              <a:rPr sz="1250" dirty="0">
                <a:latin typeface="Arial MT"/>
                <a:cs typeface="Arial MT"/>
              </a:rPr>
              <a:t>is</a:t>
            </a:r>
            <a:r>
              <a:rPr sz="1250" spc="-45" dirty="0">
                <a:latin typeface="Arial MT"/>
                <a:cs typeface="Arial MT"/>
              </a:rPr>
              <a:t> </a:t>
            </a:r>
            <a:r>
              <a:rPr sz="1250" dirty="0">
                <a:latin typeface="Arial MT"/>
                <a:cs typeface="Arial MT"/>
              </a:rPr>
              <a:t>waiting</a:t>
            </a:r>
            <a:r>
              <a:rPr sz="1250" spc="185" dirty="0">
                <a:latin typeface="Arial MT"/>
                <a:cs typeface="Arial MT"/>
              </a:rPr>
              <a:t> </a:t>
            </a:r>
            <a:r>
              <a:rPr sz="1250" dirty="0">
                <a:latin typeface="Arial MT"/>
                <a:cs typeface="Arial MT"/>
              </a:rPr>
              <a:t>on</a:t>
            </a:r>
            <a:r>
              <a:rPr sz="1250" spc="-40" dirty="0">
                <a:latin typeface="Arial MT"/>
                <a:cs typeface="Arial MT"/>
              </a:rPr>
              <a:t> </a:t>
            </a:r>
            <a:r>
              <a:rPr sz="1250" dirty="0">
                <a:latin typeface="Arial MT"/>
                <a:cs typeface="Arial MT"/>
              </a:rPr>
              <a:t>some</a:t>
            </a:r>
            <a:r>
              <a:rPr sz="1250" spc="120" dirty="0">
                <a:latin typeface="Arial MT"/>
                <a:cs typeface="Arial MT"/>
              </a:rPr>
              <a:t> </a:t>
            </a:r>
            <a:r>
              <a:rPr sz="1250" dirty="0">
                <a:latin typeface="Arial MT"/>
                <a:cs typeface="Arial MT"/>
              </a:rPr>
              <a:t>resource,</a:t>
            </a:r>
            <a:r>
              <a:rPr sz="1250" spc="145" dirty="0">
                <a:latin typeface="Arial MT"/>
                <a:cs typeface="Arial MT"/>
              </a:rPr>
              <a:t> </a:t>
            </a:r>
            <a:r>
              <a:rPr sz="1250" dirty="0">
                <a:latin typeface="Arial MT"/>
                <a:cs typeface="Arial MT"/>
              </a:rPr>
              <a:t>the</a:t>
            </a:r>
            <a:r>
              <a:rPr sz="1250" spc="110" dirty="0">
                <a:latin typeface="Arial MT"/>
                <a:cs typeface="Arial MT"/>
              </a:rPr>
              <a:t> </a:t>
            </a:r>
            <a:r>
              <a:rPr sz="1250" dirty="0">
                <a:latin typeface="Arial MT"/>
                <a:cs typeface="Arial MT"/>
              </a:rPr>
              <a:t>content</a:t>
            </a:r>
            <a:r>
              <a:rPr sz="1250" spc="220" dirty="0">
                <a:latin typeface="Arial MT"/>
                <a:cs typeface="Arial MT"/>
              </a:rPr>
              <a:t> </a:t>
            </a:r>
            <a:r>
              <a:rPr sz="1250" dirty="0">
                <a:latin typeface="Arial MT"/>
                <a:cs typeface="Arial MT"/>
              </a:rPr>
              <a:t>of</a:t>
            </a:r>
            <a:r>
              <a:rPr sz="1250" spc="-5" dirty="0">
                <a:latin typeface="Arial MT"/>
                <a:cs typeface="Arial MT"/>
              </a:rPr>
              <a:t> </a:t>
            </a:r>
            <a:r>
              <a:rPr sz="1250" dirty="0">
                <a:latin typeface="Arial MT"/>
                <a:cs typeface="Arial MT"/>
              </a:rPr>
              <a:t>the</a:t>
            </a:r>
            <a:r>
              <a:rPr sz="1250" spc="190" dirty="0">
                <a:latin typeface="Arial MT"/>
                <a:cs typeface="Arial MT"/>
              </a:rPr>
              <a:t> </a:t>
            </a:r>
            <a:r>
              <a:rPr sz="1250" dirty="0">
                <a:latin typeface="Arial MT"/>
                <a:cs typeface="Arial MT"/>
              </a:rPr>
              <a:t>registers,</a:t>
            </a:r>
            <a:r>
              <a:rPr sz="1250" spc="95" dirty="0">
                <a:latin typeface="Arial MT"/>
                <a:cs typeface="Arial MT"/>
              </a:rPr>
              <a:t> </a:t>
            </a:r>
            <a:r>
              <a:rPr sz="1250" dirty="0">
                <a:latin typeface="Arial MT"/>
                <a:cs typeface="Arial MT"/>
              </a:rPr>
              <a:t>and</a:t>
            </a:r>
            <a:r>
              <a:rPr sz="1250" spc="110" dirty="0">
                <a:latin typeface="Arial MT"/>
                <a:cs typeface="Arial MT"/>
              </a:rPr>
              <a:t> </a:t>
            </a:r>
            <a:r>
              <a:rPr sz="1250" dirty="0">
                <a:latin typeface="Arial MT"/>
                <a:cs typeface="Arial MT"/>
              </a:rPr>
              <a:t>information</a:t>
            </a:r>
            <a:r>
              <a:rPr sz="1250" spc="204" dirty="0">
                <a:latin typeface="Arial MT"/>
                <a:cs typeface="Arial MT"/>
              </a:rPr>
              <a:t> </a:t>
            </a:r>
            <a:r>
              <a:rPr sz="1250" dirty="0">
                <a:latin typeface="Arial MT"/>
                <a:cs typeface="Arial MT"/>
              </a:rPr>
              <a:t>about</a:t>
            </a:r>
            <a:r>
              <a:rPr sz="1250" spc="70" dirty="0">
                <a:latin typeface="Arial MT"/>
                <a:cs typeface="Arial MT"/>
              </a:rPr>
              <a:t> </a:t>
            </a:r>
            <a:r>
              <a:rPr sz="1250" spc="-25" dirty="0">
                <a:latin typeface="Arial MT"/>
                <a:cs typeface="Arial MT"/>
              </a:rPr>
              <a:t>the</a:t>
            </a:r>
            <a:endParaRPr sz="1250">
              <a:latin typeface="Arial MT"/>
              <a:cs typeface="Arial MT"/>
            </a:endParaRPr>
          </a:p>
          <a:p>
            <a:pPr marL="1385570">
              <a:lnSpc>
                <a:spcPts val="1350"/>
              </a:lnSpc>
            </a:pPr>
            <a:r>
              <a:rPr sz="1250" dirty="0">
                <a:latin typeface="Arial MT"/>
                <a:cs typeface="Arial MT"/>
              </a:rPr>
              <a:t>process's</a:t>
            </a:r>
            <a:r>
              <a:rPr sz="1250" spc="175" dirty="0">
                <a:latin typeface="Arial MT"/>
                <a:cs typeface="Arial MT"/>
              </a:rPr>
              <a:t> </a:t>
            </a:r>
            <a:r>
              <a:rPr sz="1250" spc="-10" dirty="0">
                <a:latin typeface="Arial MT"/>
                <a:cs typeface="Arial MT"/>
              </a:rPr>
              <a:t>memory.</a:t>
            </a:r>
            <a:endParaRPr sz="1250">
              <a:latin typeface="Arial MT"/>
              <a:cs typeface="Arial M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5580" rIns="0" bIns="0" rtlCol="0">
            <a:spAutoFit/>
          </a:bodyPr>
          <a:lstStyle/>
          <a:p>
            <a:pPr marL="12700">
              <a:lnSpc>
                <a:spcPct val="100000"/>
              </a:lnSpc>
              <a:spcBef>
                <a:spcPts val="105"/>
              </a:spcBef>
            </a:pPr>
            <a:r>
              <a:rPr dirty="0"/>
              <a:t>Multitasking,</a:t>
            </a:r>
            <a:r>
              <a:rPr spc="-85" dirty="0"/>
              <a:t> </a:t>
            </a:r>
            <a:r>
              <a:rPr spc="-10" dirty="0"/>
              <a:t>Threading</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64</a:t>
            </a:fld>
            <a:endParaRPr spc="-25" dirty="0"/>
          </a:p>
        </p:txBody>
      </p:sp>
      <p:sp>
        <p:nvSpPr>
          <p:cNvPr id="3" name="object 3"/>
          <p:cNvSpPr txBox="1"/>
          <p:nvPr/>
        </p:nvSpPr>
        <p:spPr>
          <a:xfrm>
            <a:off x="855980" y="1277048"/>
            <a:ext cx="10473690" cy="4838700"/>
          </a:xfrm>
          <a:prstGeom prst="rect">
            <a:avLst/>
          </a:prstGeom>
        </p:spPr>
        <p:txBody>
          <a:bodyPr vert="horz" wrap="square" lIns="0" tIns="76835" rIns="0" bIns="0" rtlCol="0">
            <a:spAutoFit/>
          </a:bodyPr>
          <a:lstStyle/>
          <a:p>
            <a:pPr marL="388620" indent="-375920">
              <a:lnSpc>
                <a:spcPct val="100000"/>
              </a:lnSpc>
              <a:spcBef>
                <a:spcPts val="605"/>
              </a:spcBef>
              <a:buSzPct val="106666"/>
              <a:buChar char="•"/>
              <a:tabLst>
                <a:tab pos="388620" algn="l"/>
              </a:tabLst>
            </a:pPr>
            <a:r>
              <a:rPr sz="2250" spc="-10" dirty="0">
                <a:latin typeface="Arial MT"/>
                <a:cs typeface="Arial MT"/>
              </a:rPr>
              <a:t>Most</a:t>
            </a:r>
            <a:r>
              <a:rPr sz="2250" spc="-150" dirty="0">
                <a:latin typeface="Arial MT"/>
                <a:cs typeface="Arial MT"/>
              </a:rPr>
              <a:t> </a:t>
            </a:r>
            <a:r>
              <a:rPr sz="2250" spc="-20" dirty="0">
                <a:latin typeface="Arial MT"/>
                <a:cs typeface="Arial MT"/>
              </a:rPr>
              <a:t>modern</a:t>
            </a:r>
            <a:r>
              <a:rPr sz="2250" spc="-135" dirty="0">
                <a:latin typeface="Arial MT"/>
                <a:cs typeface="Arial MT"/>
              </a:rPr>
              <a:t> </a:t>
            </a:r>
            <a:r>
              <a:rPr sz="2250" spc="-20" dirty="0">
                <a:latin typeface="Arial MT"/>
                <a:cs typeface="Arial MT"/>
              </a:rPr>
              <a:t>operating</a:t>
            </a:r>
            <a:r>
              <a:rPr sz="2250" spc="-100" dirty="0">
                <a:latin typeface="Arial MT"/>
                <a:cs typeface="Arial MT"/>
              </a:rPr>
              <a:t> </a:t>
            </a:r>
            <a:r>
              <a:rPr sz="2250" spc="-10" dirty="0">
                <a:latin typeface="Arial MT"/>
                <a:cs typeface="Arial MT"/>
              </a:rPr>
              <a:t>systems</a:t>
            </a:r>
            <a:r>
              <a:rPr sz="2250" spc="-125" dirty="0">
                <a:latin typeface="Arial MT"/>
                <a:cs typeface="Arial MT"/>
              </a:rPr>
              <a:t> </a:t>
            </a:r>
            <a:r>
              <a:rPr sz="2250" dirty="0">
                <a:latin typeface="Arial MT"/>
                <a:cs typeface="Arial MT"/>
              </a:rPr>
              <a:t>are</a:t>
            </a:r>
            <a:r>
              <a:rPr sz="2250" spc="-100" dirty="0">
                <a:latin typeface="Arial MT"/>
                <a:cs typeface="Arial MT"/>
              </a:rPr>
              <a:t> </a:t>
            </a:r>
            <a:r>
              <a:rPr sz="2250" b="1" spc="-10" dirty="0">
                <a:latin typeface="Arial"/>
                <a:cs typeface="Arial"/>
              </a:rPr>
              <a:t>multitasking</a:t>
            </a:r>
            <a:endParaRPr sz="2250">
              <a:latin typeface="Arial"/>
              <a:cs typeface="Arial"/>
            </a:endParaRPr>
          </a:p>
          <a:p>
            <a:pPr marL="845819" lvl="1" indent="-365760">
              <a:lnSpc>
                <a:spcPct val="100000"/>
              </a:lnSpc>
              <a:spcBef>
                <a:spcPts val="755"/>
              </a:spcBef>
              <a:buSzPct val="112500"/>
              <a:buChar char="•"/>
              <a:tabLst>
                <a:tab pos="845819" algn="l"/>
              </a:tabLst>
            </a:pPr>
            <a:r>
              <a:rPr sz="2000" dirty="0">
                <a:latin typeface="Arial MT"/>
                <a:cs typeface="Arial MT"/>
              </a:rPr>
              <a:t>simultaneous</a:t>
            </a:r>
            <a:r>
              <a:rPr sz="2000" spc="-215" dirty="0">
                <a:latin typeface="Arial MT"/>
                <a:cs typeface="Arial MT"/>
              </a:rPr>
              <a:t> </a:t>
            </a:r>
            <a:r>
              <a:rPr sz="2000" dirty="0">
                <a:latin typeface="Arial MT"/>
                <a:cs typeface="Arial MT"/>
              </a:rPr>
              <a:t>execution</a:t>
            </a:r>
            <a:r>
              <a:rPr sz="2000" spc="135" dirty="0">
                <a:latin typeface="Arial MT"/>
                <a:cs typeface="Arial MT"/>
              </a:rPr>
              <a:t> </a:t>
            </a:r>
            <a:r>
              <a:rPr sz="2000" dirty="0">
                <a:latin typeface="Arial MT"/>
                <a:cs typeface="Arial MT"/>
              </a:rPr>
              <a:t>of</a:t>
            </a:r>
            <a:r>
              <a:rPr sz="2000" spc="140" dirty="0">
                <a:latin typeface="Arial MT"/>
                <a:cs typeface="Arial MT"/>
              </a:rPr>
              <a:t> </a:t>
            </a:r>
            <a:r>
              <a:rPr sz="2000" dirty="0">
                <a:latin typeface="Arial MT"/>
                <a:cs typeface="Arial MT"/>
              </a:rPr>
              <a:t>multiple</a:t>
            </a:r>
            <a:r>
              <a:rPr sz="2000" spc="-185" dirty="0">
                <a:latin typeface="Arial MT"/>
                <a:cs typeface="Arial MT"/>
              </a:rPr>
              <a:t> </a:t>
            </a:r>
            <a:r>
              <a:rPr sz="2000" spc="-10" dirty="0">
                <a:latin typeface="Arial MT"/>
                <a:cs typeface="Arial MT"/>
              </a:rPr>
              <a:t>programs</a:t>
            </a:r>
            <a:endParaRPr sz="2000">
              <a:latin typeface="Arial MT"/>
              <a:cs typeface="Arial MT"/>
            </a:endParaRPr>
          </a:p>
          <a:p>
            <a:pPr marL="845819" lvl="1" indent="-365760">
              <a:lnSpc>
                <a:spcPct val="100000"/>
              </a:lnSpc>
              <a:spcBef>
                <a:spcPts val="805"/>
              </a:spcBef>
              <a:buSzPct val="112500"/>
              <a:buChar char="•"/>
              <a:tabLst>
                <a:tab pos="845819" algn="l"/>
              </a:tabLst>
            </a:pPr>
            <a:r>
              <a:rPr sz="2000" dirty="0">
                <a:latin typeface="Arial MT"/>
                <a:cs typeface="Arial MT"/>
              </a:rPr>
              <a:t>even</a:t>
            </a:r>
            <a:r>
              <a:rPr sz="2000" spc="110" dirty="0">
                <a:latin typeface="Arial MT"/>
                <a:cs typeface="Arial MT"/>
              </a:rPr>
              <a:t> </a:t>
            </a:r>
            <a:r>
              <a:rPr sz="2000" dirty="0">
                <a:latin typeface="Arial MT"/>
                <a:cs typeface="Arial MT"/>
              </a:rPr>
              <a:t>on</a:t>
            </a:r>
            <a:r>
              <a:rPr sz="2000" spc="20" dirty="0">
                <a:latin typeface="Arial MT"/>
                <a:cs typeface="Arial MT"/>
              </a:rPr>
              <a:t> </a:t>
            </a:r>
            <a:r>
              <a:rPr sz="2000" dirty="0">
                <a:latin typeface="Arial MT"/>
                <a:cs typeface="Arial MT"/>
              </a:rPr>
              <a:t>a</a:t>
            </a:r>
            <a:r>
              <a:rPr sz="2000" spc="30" dirty="0">
                <a:latin typeface="Arial MT"/>
                <a:cs typeface="Arial MT"/>
              </a:rPr>
              <a:t> </a:t>
            </a:r>
            <a:r>
              <a:rPr sz="2000" dirty="0">
                <a:latin typeface="Arial MT"/>
                <a:cs typeface="Arial MT"/>
              </a:rPr>
              <a:t>system</a:t>
            </a:r>
            <a:r>
              <a:rPr sz="2000" spc="-130" dirty="0">
                <a:latin typeface="Arial MT"/>
                <a:cs typeface="Arial MT"/>
              </a:rPr>
              <a:t> </a:t>
            </a:r>
            <a:r>
              <a:rPr sz="2000" dirty="0">
                <a:latin typeface="Arial MT"/>
                <a:cs typeface="Arial MT"/>
              </a:rPr>
              <a:t>with</a:t>
            </a:r>
            <a:r>
              <a:rPr sz="2000" spc="-50" dirty="0">
                <a:latin typeface="Arial MT"/>
                <a:cs typeface="Arial MT"/>
              </a:rPr>
              <a:t> </a:t>
            </a:r>
            <a:r>
              <a:rPr sz="2000" dirty="0">
                <a:latin typeface="Arial MT"/>
                <a:cs typeface="Arial MT"/>
              </a:rPr>
              <a:t>a</a:t>
            </a:r>
            <a:r>
              <a:rPr sz="2000" spc="25" dirty="0">
                <a:latin typeface="Arial MT"/>
                <a:cs typeface="Arial MT"/>
              </a:rPr>
              <a:t> </a:t>
            </a:r>
            <a:r>
              <a:rPr sz="2000" dirty="0">
                <a:latin typeface="Arial MT"/>
                <a:cs typeface="Arial MT"/>
              </a:rPr>
              <a:t>single</a:t>
            </a:r>
            <a:r>
              <a:rPr sz="2000" spc="-150" dirty="0">
                <a:latin typeface="Arial MT"/>
                <a:cs typeface="Arial MT"/>
              </a:rPr>
              <a:t> </a:t>
            </a:r>
            <a:r>
              <a:rPr sz="2000" spc="-20" dirty="0">
                <a:latin typeface="Arial MT"/>
                <a:cs typeface="Arial MT"/>
              </a:rPr>
              <a:t>core</a:t>
            </a:r>
            <a:endParaRPr sz="2000">
              <a:latin typeface="Arial MT"/>
              <a:cs typeface="Arial MT"/>
            </a:endParaRPr>
          </a:p>
          <a:p>
            <a:pPr marL="1303655" lvl="2" indent="-355600">
              <a:lnSpc>
                <a:spcPct val="100000"/>
              </a:lnSpc>
              <a:spcBef>
                <a:spcPts val="745"/>
              </a:spcBef>
              <a:buSzPct val="105263"/>
              <a:buChar char="•"/>
              <a:tabLst>
                <a:tab pos="1303655" algn="l"/>
              </a:tabLst>
            </a:pPr>
            <a:r>
              <a:rPr sz="1900" dirty="0">
                <a:latin typeface="Arial MT"/>
                <a:cs typeface="Arial MT"/>
              </a:rPr>
              <a:t>each</a:t>
            </a:r>
            <a:r>
              <a:rPr sz="1900" spc="-20" dirty="0">
                <a:latin typeface="Arial MT"/>
                <a:cs typeface="Arial MT"/>
              </a:rPr>
              <a:t> </a:t>
            </a:r>
            <a:r>
              <a:rPr sz="1900" dirty="0">
                <a:latin typeface="Arial MT"/>
                <a:cs typeface="Arial MT"/>
              </a:rPr>
              <a:t>process</a:t>
            </a:r>
            <a:r>
              <a:rPr sz="1900" spc="-60" dirty="0">
                <a:latin typeface="Arial MT"/>
                <a:cs typeface="Arial MT"/>
              </a:rPr>
              <a:t> </a:t>
            </a:r>
            <a:r>
              <a:rPr sz="1900" dirty="0">
                <a:latin typeface="Arial MT"/>
                <a:cs typeface="Arial MT"/>
              </a:rPr>
              <a:t>runs</a:t>
            </a:r>
            <a:r>
              <a:rPr sz="1900" spc="-135" dirty="0">
                <a:latin typeface="Arial MT"/>
                <a:cs typeface="Arial MT"/>
              </a:rPr>
              <a:t> </a:t>
            </a:r>
            <a:r>
              <a:rPr sz="1900" dirty="0">
                <a:latin typeface="Arial MT"/>
                <a:cs typeface="Arial MT"/>
              </a:rPr>
              <a:t>for</a:t>
            </a:r>
            <a:r>
              <a:rPr sz="1900" spc="15" dirty="0">
                <a:latin typeface="Arial MT"/>
                <a:cs typeface="Arial MT"/>
              </a:rPr>
              <a:t> </a:t>
            </a:r>
            <a:r>
              <a:rPr sz="1900" dirty="0">
                <a:latin typeface="Arial MT"/>
                <a:cs typeface="Arial MT"/>
              </a:rPr>
              <a:t>a</a:t>
            </a:r>
            <a:r>
              <a:rPr sz="1900" spc="-85" dirty="0">
                <a:latin typeface="Arial MT"/>
                <a:cs typeface="Arial MT"/>
              </a:rPr>
              <a:t> </a:t>
            </a:r>
            <a:r>
              <a:rPr sz="1900" dirty="0">
                <a:latin typeface="Arial MT"/>
                <a:cs typeface="Arial MT"/>
              </a:rPr>
              <a:t>small</a:t>
            </a:r>
            <a:r>
              <a:rPr sz="1900" spc="-10" dirty="0">
                <a:latin typeface="Arial MT"/>
                <a:cs typeface="Arial MT"/>
              </a:rPr>
              <a:t> </a:t>
            </a:r>
            <a:r>
              <a:rPr sz="1900" dirty="0">
                <a:latin typeface="Arial MT"/>
                <a:cs typeface="Arial MT"/>
              </a:rPr>
              <a:t>interval</a:t>
            </a:r>
            <a:r>
              <a:rPr sz="1900" spc="-10" dirty="0">
                <a:latin typeface="Arial MT"/>
                <a:cs typeface="Arial MT"/>
              </a:rPr>
              <a:t> </a:t>
            </a:r>
            <a:r>
              <a:rPr sz="1900" dirty="0">
                <a:latin typeface="Arial MT"/>
                <a:cs typeface="Arial MT"/>
              </a:rPr>
              <a:t>of</a:t>
            </a:r>
            <a:r>
              <a:rPr sz="1900" spc="-35" dirty="0">
                <a:latin typeface="Arial MT"/>
                <a:cs typeface="Arial MT"/>
              </a:rPr>
              <a:t> </a:t>
            </a:r>
            <a:r>
              <a:rPr sz="1900" dirty="0">
                <a:latin typeface="Arial MT"/>
                <a:cs typeface="Arial MT"/>
              </a:rPr>
              <a:t>time</a:t>
            </a:r>
            <a:r>
              <a:rPr sz="1900" spc="45" dirty="0">
                <a:latin typeface="Arial MT"/>
                <a:cs typeface="Arial MT"/>
              </a:rPr>
              <a:t> </a:t>
            </a:r>
            <a:r>
              <a:rPr sz="1900" dirty="0">
                <a:latin typeface="Arial MT"/>
                <a:cs typeface="Arial MT"/>
              </a:rPr>
              <a:t>-</a:t>
            </a:r>
            <a:r>
              <a:rPr sz="1900" spc="20" dirty="0">
                <a:latin typeface="Arial MT"/>
                <a:cs typeface="Arial MT"/>
              </a:rPr>
              <a:t> </a:t>
            </a:r>
            <a:r>
              <a:rPr sz="1900" b="1" dirty="0">
                <a:latin typeface="Arial"/>
                <a:cs typeface="Arial"/>
              </a:rPr>
              <a:t>time</a:t>
            </a:r>
            <a:r>
              <a:rPr sz="1900" b="1" spc="-90" dirty="0">
                <a:latin typeface="Arial"/>
                <a:cs typeface="Arial"/>
              </a:rPr>
              <a:t> </a:t>
            </a:r>
            <a:r>
              <a:rPr sz="1900" b="1" spc="-10" dirty="0">
                <a:latin typeface="Arial"/>
                <a:cs typeface="Arial"/>
              </a:rPr>
              <a:t>slice</a:t>
            </a:r>
            <a:endParaRPr sz="1900">
              <a:latin typeface="Arial"/>
              <a:cs typeface="Arial"/>
            </a:endParaRPr>
          </a:p>
          <a:p>
            <a:pPr marL="388620" indent="-375920">
              <a:lnSpc>
                <a:spcPct val="100000"/>
              </a:lnSpc>
              <a:spcBef>
                <a:spcPts val="655"/>
              </a:spcBef>
              <a:buSzPct val="106666"/>
              <a:buChar char="•"/>
              <a:tabLst>
                <a:tab pos="388620" algn="l"/>
              </a:tabLst>
            </a:pPr>
            <a:r>
              <a:rPr sz="2250" dirty="0">
                <a:latin typeface="Arial MT"/>
                <a:cs typeface="Arial MT"/>
              </a:rPr>
              <a:t>In</a:t>
            </a:r>
            <a:r>
              <a:rPr sz="2250" spc="-135" dirty="0">
                <a:latin typeface="Arial MT"/>
                <a:cs typeface="Arial MT"/>
              </a:rPr>
              <a:t> </a:t>
            </a:r>
            <a:r>
              <a:rPr sz="2250" dirty="0">
                <a:latin typeface="Arial MT"/>
                <a:cs typeface="Arial MT"/>
              </a:rPr>
              <a:t>a</a:t>
            </a:r>
            <a:r>
              <a:rPr sz="2250" spc="-80" dirty="0">
                <a:latin typeface="Arial MT"/>
                <a:cs typeface="Arial MT"/>
              </a:rPr>
              <a:t> </a:t>
            </a:r>
            <a:r>
              <a:rPr sz="2250" spc="-10" dirty="0">
                <a:latin typeface="Arial MT"/>
                <a:cs typeface="Arial MT"/>
              </a:rPr>
              <a:t>multitasking</a:t>
            </a:r>
            <a:r>
              <a:rPr sz="2250" spc="-275" dirty="0">
                <a:latin typeface="Arial MT"/>
                <a:cs typeface="Arial MT"/>
              </a:rPr>
              <a:t> </a:t>
            </a:r>
            <a:r>
              <a:rPr sz="2250" dirty="0">
                <a:latin typeface="Arial MT"/>
                <a:cs typeface="Arial MT"/>
              </a:rPr>
              <a:t>OS,</a:t>
            </a:r>
            <a:r>
              <a:rPr sz="2250" spc="-155" dirty="0">
                <a:latin typeface="Arial MT"/>
                <a:cs typeface="Arial MT"/>
              </a:rPr>
              <a:t> </a:t>
            </a:r>
            <a:r>
              <a:rPr sz="2250" dirty="0">
                <a:latin typeface="Arial MT"/>
                <a:cs typeface="Arial MT"/>
              </a:rPr>
              <a:t>if</a:t>
            </a:r>
            <a:r>
              <a:rPr sz="2250" spc="-95" dirty="0">
                <a:latin typeface="Arial MT"/>
                <a:cs typeface="Arial MT"/>
              </a:rPr>
              <a:t> </a:t>
            </a:r>
            <a:r>
              <a:rPr sz="2250" dirty="0">
                <a:latin typeface="Arial MT"/>
                <a:cs typeface="Arial MT"/>
              </a:rPr>
              <a:t>a</a:t>
            </a:r>
            <a:r>
              <a:rPr sz="2250" spc="-80" dirty="0">
                <a:latin typeface="Arial MT"/>
                <a:cs typeface="Arial MT"/>
              </a:rPr>
              <a:t> </a:t>
            </a:r>
            <a:r>
              <a:rPr sz="2250" spc="-20" dirty="0">
                <a:latin typeface="Arial MT"/>
                <a:cs typeface="Arial MT"/>
              </a:rPr>
              <a:t>process</a:t>
            </a:r>
            <a:r>
              <a:rPr sz="2250" spc="-110" dirty="0">
                <a:latin typeface="Arial MT"/>
                <a:cs typeface="Arial MT"/>
              </a:rPr>
              <a:t> </a:t>
            </a:r>
            <a:r>
              <a:rPr sz="2250" spc="-10" dirty="0">
                <a:latin typeface="Arial MT"/>
                <a:cs typeface="Arial MT"/>
              </a:rPr>
              <a:t>needs</a:t>
            </a:r>
            <a:r>
              <a:rPr sz="2250" spc="-105" dirty="0">
                <a:latin typeface="Arial MT"/>
                <a:cs typeface="Arial MT"/>
              </a:rPr>
              <a:t> </a:t>
            </a:r>
            <a:r>
              <a:rPr sz="2250" dirty="0">
                <a:latin typeface="Arial MT"/>
                <a:cs typeface="Arial MT"/>
              </a:rPr>
              <a:t>to</a:t>
            </a:r>
            <a:r>
              <a:rPr sz="2250" spc="-150" dirty="0">
                <a:latin typeface="Arial MT"/>
                <a:cs typeface="Arial MT"/>
              </a:rPr>
              <a:t> </a:t>
            </a:r>
            <a:r>
              <a:rPr sz="2250" dirty="0">
                <a:latin typeface="Arial MT"/>
                <a:cs typeface="Arial MT"/>
              </a:rPr>
              <a:t>wait</a:t>
            </a:r>
            <a:r>
              <a:rPr sz="2250" spc="55" dirty="0">
                <a:latin typeface="Arial MT"/>
                <a:cs typeface="Arial MT"/>
              </a:rPr>
              <a:t> </a:t>
            </a:r>
            <a:r>
              <a:rPr sz="2250" dirty="0">
                <a:latin typeface="Arial MT"/>
                <a:cs typeface="Arial MT"/>
              </a:rPr>
              <a:t>for</a:t>
            </a:r>
            <a:r>
              <a:rPr sz="2250" spc="35" dirty="0">
                <a:latin typeface="Arial MT"/>
                <a:cs typeface="Arial MT"/>
              </a:rPr>
              <a:t> </a:t>
            </a:r>
            <a:r>
              <a:rPr sz="2250" dirty="0">
                <a:latin typeface="Arial MT"/>
                <a:cs typeface="Arial MT"/>
              </a:rPr>
              <a:t>a</a:t>
            </a:r>
            <a:r>
              <a:rPr sz="2250" spc="-85" dirty="0">
                <a:latin typeface="Arial MT"/>
                <a:cs typeface="Arial MT"/>
              </a:rPr>
              <a:t> </a:t>
            </a:r>
            <a:r>
              <a:rPr sz="2250" spc="-10" dirty="0">
                <a:latin typeface="Arial MT"/>
                <a:cs typeface="Arial MT"/>
              </a:rPr>
              <a:t>resource</a:t>
            </a:r>
            <a:endParaRPr sz="2250">
              <a:latin typeface="Arial MT"/>
              <a:cs typeface="Arial MT"/>
            </a:endParaRPr>
          </a:p>
          <a:p>
            <a:pPr marL="845819" lvl="1" indent="-365760">
              <a:lnSpc>
                <a:spcPct val="100000"/>
              </a:lnSpc>
              <a:spcBef>
                <a:spcPts val="755"/>
              </a:spcBef>
              <a:buSzPct val="112500"/>
              <a:buChar char="•"/>
              <a:tabLst>
                <a:tab pos="845819" algn="l"/>
              </a:tabLst>
            </a:pPr>
            <a:r>
              <a:rPr sz="2000" dirty="0">
                <a:latin typeface="Arial MT"/>
                <a:cs typeface="Arial MT"/>
              </a:rPr>
              <a:t>It</a:t>
            </a:r>
            <a:r>
              <a:rPr sz="2000" spc="75" dirty="0">
                <a:latin typeface="Arial MT"/>
                <a:cs typeface="Arial MT"/>
              </a:rPr>
              <a:t> </a:t>
            </a:r>
            <a:r>
              <a:rPr sz="2000" dirty="0">
                <a:latin typeface="Arial MT"/>
                <a:cs typeface="Arial MT"/>
              </a:rPr>
              <a:t>will</a:t>
            </a:r>
            <a:r>
              <a:rPr sz="2000" spc="-195" dirty="0">
                <a:latin typeface="Arial MT"/>
                <a:cs typeface="Arial MT"/>
              </a:rPr>
              <a:t> </a:t>
            </a:r>
            <a:r>
              <a:rPr sz="2000" b="1" dirty="0">
                <a:latin typeface="Arial"/>
                <a:cs typeface="Arial"/>
              </a:rPr>
              <a:t>block</a:t>
            </a:r>
            <a:r>
              <a:rPr sz="2000" dirty="0">
                <a:latin typeface="Arial MT"/>
                <a:cs typeface="Arial MT"/>
              </a:rPr>
              <a:t>.</a:t>
            </a:r>
            <a:r>
              <a:rPr sz="2000" spc="80" dirty="0">
                <a:latin typeface="Arial MT"/>
                <a:cs typeface="Arial MT"/>
              </a:rPr>
              <a:t> </a:t>
            </a:r>
            <a:r>
              <a:rPr sz="2000" dirty="0">
                <a:latin typeface="Arial MT"/>
                <a:cs typeface="Arial MT"/>
              </a:rPr>
              <a:t>It</a:t>
            </a:r>
            <a:r>
              <a:rPr sz="2000" spc="5" dirty="0">
                <a:latin typeface="Arial MT"/>
                <a:cs typeface="Arial MT"/>
              </a:rPr>
              <a:t> </a:t>
            </a:r>
            <a:r>
              <a:rPr sz="2000" dirty="0">
                <a:latin typeface="Arial MT"/>
                <a:cs typeface="Arial MT"/>
              </a:rPr>
              <a:t>will</a:t>
            </a:r>
            <a:r>
              <a:rPr sz="2000" spc="-114" dirty="0">
                <a:latin typeface="Arial MT"/>
                <a:cs typeface="Arial MT"/>
              </a:rPr>
              <a:t> </a:t>
            </a:r>
            <a:r>
              <a:rPr sz="2000" dirty="0">
                <a:latin typeface="Arial MT"/>
                <a:cs typeface="Arial MT"/>
              </a:rPr>
              <a:t>stop</a:t>
            </a:r>
            <a:r>
              <a:rPr sz="2000" spc="-80" dirty="0">
                <a:latin typeface="Arial MT"/>
                <a:cs typeface="Arial MT"/>
              </a:rPr>
              <a:t> </a:t>
            </a:r>
            <a:r>
              <a:rPr sz="2000" dirty="0">
                <a:latin typeface="Arial MT"/>
                <a:cs typeface="Arial MT"/>
              </a:rPr>
              <a:t>executing</a:t>
            </a:r>
            <a:r>
              <a:rPr sz="2000" spc="25" dirty="0">
                <a:latin typeface="Arial MT"/>
                <a:cs typeface="Arial MT"/>
              </a:rPr>
              <a:t> </a:t>
            </a:r>
            <a:r>
              <a:rPr sz="2000" dirty="0">
                <a:latin typeface="Arial MT"/>
                <a:cs typeface="Arial MT"/>
              </a:rPr>
              <a:t>and the</a:t>
            </a:r>
            <a:r>
              <a:rPr sz="2000" spc="-70" dirty="0">
                <a:latin typeface="Arial MT"/>
                <a:cs typeface="Arial MT"/>
              </a:rPr>
              <a:t> </a:t>
            </a:r>
            <a:r>
              <a:rPr sz="2000" dirty="0">
                <a:latin typeface="Arial MT"/>
                <a:cs typeface="Arial MT"/>
              </a:rPr>
              <a:t>OS</a:t>
            </a:r>
            <a:r>
              <a:rPr sz="2000" spc="20" dirty="0">
                <a:latin typeface="Arial MT"/>
                <a:cs typeface="Arial MT"/>
              </a:rPr>
              <a:t> </a:t>
            </a:r>
            <a:r>
              <a:rPr sz="2000" dirty="0">
                <a:latin typeface="Arial MT"/>
                <a:cs typeface="Arial MT"/>
              </a:rPr>
              <a:t>can</a:t>
            </a:r>
            <a:r>
              <a:rPr sz="2000" spc="-75" dirty="0">
                <a:latin typeface="Arial MT"/>
                <a:cs typeface="Arial MT"/>
              </a:rPr>
              <a:t> </a:t>
            </a:r>
            <a:r>
              <a:rPr sz="2000" dirty="0">
                <a:latin typeface="Arial MT"/>
                <a:cs typeface="Arial MT"/>
              </a:rPr>
              <a:t>run</a:t>
            </a:r>
            <a:r>
              <a:rPr sz="2000" spc="15" dirty="0">
                <a:latin typeface="Arial MT"/>
                <a:cs typeface="Arial MT"/>
              </a:rPr>
              <a:t> </a:t>
            </a:r>
            <a:r>
              <a:rPr sz="2000" dirty="0">
                <a:latin typeface="Arial MT"/>
                <a:cs typeface="Arial MT"/>
              </a:rPr>
              <a:t>another</a:t>
            </a:r>
            <a:r>
              <a:rPr sz="2000" spc="-25" dirty="0">
                <a:latin typeface="Arial MT"/>
                <a:cs typeface="Arial MT"/>
              </a:rPr>
              <a:t> </a:t>
            </a:r>
            <a:r>
              <a:rPr sz="2000" spc="-10" dirty="0">
                <a:latin typeface="Arial MT"/>
                <a:cs typeface="Arial MT"/>
              </a:rPr>
              <a:t>process.</a:t>
            </a:r>
            <a:endParaRPr sz="2000">
              <a:latin typeface="Arial MT"/>
              <a:cs typeface="Arial MT"/>
            </a:endParaRPr>
          </a:p>
          <a:p>
            <a:pPr marL="846455" marR="121285" lvl="1" indent="-365760">
              <a:lnSpc>
                <a:spcPts val="2160"/>
              </a:lnSpc>
              <a:spcBef>
                <a:spcPts val="1075"/>
              </a:spcBef>
              <a:buSzPct val="112500"/>
              <a:buChar char="•"/>
              <a:tabLst>
                <a:tab pos="846455" algn="l"/>
              </a:tabLst>
            </a:pPr>
            <a:r>
              <a:rPr sz="2000" dirty="0">
                <a:latin typeface="Arial MT"/>
                <a:cs typeface="Arial MT"/>
              </a:rPr>
              <a:t>However,</a:t>
            </a:r>
            <a:r>
              <a:rPr sz="2000" spc="5" dirty="0">
                <a:latin typeface="Arial MT"/>
                <a:cs typeface="Arial MT"/>
              </a:rPr>
              <a:t> </a:t>
            </a:r>
            <a:r>
              <a:rPr sz="2000" dirty="0">
                <a:latin typeface="Arial MT"/>
                <a:cs typeface="Arial MT"/>
              </a:rPr>
              <a:t>many</a:t>
            </a:r>
            <a:r>
              <a:rPr sz="2000" spc="-120" dirty="0">
                <a:latin typeface="Arial MT"/>
                <a:cs typeface="Arial MT"/>
              </a:rPr>
              <a:t> </a:t>
            </a:r>
            <a:r>
              <a:rPr sz="2000" dirty="0">
                <a:latin typeface="Arial MT"/>
                <a:cs typeface="Arial MT"/>
              </a:rPr>
              <a:t>programs</a:t>
            </a:r>
            <a:r>
              <a:rPr sz="2000" spc="-40" dirty="0">
                <a:latin typeface="Arial MT"/>
                <a:cs typeface="Arial MT"/>
              </a:rPr>
              <a:t> </a:t>
            </a:r>
            <a:r>
              <a:rPr sz="2000" dirty="0">
                <a:latin typeface="Arial MT"/>
                <a:cs typeface="Arial MT"/>
              </a:rPr>
              <a:t>can</a:t>
            </a:r>
            <a:r>
              <a:rPr sz="2000" spc="-70" dirty="0">
                <a:latin typeface="Arial MT"/>
                <a:cs typeface="Arial MT"/>
              </a:rPr>
              <a:t> </a:t>
            </a:r>
            <a:r>
              <a:rPr sz="2000" dirty="0">
                <a:latin typeface="Arial MT"/>
                <a:cs typeface="Arial MT"/>
              </a:rPr>
              <a:t>continue</a:t>
            </a:r>
            <a:r>
              <a:rPr sz="2000" spc="-155" dirty="0">
                <a:latin typeface="Arial MT"/>
                <a:cs typeface="Arial MT"/>
              </a:rPr>
              <a:t> </a:t>
            </a:r>
            <a:r>
              <a:rPr sz="2000" dirty="0">
                <a:latin typeface="Arial MT"/>
                <a:cs typeface="Arial MT"/>
              </a:rPr>
              <a:t>to</a:t>
            </a:r>
            <a:r>
              <a:rPr sz="2000" spc="80" dirty="0">
                <a:latin typeface="Arial MT"/>
                <a:cs typeface="Arial MT"/>
              </a:rPr>
              <a:t> </a:t>
            </a:r>
            <a:r>
              <a:rPr sz="2000" dirty="0">
                <a:latin typeface="Arial MT"/>
                <a:cs typeface="Arial MT"/>
              </a:rPr>
              <a:t>do</a:t>
            </a:r>
            <a:r>
              <a:rPr sz="2000" spc="5" dirty="0">
                <a:latin typeface="Arial MT"/>
                <a:cs typeface="Arial MT"/>
              </a:rPr>
              <a:t> </a:t>
            </a:r>
            <a:r>
              <a:rPr sz="2000" dirty="0">
                <a:latin typeface="Arial MT"/>
                <a:cs typeface="Arial MT"/>
              </a:rPr>
              <a:t>useful</a:t>
            </a:r>
            <a:r>
              <a:rPr sz="2000" spc="-100" dirty="0">
                <a:latin typeface="Arial MT"/>
                <a:cs typeface="Arial MT"/>
              </a:rPr>
              <a:t> </a:t>
            </a:r>
            <a:r>
              <a:rPr sz="2000" dirty="0">
                <a:latin typeface="Arial MT"/>
                <a:cs typeface="Arial MT"/>
              </a:rPr>
              <a:t>work</a:t>
            </a:r>
            <a:r>
              <a:rPr sz="2000" spc="-40" dirty="0">
                <a:latin typeface="Arial MT"/>
                <a:cs typeface="Arial MT"/>
              </a:rPr>
              <a:t> </a:t>
            </a:r>
            <a:r>
              <a:rPr sz="2000" dirty="0">
                <a:latin typeface="Arial MT"/>
                <a:cs typeface="Arial MT"/>
              </a:rPr>
              <a:t>even</a:t>
            </a:r>
            <a:r>
              <a:rPr sz="2000" spc="90" dirty="0">
                <a:latin typeface="Arial MT"/>
                <a:cs typeface="Arial MT"/>
              </a:rPr>
              <a:t> </a:t>
            </a:r>
            <a:r>
              <a:rPr sz="2000" dirty="0">
                <a:latin typeface="Arial MT"/>
                <a:cs typeface="Arial MT"/>
              </a:rPr>
              <a:t>though</a:t>
            </a:r>
            <a:r>
              <a:rPr sz="2000" spc="-75" dirty="0">
                <a:latin typeface="Arial MT"/>
                <a:cs typeface="Arial MT"/>
              </a:rPr>
              <a:t> </a:t>
            </a:r>
            <a:r>
              <a:rPr sz="2000" dirty="0">
                <a:latin typeface="Arial MT"/>
                <a:cs typeface="Arial MT"/>
              </a:rPr>
              <a:t>the part</a:t>
            </a:r>
            <a:r>
              <a:rPr sz="2000" spc="10" dirty="0">
                <a:latin typeface="Arial MT"/>
                <a:cs typeface="Arial MT"/>
              </a:rPr>
              <a:t> </a:t>
            </a:r>
            <a:r>
              <a:rPr sz="2000" dirty="0">
                <a:latin typeface="Arial MT"/>
                <a:cs typeface="Arial MT"/>
              </a:rPr>
              <a:t>of</a:t>
            </a:r>
            <a:r>
              <a:rPr sz="2000" spc="-75" dirty="0">
                <a:latin typeface="Arial MT"/>
                <a:cs typeface="Arial MT"/>
              </a:rPr>
              <a:t> </a:t>
            </a:r>
            <a:r>
              <a:rPr sz="2000" spc="-25" dirty="0">
                <a:latin typeface="Arial MT"/>
                <a:cs typeface="Arial MT"/>
              </a:rPr>
              <a:t>the </a:t>
            </a:r>
            <a:r>
              <a:rPr sz="2000" dirty="0">
                <a:latin typeface="Arial MT"/>
                <a:cs typeface="Arial MT"/>
              </a:rPr>
              <a:t>program</a:t>
            </a:r>
            <a:r>
              <a:rPr sz="2000" spc="40" dirty="0">
                <a:latin typeface="Arial MT"/>
                <a:cs typeface="Arial MT"/>
              </a:rPr>
              <a:t> </a:t>
            </a:r>
            <a:r>
              <a:rPr sz="2000" dirty="0">
                <a:latin typeface="Arial MT"/>
                <a:cs typeface="Arial MT"/>
              </a:rPr>
              <a:t>that</a:t>
            </a:r>
            <a:r>
              <a:rPr sz="2000" spc="-60" dirty="0">
                <a:latin typeface="Arial MT"/>
                <a:cs typeface="Arial MT"/>
              </a:rPr>
              <a:t> </a:t>
            </a:r>
            <a:r>
              <a:rPr sz="2000" dirty="0">
                <a:latin typeface="Arial MT"/>
                <a:cs typeface="Arial MT"/>
              </a:rPr>
              <a:t>is</a:t>
            </a:r>
            <a:r>
              <a:rPr sz="2000" spc="-10" dirty="0">
                <a:latin typeface="Arial MT"/>
                <a:cs typeface="Arial MT"/>
              </a:rPr>
              <a:t> </a:t>
            </a:r>
            <a:r>
              <a:rPr sz="2000" dirty="0">
                <a:latin typeface="Arial MT"/>
                <a:cs typeface="Arial MT"/>
              </a:rPr>
              <a:t>currently</a:t>
            </a:r>
            <a:r>
              <a:rPr sz="2000" spc="-30" dirty="0">
                <a:latin typeface="Arial MT"/>
                <a:cs typeface="Arial MT"/>
              </a:rPr>
              <a:t> </a:t>
            </a:r>
            <a:r>
              <a:rPr sz="2000" dirty="0">
                <a:latin typeface="Arial MT"/>
                <a:cs typeface="Arial MT"/>
              </a:rPr>
              <a:t>executing</a:t>
            </a:r>
            <a:r>
              <a:rPr sz="2000" spc="25" dirty="0">
                <a:latin typeface="Arial MT"/>
                <a:cs typeface="Arial MT"/>
              </a:rPr>
              <a:t> </a:t>
            </a:r>
            <a:r>
              <a:rPr sz="2000" dirty="0">
                <a:latin typeface="Arial MT"/>
                <a:cs typeface="Arial MT"/>
              </a:rPr>
              <a:t>must</a:t>
            </a:r>
            <a:r>
              <a:rPr sz="2000" spc="-135" dirty="0">
                <a:latin typeface="Arial MT"/>
                <a:cs typeface="Arial MT"/>
              </a:rPr>
              <a:t> </a:t>
            </a:r>
            <a:r>
              <a:rPr sz="2000" dirty="0">
                <a:latin typeface="Arial MT"/>
                <a:cs typeface="Arial MT"/>
              </a:rPr>
              <a:t>wait</a:t>
            </a:r>
            <a:r>
              <a:rPr sz="2000" spc="-140" dirty="0">
                <a:latin typeface="Arial MT"/>
                <a:cs typeface="Arial MT"/>
              </a:rPr>
              <a:t> </a:t>
            </a:r>
            <a:r>
              <a:rPr sz="2000" dirty="0">
                <a:latin typeface="Arial MT"/>
                <a:cs typeface="Arial MT"/>
              </a:rPr>
              <a:t>on</a:t>
            </a:r>
            <a:r>
              <a:rPr sz="2000" spc="25" dirty="0">
                <a:latin typeface="Arial MT"/>
                <a:cs typeface="Arial MT"/>
              </a:rPr>
              <a:t> </a:t>
            </a:r>
            <a:r>
              <a:rPr sz="2000" dirty="0">
                <a:latin typeface="Arial MT"/>
                <a:cs typeface="Arial MT"/>
              </a:rPr>
              <a:t>a</a:t>
            </a:r>
            <a:r>
              <a:rPr sz="2000" spc="30" dirty="0">
                <a:latin typeface="Arial MT"/>
                <a:cs typeface="Arial MT"/>
              </a:rPr>
              <a:t> </a:t>
            </a:r>
            <a:r>
              <a:rPr sz="2000" spc="-10" dirty="0">
                <a:latin typeface="Arial MT"/>
                <a:cs typeface="Arial MT"/>
              </a:rPr>
              <a:t>resource.</a:t>
            </a:r>
            <a:endParaRPr sz="2000">
              <a:latin typeface="Arial MT"/>
              <a:cs typeface="Arial MT"/>
            </a:endParaRPr>
          </a:p>
          <a:p>
            <a:pPr marL="845819" lvl="1" indent="-365760">
              <a:lnSpc>
                <a:spcPts val="2280"/>
              </a:lnSpc>
              <a:spcBef>
                <a:spcPts val="695"/>
              </a:spcBef>
              <a:buSzPct val="112500"/>
              <a:buChar char="•"/>
              <a:tabLst>
                <a:tab pos="845819" algn="l"/>
              </a:tabLst>
            </a:pPr>
            <a:r>
              <a:rPr sz="2000" dirty="0">
                <a:latin typeface="Arial MT"/>
                <a:cs typeface="Arial MT"/>
              </a:rPr>
              <a:t>An</a:t>
            </a:r>
            <a:r>
              <a:rPr sz="2000" spc="-45" dirty="0">
                <a:latin typeface="Arial MT"/>
                <a:cs typeface="Arial MT"/>
              </a:rPr>
              <a:t> </a:t>
            </a:r>
            <a:r>
              <a:rPr sz="2000" dirty="0">
                <a:latin typeface="Arial MT"/>
                <a:cs typeface="Arial MT"/>
              </a:rPr>
              <a:t>airline</a:t>
            </a:r>
            <a:r>
              <a:rPr sz="2000" spc="-40" dirty="0">
                <a:latin typeface="Arial MT"/>
                <a:cs typeface="Arial MT"/>
              </a:rPr>
              <a:t> </a:t>
            </a:r>
            <a:r>
              <a:rPr sz="2000" dirty="0">
                <a:latin typeface="Arial MT"/>
                <a:cs typeface="Arial MT"/>
              </a:rPr>
              <a:t>reservation</a:t>
            </a:r>
            <a:r>
              <a:rPr sz="2000" spc="120" dirty="0">
                <a:latin typeface="Arial MT"/>
                <a:cs typeface="Arial MT"/>
              </a:rPr>
              <a:t> </a:t>
            </a:r>
            <a:r>
              <a:rPr sz="2000" dirty="0">
                <a:latin typeface="Arial MT"/>
                <a:cs typeface="Arial MT"/>
              </a:rPr>
              <a:t>system</a:t>
            </a:r>
            <a:r>
              <a:rPr sz="2000" spc="-35" dirty="0">
                <a:latin typeface="Arial MT"/>
                <a:cs typeface="Arial MT"/>
              </a:rPr>
              <a:t> </a:t>
            </a:r>
            <a:r>
              <a:rPr sz="2000" dirty="0">
                <a:latin typeface="Arial MT"/>
                <a:cs typeface="Arial MT"/>
              </a:rPr>
              <a:t>that</a:t>
            </a:r>
            <a:r>
              <a:rPr sz="2000" spc="-45" dirty="0">
                <a:latin typeface="Arial MT"/>
                <a:cs typeface="Arial MT"/>
              </a:rPr>
              <a:t> </a:t>
            </a:r>
            <a:r>
              <a:rPr sz="2000" dirty="0">
                <a:latin typeface="Arial MT"/>
                <a:cs typeface="Arial MT"/>
              </a:rPr>
              <a:t>is</a:t>
            </a:r>
            <a:r>
              <a:rPr sz="2000" spc="-5" dirty="0">
                <a:latin typeface="Arial MT"/>
                <a:cs typeface="Arial MT"/>
              </a:rPr>
              <a:t> </a:t>
            </a:r>
            <a:r>
              <a:rPr sz="2000" dirty="0">
                <a:latin typeface="Arial MT"/>
                <a:cs typeface="Arial MT"/>
              </a:rPr>
              <a:t>blocked</a:t>
            </a:r>
            <a:r>
              <a:rPr sz="2000" spc="-125" dirty="0">
                <a:latin typeface="Arial MT"/>
                <a:cs typeface="Arial MT"/>
              </a:rPr>
              <a:t> </a:t>
            </a:r>
            <a:r>
              <a:rPr sz="2000" dirty="0">
                <a:latin typeface="Arial MT"/>
                <a:cs typeface="Arial MT"/>
              </a:rPr>
              <a:t>waiting</a:t>
            </a:r>
            <a:r>
              <a:rPr sz="2000" spc="-130" dirty="0">
                <a:latin typeface="Arial MT"/>
                <a:cs typeface="Arial MT"/>
              </a:rPr>
              <a:t> </a:t>
            </a:r>
            <a:r>
              <a:rPr sz="2000" dirty="0">
                <a:latin typeface="Arial MT"/>
                <a:cs typeface="Arial MT"/>
              </a:rPr>
              <a:t>for</a:t>
            </a:r>
            <a:r>
              <a:rPr sz="2000" spc="-20" dirty="0">
                <a:latin typeface="Arial MT"/>
                <a:cs typeface="Arial MT"/>
              </a:rPr>
              <a:t> </a:t>
            </a:r>
            <a:r>
              <a:rPr sz="2000" dirty="0">
                <a:latin typeface="Arial MT"/>
                <a:cs typeface="Arial MT"/>
              </a:rPr>
              <a:t>a</a:t>
            </a:r>
            <a:r>
              <a:rPr sz="2000" spc="35" dirty="0">
                <a:latin typeface="Arial MT"/>
                <a:cs typeface="Arial MT"/>
              </a:rPr>
              <a:t> </a:t>
            </a:r>
            <a:r>
              <a:rPr sz="2000" dirty="0">
                <a:latin typeface="Arial MT"/>
                <a:cs typeface="Arial MT"/>
              </a:rPr>
              <a:t>seat</a:t>
            </a:r>
            <a:r>
              <a:rPr sz="2000" spc="-35" dirty="0">
                <a:latin typeface="Arial MT"/>
                <a:cs typeface="Arial MT"/>
              </a:rPr>
              <a:t> </a:t>
            </a:r>
            <a:r>
              <a:rPr sz="2000" dirty="0">
                <a:latin typeface="Arial MT"/>
                <a:cs typeface="Arial MT"/>
              </a:rPr>
              <a:t>map</a:t>
            </a:r>
            <a:r>
              <a:rPr sz="2000" spc="-125" dirty="0">
                <a:latin typeface="Arial MT"/>
                <a:cs typeface="Arial MT"/>
              </a:rPr>
              <a:t> </a:t>
            </a:r>
            <a:r>
              <a:rPr sz="2000" dirty="0">
                <a:latin typeface="Arial MT"/>
                <a:cs typeface="Arial MT"/>
              </a:rPr>
              <a:t>for one</a:t>
            </a:r>
            <a:r>
              <a:rPr sz="2000" spc="35" dirty="0">
                <a:latin typeface="Arial MT"/>
                <a:cs typeface="Arial MT"/>
              </a:rPr>
              <a:t> </a:t>
            </a:r>
            <a:r>
              <a:rPr sz="2000" dirty="0">
                <a:latin typeface="Arial MT"/>
                <a:cs typeface="Arial MT"/>
              </a:rPr>
              <a:t>user</a:t>
            </a:r>
            <a:r>
              <a:rPr sz="2000" spc="-75" dirty="0">
                <a:latin typeface="Arial MT"/>
                <a:cs typeface="Arial MT"/>
              </a:rPr>
              <a:t> </a:t>
            </a:r>
            <a:r>
              <a:rPr sz="2000" spc="-10" dirty="0">
                <a:latin typeface="Arial MT"/>
                <a:cs typeface="Arial MT"/>
              </a:rPr>
              <a:t>could</a:t>
            </a:r>
            <a:endParaRPr sz="2000">
              <a:latin typeface="Arial MT"/>
              <a:cs typeface="Arial MT"/>
            </a:endParaRPr>
          </a:p>
          <a:p>
            <a:pPr marL="846455">
              <a:lnSpc>
                <a:spcPts val="2280"/>
              </a:lnSpc>
            </a:pPr>
            <a:r>
              <a:rPr sz="2000" dirty="0">
                <a:latin typeface="Arial MT"/>
                <a:cs typeface="Arial MT"/>
              </a:rPr>
              <a:t>provide</a:t>
            </a:r>
            <a:r>
              <a:rPr sz="2000" spc="90" dirty="0">
                <a:latin typeface="Arial MT"/>
                <a:cs typeface="Arial MT"/>
              </a:rPr>
              <a:t> </a:t>
            </a:r>
            <a:r>
              <a:rPr sz="2000" dirty="0">
                <a:latin typeface="Arial MT"/>
                <a:cs typeface="Arial MT"/>
              </a:rPr>
              <a:t>a</a:t>
            </a:r>
            <a:r>
              <a:rPr sz="2000" spc="10" dirty="0">
                <a:latin typeface="Arial MT"/>
                <a:cs typeface="Arial MT"/>
              </a:rPr>
              <a:t> </a:t>
            </a:r>
            <a:r>
              <a:rPr sz="2000" dirty="0">
                <a:latin typeface="Arial MT"/>
                <a:cs typeface="Arial MT"/>
              </a:rPr>
              <a:t>list</a:t>
            </a:r>
            <a:r>
              <a:rPr sz="2000" spc="-150" dirty="0">
                <a:latin typeface="Arial MT"/>
                <a:cs typeface="Arial MT"/>
              </a:rPr>
              <a:t> </a:t>
            </a:r>
            <a:r>
              <a:rPr sz="2000" dirty="0">
                <a:latin typeface="Arial MT"/>
                <a:cs typeface="Arial MT"/>
              </a:rPr>
              <a:t>of</a:t>
            </a:r>
            <a:r>
              <a:rPr sz="2000" spc="-5" dirty="0">
                <a:latin typeface="Arial MT"/>
                <a:cs typeface="Arial MT"/>
              </a:rPr>
              <a:t> </a:t>
            </a:r>
            <a:r>
              <a:rPr sz="2000" dirty="0">
                <a:latin typeface="Arial MT"/>
                <a:cs typeface="Arial MT"/>
              </a:rPr>
              <a:t>available</a:t>
            </a:r>
            <a:r>
              <a:rPr sz="2000" spc="5" dirty="0">
                <a:latin typeface="Arial MT"/>
                <a:cs typeface="Arial MT"/>
              </a:rPr>
              <a:t> </a:t>
            </a:r>
            <a:r>
              <a:rPr sz="2000" dirty="0">
                <a:latin typeface="Arial MT"/>
                <a:cs typeface="Arial MT"/>
              </a:rPr>
              <a:t>flights</a:t>
            </a:r>
            <a:r>
              <a:rPr sz="2000" spc="-100" dirty="0">
                <a:latin typeface="Arial MT"/>
                <a:cs typeface="Arial MT"/>
              </a:rPr>
              <a:t> </a:t>
            </a:r>
            <a:r>
              <a:rPr sz="2000" dirty="0">
                <a:latin typeface="Arial MT"/>
                <a:cs typeface="Arial MT"/>
              </a:rPr>
              <a:t>to</a:t>
            </a:r>
            <a:r>
              <a:rPr sz="2000" spc="-65" dirty="0">
                <a:latin typeface="Arial MT"/>
                <a:cs typeface="Arial MT"/>
              </a:rPr>
              <a:t> </a:t>
            </a:r>
            <a:r>
              <a:rPr sz="2000" dirty="0">
                <a:latin typeface="Arial MT"/>
                <a:cs typeface="Arial MT"/>
              </a:rPr>
              <a:t>another</a:t>
            </a:r>
            <a:r>
              <a:rPr sz="2000" spc="-25" dirty="0">
                <a:latin typeface="Arial MT"/>
                <a:cs typeface="Arial MT"/>
              </a:rPr>
              <a:t> </a:t>
            </a:r>
            <a:r>
              <a:rPr sz="2000" spc="-10" dirty="0">
                <a:latin typeface="Arial MT"/>
                <a:cs typeface="Arial MT"/>
              </a:rPr>
              <a:t>user.</a:t>
            </a:r>
            <a:endParaRPr sz="2000">
              <a:latin typeface="Arial MT"/>
              <a:cs typeface="Arial MT"/>
            </a:endParaRPr>
          </a:p>
          <a:p>
            <a:pPr marL="388620" marR="155575" indent="-376555">
              <a:lnSpc>
                <a:spcPct val="87500"/>
              </a:lnSpc>
              <a:spcBef>
                <a:spcPts val="1055"/>
              </a:spcBef>
              <a:buSzPct val="106666"/>
              <a:buFont typeface="Arial MT"/>
              <a:buChar char="•"/>
              <a:tabLst>
                <a:tab pos="388620" algn="l"/>
              </a:tabLst>
            </a:pPr>
            <a:r>
              <a:rPr sz="2250" b="1" spc="-10" dirty="0">
                <a:latin typeface="Arial"/>
                <a:cs typeface="Arial"/>
              </a:rPr>
              <a:t>Threading</a:t>
            </a:r>
            <a:r>
              <a:rPr sz="2250" b="1" spc="-235" dirty="0">
                <a:latin typeface="Arial"/>
                <a:cs typeface="Arial"/>
              </a:rPr>
              <a:t> </a:t>
            </a:r>
            <a:r>
              <a:rPr sz="2250" spc="-20" dirty="0">
                <a:latin typeface="Arial MT"/>
                <a:cs typeface="Arial MT"/>
              </a:rPr>
              <a:t>provides</a:t>
            </a:r>
            <a:r>
              <a:rPr sz="2250" spc="-35" dirty="0">
                <a:latin typeface="Arial MT"/>
                <a:cs typeface="Arial MT"/>
              </a:rPr>
              <a:t> </a:t>
            </a:r>
            <a:r>
              <a:rPr sz="2250" dirty="0">
                <a:latin typeface="Arial MT"/>
                <a:cs typeface="Arial MT"/>
              </a:rPr>
              <a:t>a</a:t>
            </a:r>
            <a:r>
              <a:rPr sz="2250" spc="-30" dirty="0">
                <a:latin typeface="Arial MT"/>
                <a:cs typeface="Arial MT"/>
              </a:rPr>
              <a:t> </a:t>
            </a:r>
            <a:r>
              <a:rPr sz="2250" spc="-25" dirty="0">
                <a:latin typeface="Arial MT"/>
                <a:cs typeface="Arial MT"/>
              </a:rPr>
              <a:t>mechanism</a:t>
            </a:r>
            <a:r>
              <a:rPr sz="2250" spc="-260" dirty="0">
                <a:latin typeface="Arial MT"/>
                <a:cs typeface="Arial MT"/>
              </a:rPr>
              <a:t> </a:t>
            </a:r>
            <a:r>
              <a:rPr sz="2250" dirty="0">
                <a:latin typeface="Arial MT"/>
                <a:cs typeface="Arial MT"/>
              </a:rPr>
              <a:t>for</a:t>
            </a:r>
            <a:r>
              <a:rPr sz="2250" spc="75" dirty="0">
                <a:latin typeface="Arial MT"/>
                <a:cs typeface="Arial MT"/>
              </a:rPr>
              <a:t> </a:t>
            </a:r>
            <a:r>
              <a:rPr sz="2250" spc="-30" dirty="0">
                <a:latin typeface="Arial MT"/>
                <a:cs typeface="Arial MT"/>
              </a:rPr>
              <a:t>programmers</a:t>
            </a:r>
            <a:r>
              <a:rPr sz="2250" spc="-235" dirty="0">
                <a:latin typeface="Arial MT"/>
                <a:cs typeface="Arial MT"/>
              </a:rPr>
              <a:t> </a:t>
            </a:r>
            <a:r>
              <a:rPr sz="2250" dirty="0">
                <a:latin typeface="Arial MT"/>
                <a:cs typeface="Arial MT"/>
              </a:rPr>
              <a:t>to</a:t>
            </a:r>
            <a:r>
              <a:rPr sz="2250" spc="-50" dirty="0">
                <a:latin typeface="Arial MT"/>
                <a:cs typeface="Arial MT"/>
              </a:rPr>
              <a:t> </a:t>
            </a:r>
            <a:r>
              <a:rPr sz="2250" spc="-10" dirty="0">
                <a:latin typeface="Arial MT"/>
                <a:cs typeface="Arial MT"/>
              </a:rPr>
              <a:t>divide</a:t>
            </a:r>
            <a:r>
              <a:rPr sz="2250" spc="-50" dirty="0">
                <a:latin typeface="Arial MT"/>
                <a:cs typeface="Arial MT"/>
              </a:rPr>
              <a:t> </a:t>
            </a:r>
            <a:r>
              <a:rPr sz="2250" spc="-10" dirty="0">
                <a:latin typeface="Arial MT"/>
                <a:cs typeface="Arial MT"/>
              </a:rPr>
              <a:t>their</a:t>
            </a:r>
            <a:r>
              <a:rPr sz="2250" spc="-105" dirty="0">
                <a:latin typeface="Arial MT"/>
                <a:cs typeface="Arial MT"/>
              </a:rPr>
              <a:t> </a:t>
            </a:r>
            <a:r>
              <a:rPr sz="2250" spc="-25" dirty="0">
                <a:latin typeface="Arial MT"/>
                <a:cs typeface="Arial MT"/>
              </a:rPr>
              <a:t>programs</a:t>
            </a:r>
            <a:r>
              <a:rPr sz="2250" spc="-150" dirty="0">
                <a:latin typeface="Arial MT"/>
                <a:cs typeface="Arial MT"/>
              </a:rPr>
              <a:t> </a:t>
            </a:r>
            <a:r>
              <a:rPr sz="2250" spc="-20" dirty="0">
                <a:latin typeface="Arial MT"/>
                <a:cs typeface="Arial MT"/>
              </a:rPr>
              <a:t>into </a:t>
            </a:r>
            <a:r>
              <a:rPr sz="2250" spc="-10" dirty="0">
                <a:latin typeface="Arial MT"/>
                <a:cs typeface="Arial MT"/>
              </a:rPr>
              <a:t>more</a:t>
            </a:r>
            <a:r>
              <a:rPr sz="2250" spc="-150" dirty="0">
                <a:latin typeface="Arial MT"/>
                <a:cs typeface="Arial MT"/>
              </a:rPr>
              <a:t> </a:t>
            </a:r>
            <a:r>
              <a:rPr sz="2250" dirty="0">
                <a:latin typeface="Arial MT"/>
                <a:cs typeface="Arial MT"/>
              </a:rPr>
              <a:t>or</a:t>
            </a:r>
            <a:r>
              <a:rPr sz="2250" spc="-80" dirty="0">
                <a:latin typeface="Arial MT"/>
                <a:cs typeface="Arial MT"/>
              </a:rPr>
              <a:t> </a:t>
            </a:r>
            <a:r>
              <a:rPr sz="2250" spc="-10" dirty="0">
                <a:latin typeface="Arial MT"/>
                <a:cs typeface="Arial MT"/>
              </a:rPr>
              <a:t>less</a:t>
            </a:r>
            <a:r>
              <a:rPr sz="2250" spc="-110" dirty="0">
                <a:latin typeface="Arial MT"/>
                <a:cs typeface="Arial MT"/>
              </a:rPr>
              <a:t> </a:t>
            </a:r>
            <a:r>
              <a:rPr sz="2250" spc="-20" dirty="0">
                <a:latin typeface="Arial MT"/>
                <a:cs typeface="Arial MT"/>
              </a:rPr>
              <a:t>independent</a:t>
            </a:r>
            <a:r>
              <a:rPr sz="2250" spc="-185" dirty="0">
                <a:latin typeface="Arial MT"/>
                <a:cs typeface="Arial MT"/>
              </a:rPr>
              <a:t> </a:t>
            </a:r>
            <a:r>
              <a:rPr sz="2250" spc="-20" dirty="0">
                <a:latin typeface="Arial MT"/>
                <a:cs typeface="Arial MT"/>
              </a:rPr>
              <a:t>tasks,</a:t>
            </a:r>
            <a:r>
              <a:rPr sz="2250" spc="-135" dirty="0">
                <a:latin typeface="Arial MT"/>
                <a:cs typeface="Arial MT"/>
              </a:rPr>
              <a:t> </a:t>
            </a:r>
            <a:r>
              <a:rPr sz="2250" dirty="0">
                <a:latin typeface="Arial MT"/>
                <a:cs typeface="Arial MT"/>
              </a:rPr>
              <a:t>with</a:t>
            </a:r>
            <a:r>
              <a:rPr sz="2250" spc="-10" dirty="0">
                <a:latin typeface="Arial MT"/>
                <a:cs typeface="Arial MT"/>
              </a:rPr>
              <a:t> </a:t>
            </a:r>
            <a:r>
              <a:rPr sz="2250" dirty="0">
                <a:latin typeface="Arial MT"/>
                <a:cs typeface="Arial MT"/>
              </a:rPr>
              <a:t>the</a:t>
            </a:r>
            <a:r>
              <a:rPr sz="2250" spc="-195" dirty="0">
                <a:latin typeface="Arial MT"/>
                <a:cs typeface="Arial MT"/>
              </a:rPr>
              <a:t> </a:t>
            </a:r>
            <a:r>
              <a:rPr sz="2250" spc="-20" dirty="0">
                <a:latin typeface="Arial MT"/>
                <a:cs typeface="Arial MT"/>
              </a:rPr>
              <a:t>property</a:t>
            </a:r>
            <a:r>
              <a:rPr sz="2250" spc="-110" dirty="0">
                <a:latin typeface="Arial MT"/>
                <a:cs typeface="Arial MT"/>
              </a:rPr>
              <a:t> </a:t>
            </a:r>
            <a:r>
              <a:rPr sz="2250" dirty="0">
                <a:latin typeface="Arial MT"/>
                <a:cs typeface="Arial MT"/>
              </a:rPr>
              <a:t>that</a:t>
            </a:r>
            <a:r>
              <a:rPr sz="2250" spc="-95" dirty="0">
                <a:latin typeface="Arial MT"/>
                <a:cs typeface="Arial MT"/>
              </a:rPr>
              <a:t> </a:t>
            </a:r>
            <a:r>
              <a:rPr sz="2250" spc="-20" dirty="0">
                <a:latin typeface="Arial MT"/>
                <a:cs typeface="Arial MT"/>
              </a:rPr>
              <a:t>when</a:t>
            </a:r>
            <a:r>
              <a:rPr sz="2250" spc="-75" dirty="0">
                <a:latin typeface="Arial MT"/>
                <a:cs typeface="Arial MT"/>
              </a:rPr>
              <a:t> </a:t>
            </a:r>
            <a:r>
              <a:rPr sz="2250" dirty="0">
                <a:latin typeface="Arial MT"/>
                <a:cs typeface="Arial MT"/>
              </a:rPr>
              <a:t>one</a:t>
            </a:r>
            <a:r>
              <a:rPr sz="2250" spc="-15" dirty="0">
                <a:latin typeface="Arial MT"/>
                <a:cs typeface="Arial MT"/>
              </a:rPr>
              <a:t> </a:t>
            </a:r>
            <a:r>
              <a:rPr sz="2250" spc="-10" dirty="0">
                <a:latin typeface="Arial MT"/>
                <a:cs typeface="Arial MT"/>
              </a:rPr>
              <a:t>thread</a:t>
            </a:r>
            <a:r>
              <a:rPr sz="2250" spc="-70" dirty="0">
                <a:latin typeface="Arial MT"/>
                <a:cs typeface="Arial MT"/>
              </a:rPr>
              <a:t> </a:t>
            </a:r>
            <a:r>
              <a:rPr sz="2250" spc="-25" dirty="0">
                <a:latin typeface="Arial MT"/>
                <a:cs typeface="Arial MT"/>
              </a:rPr>
              <a:t>is blocked,</a:t>
            </a:r>
            <a:r>
              <a:rPr sz="2250" spc="-135" dirty="0">
                <a:latin typeface="Arial MT"/>
                <a:cs typeface="Arial MT"/>
              </a:rPr>
              <a:t> </a:t>
            </a:r>
            <a:r>
              <a:rPr sz="2250" spc="-20" dirty="0">
                <a:latin typeface="Arial MT"/>
                <a:cs typeface="Arial MT"/>
              </a:rPr>
              <a:t>another</a:t>
            </a:r>
            <a:r>
              <a:rPr sz="2250" spc="-140" dirty="0">
                <a:latin typeface="Arial MT"/>
                <a:cs typeface="Arial MT"/>
              </a:rPr>
              <a:t> </a:t>
            </a:r>
            <a:r>
              <a:rPr sz="2250" spc="-10" dirty="0">
                <a:latin typeface="Arial MT"/>
                <a:cs typeface="Arial MT"/>
              </a:rPr>
              <a:t>thread</a:t>
            </a:r>
            <a:r>
              <a:rPr sz="2250" spc="-80" dirty="0">
                <a:latin typeface="Arial MT"/>
                <a:cs typeface="Arial MT"/>
              </a:rPr>
              <a:t> </a:t>
            </a:r>
            <a:r>
              <a:rPr sz="2250" dirty="0">
                <a:latin typeface="Arial MT"/>
                <a:cs typeface="Arial MT"/>
              </a:rPr>
              <a:t>can</a:t>
            </a:r>
            <a:r>
              <a:rPr sz="2250" spc="-65" dirty="0">
                <a:latin typeface="Arial MT"/>
                <a:cs typeface="Arial MT"/>
              </a:rPr>
              <a:t> </a:t>
            </a:r>
            <a:r>
              <a:rPr sz="2250" dirty="0">
                <a:latin typeface="Arial MT"/>
                <a:cs typeface="Arial MT"/>
              </a:rPr>
              <a:t>be</a:t>
            </a:r>
            <a:r>
              <a:rPr sz="2250" spc="-140" dirty="0">
                <a:latin typeface="Arial MT"/>
                <a:cs typeface="Arial MT"/>
              </a:rPr>
              <a:t> </a:t>
            </a:r>
            <a:r>
              <a:rPr sz="2250" spc="-20" dirty="0">
                <a:latin typeface="Arial MT"/>
                <a:cs typeface="Arial MT"/>
              </a:rPr>
              <a:t>run.</a:t>
            </a:r>
            <a:endParaRPr sz="2250">
              <a:latin typeface="Arial MT"/>
              <a:cs typeface="Arial M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5580" rIns="0" bIns="0" rtlCol="0">
            <a:spAutoFit/>
          </a:bodyPr>
          <a:lstStyle/>
          <a:p>
            <a:pPr marL="12700">
              <a:lnSpc>
                <a:spcPct val="100000"/>
              </a:lnSpc>
              <a:spcBef>
                <a:spcPts val="105"/>
              </a:spcBef>
            </a:pPr>
            <a:r>
              <a:rPr b="0" dirty="0">
                <a:latin typeface="Arial MT"/>
                <a:cs typeface="Arial MT"/>
              </a:rPr>
              <a:t>Threads</a:t>
            </a:r>
            <a:r>
              <a:rPr b="0" spc="-70" dirty="0">
                <a:latin typeface="Arial MT"/>
                <a:cs typeface="Arial MT"/>
              </a:rPr>
              <a:t> </a:t>
            </a:r>
            <a:r>
              <a:rPr b="0" dirty="0">
                <a:latin typeface="Arial MT"/>
                <a:cs typeface="Arial MT"/>
              </a:rPr>
              <a:t>are</a:t>
            </a:r>
            <a:r>
              <a:rPr b="0" spc="45" dirty="0">
                <a:latin typeface="Arial MT"/>
                <a:cs typeface="Arial MT"/>
              </a:rPr>
              <a:t> </a:t>
            </a:r>
            <a:r>
              <a:rPr b="0" dirty="0">
                <a:latin typeface="Arial MT"/>
                <a:cs typeface="Arial MT"/>
              </a:rPr>
              <a:t>“lighter</a:t>
            </a:r>
            <a:r>
              <a:rPr b="0" spc="-30" dirty="0">
                <a:latin typeface="Arial MT"/>
                <a:cs typeface="Arial MT"/>
              </a:rPr>
              <a:t> </a:t>
            </a:r>
            <a:r>
              <a:rPr b="0" dirty="0">
                <a:latin typeface="Arial MT"/>
                <a:cs typeface="Arial MT"/>
              </a:rPr>
              <a:t>weight”</a:t>
            </a:r>
            <a:r>
              <a:rPr b="0" spc="-110" dirty="0">
                <a:latin typeface="Arial MT"/>
                <a:cs typeface="Arial MT"/>
              </a:rPr>
              <a:t> </a:t>
            </a:r>
            <a:r>
              <a:rPr b="0" dirty="0">
                <a:latin typeface="Arial MT"/>
                <a:cs typeface="Arial MT"/>
              </a:rPr>
              <a:t>than</a:t>
            </a:r>
            <a:r>
              <a:rPr b="0" spc="-45" dirty="0">
                <a:latin typeface="Arial MT"/>
                <a:cs typeface="Arial MT"/>
              </a:rPr>
              <a:t> </a:t>
            </a:r>
            <a:r>
              <a:rPr b="0" spc="-10" dirty="0">
                <a:latin typeface="Arial MT"/>
                <a:cs typeface="Arial MT"/>
              </a:rPr>
              <a:t>processes</a:t>
            </a:r>
          </a:p>
        </p:txBody>
      </p:sp>
      <p:sp>
        <p:nvSpPr>
          <p:cNvPr id="3" name="object 3"/>
          <p:cNvSpPr txBox="1">
            <a:spLocks noGrp="1"/>
          </p:cNvSpPr>
          <p:nvPr>
            <p:ph type="body" idx="1"/>
          </p:nvPr>
        </p:nvSpPr>
        <p:spPr>
          <a:prstGeom prst="rect">
            <a:avLst/>
          </a:prstGeom>
        </p:spPr>
        <p:txBody>
          <a:bodyPr vert="horz" wrap="square" lIns="0" tIns="118935" rIns="0" bIns="0" rtlCol="0">
            <a:spAutoFit/>
          </a:bodyPr>
          <a:lstStyle/>
          <a:p>
            <a:pPr marL="388620" indent="-375920">
              <a:lnSpc>
                <a:spcPct val="100000"/>
              </a:lnSpc>
              <a:spcBef>
                <a:spcPts val="105"/>
              </a:spcBef>
              <a:buChar char="•"/>
              <a:tabLst>
                <a:tab pos="388620" algn="l"/>
              </a:tabLst>
            </a:pPr>
            <a:r>
              <a:rPr sz="2400" dirty="0"/>
              <a:t>Switching</a:t>
            </a:r>
            <a:r>
              <a:rPr sz="2400" spc="-80" dirty="0"/>
              <a:t> </a:t>
            </a:r>
            <a:r>
              <a:rPr sz="2400" dirty="0"/>
              <a:t>between</a:t>
            </a:r>
            <a:r>
              <a:rPr sz="2400" spc="135" dirty="0"/>
              <a:t> </a:t>
            </a:r>
            <a:r>
              <a:rPr sz="2400" dirty="0"/>
              <a:t>threads</a:t>
            </a:r>
            <a:r>
              <a:rPr sz="2400" spc="-40" dirty="0"/>
              <a:t> </a:t>
            </a:r>
            <a:r>
              <a:rPr sz="2400" dirty="0"/>
              <a:t>is</a:t>
            </a:r>
            <a:r>
              <a:rPr sz="2400" spc="-105" dirty="0"/>
              <a:t> </a:t>
            </a:r>
            <a:r>
              <a:rPr sz="2400" dirty="0"/>
              <a:t>much</a:t>
            </a:r>
            <a:r>
              <a:rPr sz="2400" spc="-75" dirty="0"/>
              <a:t> </a:t>
            </a:r>
            <a:r>
              <a:rPr sz="2400" dirty="0"/>
              <a:t>faster</a:t>
            </a:r>
            <a:r>
              <a:rPr sz="2400" spc="35" dirty="0"/>
              <a:t> </a:t>
            </a:r>
            <a:r>
              <a:rPr sz="2400" dirty="0"/>
              <a:t>than</a:t>
            </a:r>
            <a:r>
              <a:rPr sz="2400" spc="-15" dirty="0"/>
              <a:t> </a:t>
            </a:r>
            <a:r>
              <a:rPr sz="2400" dirty="0"/>
              <a:t>switching</a:t>
            </a:r>
            <a:r>
              <a:rPr sz="2400" spc="-70" dirty="0"/>
              <a:t> </a:t>
            </a:r>
            <a:r>
              <a:rPr sz="2400" spc="-10" dirty="0"/>
              <a:t>between</a:t>
            </a:r>
            <a:endParaRPr sz="2400"/>
          </a:p>
          <a:p>
            <a:pPr marL="388620">
              <a:lnSpc>
                <a:spcPct val="100000"/>
              </a:lnSpc>
              <a:spcBef>
                <a:spcPts val="5"/>
              </a:spcBef>
            </a:pPr>
            <a:r>
              <a:rPr sz="2400" spc="-10" dirty="0"/>
              <a:t>processes</a:t>
            </a:r>
            <a:endParaRPr sz="2400"/>
          </a:p>
          <a:p>
            <a:pPr marL="388620" indent="-375920">
              <a:lnSpc>
                <a:spcPct val="100000"/>
              </a:lnSpc>
              <a:spcBef>
                <a:spcPts val="965"/>
              </a:spcBef>
              <a:buChar char="•"/>
              <a:tabLst>
                <a:tab pos="388620" algn="l"/>
              </a:tabLst>
            </a:pPr>
            <a:r>
              <a:rPr sz="2400" dirty="0"/>
              <a:t>If</a:t>
            </a:r>
            <a:r>
              <a:rPr sz="2400" spc="5" dirty="0"/>
              <a:t> </a:t>
            </a:r>
            <a:r>
              <a:rPr sz="2400" dirty="0"/>
              <a:t>a</a:t>
            </a:r>
            <a:r>
              <a:rPr sz="2400" spc="-90" dirty="0"/>
              <a:t> </a:t>
            </a:r>
            <a:r>
              <a:rPr sz="2400" dirty="0"/>
              <a:t>process</a:t>
            </a:r>
            <a:r>
              <a:rPr sz="2400" spc="-40" dirty="0"/>
              <a:t> </a:t>
            </a:r>
            <a:r>
              <a:rPr sz="2400" dirty="0"/>
              <a:t>is</a:t>
            </a:r>
            <a:r>
              <a:rPr sz="2400" spc="-114" dirty="0"/>
              <a:t> </a:t>
            </a:r>
            <a:r>
              <a:rPr sz="2400" dirty="0"/>
              <a:t>the</a:t>
            </a:r>
            <a:r>
              <a:rPr sz="2400" spc="-85" dirty="0"/>
              <a:t> </a:t>
            </a:r>
            <a:r>
              <a:rPr sz="2400" dirty="0"/>
              <a:t>“master”</a:t>
            </a:r>
            <a:r>
              <a:rPr sz="2400" spc="30" dirty="0"/>
              <a:t> </a:t>
            </a:r>
            <a:r>
              <a:rPr sz="2400" dirty="0"/>
              <a:t>thread</a:t>
            </a:r>
            <a:r>
              <a:rPr sz="2400" spc="50" dirty="0"/>
              <a:t> </a:t>
            </a:r>
            <a:r>
              <a:rPr sz="2400" dirty="0"/>
              <a:t>of</a:t>
            </a:r>
            <a:r>
              <a:rPr sz="2400" spc="-65" dirty="0"/>
              <a:t> </a:t>
            </a:r>
            <a:r>
              <a:rPr sz="2400" dirty="0"/>
              <a:t>execution</a:t>
            </a:r>
            <a:r>
              <a:rPr sz="2400" spc="105" dirty="0"/>
              <a:t> </a:t>
            </a:r>
            <a:r>
              <a:rPr sz="2400" dirty="0"/>
              <a:t>and</a:t>
            </a:r>
            <a:r>
              <a:rPr sz="2400" spc="-90" dirty="0"/>
              <a:t> </a:t>
            </a:r>
            <a:r>
              <a:rPr sz="2400" dirty="0"/>
              <a:t>threads</a:t>
            </a:r>
            <a:r>
              <a:rPr sz="2400" spc="30" dirty="0"/>
              <a:t> </a:t>
            </a:r>
            <a:r>
              <a:rPr sz="2400" dirty="0"/>
              <a:t>are</a:t>
            </a:r>
            <a:r>
              <a:rPr sz="2400" spc="-95" dirty="0"/>
              <a:t> </a:t>
            </a:r>
            <a:r>
              <a:rPr sz="2400" dirty="0"/>
              <a:t>started</a:t>
            </a:r>
            <a:r>
              <a:rPr sz="2400" spc="45" dirty="0"/>
              <a:t> </a:t>
            </a:r>
            <a:r>
              <a:rPr sz="2400" spc="-25" dirty="0"/>
              <a:t>and</a:t>
            </a:r>
            <a:endParaRPr sz="2400"/>
          </a:p>
          <a:p>
            <a:pPr marL="388620">
              <a:lnSpc>
                <a:spcPct val="100000"/>
              </a:lnSpc>
              <a:spcBef>
                <a:spcPts val="5"/>
              </a:spcBef>
            </a:pPr>
            <a:r>
              <a:rPr sz="2400" dirty="0"/>
              <a:t>stopped by</a:t>
            </a:r>
            <a:r>
              <a:rPr sz="2400" spc="-90" dirty="0"/>
              <a:t> </a:t>
            </a:r>
            <a:r>
              <a:rPr sz="2400" dirty="0"/>
              <a:t>the</a:t>
            </a:r>
            <a:r>
              <a:rPr sz="2400" spc="-65" dirty="0"/>
              <a:t> </a:t>
            </a:r>
            <a:r>
              <a:rPr sz="2400" spc="-10" dirty="0"/>
              <a:t>process</a:t>
            </a:r>
            <a:endParaRPr sz="2400"/>
          </a:p>
          <a:p>
            <a:pPr marL="845819" lvl="1" indent="-365760">
              <a:lnSpc>
                <a:spcPts val="2670"/>
              </a:lnSpc>
              <a:spcBef>
                <a:spcPts val="955"/>
              </a:spcBef>
              <a:buChar char="•"/>
              <a:tabLst>
                <a:tab pos="845819" algn="l"/>
              </a:tabLst>
            </a:pPr>
            <a:r>
              <a:rPr sz="2250" spc="-20" dirty="0">
                <a:latin typeface="Arial MT"/>
                <a:cs typeface="Arial MT"/>
              </a:rPr>
              <a:t>when</a:t>
            </a:r>
            <a:r>
              <a:rPr sz="2250" spc="-130" dirty="0">
                <a:latin typeface="Arial MT"/>
                <a:cs typeface="Arial MT"/>
              </a:rPr>
              <a:t> </a:t>
            </a:r>
            <a:r>
              <a:rPr sz="2250" dirty="0">
                <a:latin typeface="Arial MT"/>
                <a:cs typeface="Arial MT"/>
              </a:rPr>
              <a:t>a</a:t>
            </a:r>
            <a:r>
              <a:rPr sz="2250" spc="-75" dirty="0">
                <a:latin typeface="Arial MT"/>
                <a:cs typeface="Arial MT"/>
              </a:rPr>
              <a:t> </a:t>
            </a:r>
            <a:r>
              <a:rPr sz="2250" spc="-10" dirty="0">
                <a:latin typeface="Arial MT"/>
                <a:cs typeface="Arial MT"/>
              </a:rPr>
              <a:t>thread</a:t>
            </a:r>
            <a:r>
              <a:rPr sz="2250" spc="-70" dirty="0">
                <a:latin typeface="Arial MT"/>
                <a:cs typeface="Arial MT"/>
              </a:rPr>
              <a:t> </a:t>
            </a:r>
            <a:r>
              <a:rPr sz="2250" dirty="0">
                <a:latin typeface="Arial MT"/>
                <a:cs typeface="Arial MT"/>
              </a:rPr>
              <a:t>is</a:t>
            </a:r>
            <a:r>
              <a:rPr sz="2250" spc="-30" dirty="0">
                <a:latin typeface="Arial MT"/>
                <a:cs typeface="Arial MT"/>
              </a:rPr>
              <a:t> </a:t>
            </a:r>
            <a:r>
              <a:rPr sz="2250" spc="-20" dirty="0">
                <a:latin typeface="Arial MT"/>
                <a:cs typeface="Arial MT"/>
              </a:rPr>
              <a:t>started,</a:t>
            </a:r>
            <a:r>
              <a:rPr sz="2250" spc="-140" dirty="0">
                <a:latin typeface="Arial MT"/>
                <a:cs typeface="Arial MT"/>
              </a:rPr>
              <a:t> </a:t>
            </a:r>
            <a:r>
              <a:rPr sz="2250" dirty="0">
                <a:latin typeface="Arial MT"/>
                <a:cs typeface="Arial MT"/>
              </a:rPr>
              <a:t>it</a:t>
            </a:r>
            <a:r>
              <a:rPr sz="2250" spc="-30" dirty="0">
                <a:latin typeface="Arial MT"/>
                <a:cs typeface="Arial MT"/>
              </a:rPr>
              <a:t> </a:t>
            </a:r>
            <a:r>
              <a:rPr sz="2250" b="1" spc="-10" dirty="0">
                <a:latin typeface="Arial"/>
                <a:cs typeface="Arial"/>
              </a:rPr>
              <a:t>forks</a:t>
            </a:r>
            <a:r>
              <a:rPr sz="2250" b="1" spc="-150" dirty="0">
                <a:latin typeface="Arial"/>
                <a:cs typeface="Arial"/>
              </a:rPr>
              <a:t> </a:t>
            </a:r>
            <a:r>
              <a:rPr sz="2250" dirty="0">
                <a:latin typeface="Arial MT"/>
                <a:cs typeface="Arial MT"/>
              </a:rPr>
              <a:t>off</a:t>
            </a:r>
            <a:r>
              <a:rPr sz="2250" spc="-15" dirty="0">
                <a:latin typeface="Arial MT"/>
                <a:cs typeface="Arial MT"/>
              </a:rPr>
              <a:t> </a:t>
            </a:r>
            <a:r>
              <a:rPr sz="2250" dirty="0">
                <a:latin typeface="Arial MT"/>
                <a:cs typeface="Arial MT"/>
              </a:rPr>
              <a:t>the</a:t>
            </a:r>
            <a:r>
              <a:rPr sz="2250" spc="-145" dirty="0">
                <a:latin typeface="Arial MT"/>
                <a:cs typeface="Arial MT"/>
              </a:rPr>
              <a:t> </a:t>
            </a:r>
            <a:r>
              <a:rPr sz="2250" spc="-10" dirty="0">
                <a:latin typeface="Arial MT"/>
                <a:cs typeface="Arial MT"/>
              </a:rPr>
              <a:t>process;</a:t>
            </a:r>
            <a:r>
              <a:rPr sz="2250" spc="-85" dirty="0">
                <a:latin typeface="Arial MT"/>
                <a:cs typeface="Arial MT"/>
              </a:rPr>
              <a:t> </a:t>
            </a:r>
            <a:r>
              <a:rPr sz="2250" spc="-25" dirty="0">
                <a:latin typeface="Arial MT"/>
                <a:cs typeface="Arial MT"/>
              </a:rPr>
              <a:t>when</a:t>
            </a:r>
            <a:r>
              <a:rPr sz="2250" spc="-95" dirty="0">
                <a:latin typeface="Arial MT"/>
                <a:cs typeface="Arial MT"/>
              </a:rPr>
              <a:t> </a:t>
            </a:r>
            <a:r>
              <a:rPr sz="2250" dirty="0">
                <a:latin typeface="Arial MT"/>
                <a:cs typeface="Arial MT"/>
              </a:rPr>
              <a:t>a</a:t>
            </a:r>
            <a:r>
              <a:rPr sz="2250" spc="-85" dirty="0">
                <a:latin typeface="Arial MT"/>
                <a:cs typeface="Arial MT"/>
              </a:rPr>
              <a:t> </a:t>
            </a:r>
            <a:r>
              <a:rPr sz="2250" spc="-10" dirty="0">
                <a:latin typeface="Arial MT"/>
                <a:cs typeface="Arial MT"/>
              </a:rPr>
              <a:t>thread</a:t>
            </a:r>
            <a:r>
              <a:rPr sz="2250" spc="-60" dirty="0">
                <a:latin typeface="Arial MT"/>
                <a:cs typeface="Arial MT"/>
              </a:rPr>
              <a:t> </a:t>
            </a:r>
            <a:r>
              <a:rPr sz="2250" spc="-25" dirty="0">
                <a:latin typeface="Arial MT"/>
                <a:cs typeface="Arial MT"/>
              </a:rPr>
              <a:t>terminates,</a:t>
            </a:r>
            <a:r>
              <a:rPr sz="2250" spc="-130" dirty="0">
                <a:latin typeface="Arial MT"/>
                <a:cs typeface="Arial MT"/>
              </a:rPr>
              <a:t> </a:t>
            </a:r>
            <a:r>
              <a:rPr sz="2250" spc="-25" dirty="0">
                <a:latin typeface="Arial MT"/>
                <a:cs typeface="Arial MT"/>
              </a:rPr>
              <a:t>it</a:t>
            </a:r>
            <a:endParaRPr sz="2250">
              <a:latin typeface="Arial MT"/>
              <a:cs typeface="Arial MT"/>
            </a:endParaRPr>
          </a:p>
          <a:p>
            <a:pPr marL="846455">
              <a:lnSpc>
                <a:spcPts val="2670"/>
              </a:lnSpc>
            </a:pPr>
            <a:r>
              <a:rPr sz="2250" b="1" spc="-10" dirty="0">
                <a:latin typeface="Arial"/>
                <a:cs typeface="Arial"/>
              </a:rPr>
              <a:t>joins</a:t>
            </a:r>
            <a:r>
              <a:rPr sz="2250" b="1" spc="-110" dirty="0">
                <a:latin typeface="Arial"/>
                <a:cs typeface="Arial"/>
              </a:rPr>
              <a:t> </a:t>
            </a:r>
            <a:r>
              <a:rPr sz="2250" dirty="0"/>
              <a:t>the</a:t>
            </a:r>
            <a:r>
              <a:rPr sz="2250" spc="-100" dirty="0"/>
              <a:t> </a:t>
            </a:r>
            <a:r>
              <a:rPr sz="2250" spc="-10" dirty="0"/>
              <a:t>process.</a:t>
            </a:r>
            <a:endParaRPr sz="2250">
              <a:latin typeface="Arial"/>
              <a:cs typeface="Arial"/>
            </a:endParaRPr>
          </a:p>
        </p:txBody>
      </p:sp>
      <p:pic>
        <p:nvPicPr>
          <p:cNvPr id="4" name="object 4"/>
          <p:cNvPicPr/>
          <p:nvPr/>
        </p:nvPicPr>
        <p:blipFill>
          <a:blip r:embed="rId2" cstate="print"/>
          <a:stretch>
            <a:fillRect/>
          </a:stretch>
        </p:blipFill>
        <p:spPr>
          <a:xfrm>
            <a:off x="1463039" y="4023282"/>
            <a:ext cx="8383758" cy="2072717"/>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65</a:t>
            </a:fld>
            <a:endParaRPr spc="-25"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5580" rIns="0" bIns="0" rtlCol="0">
            <a:spAutoFit/>
          </a:bodyPr>
          <a:lstStyle/>
          <a:p>
            <a:pPr marL="12700">
              <a:lnSpc>
                <a:spcPct val="100000"/>
              </a:lnSpc>
              <a:spcBef>
                <a:spcPts val="105"/>
              </a:spcBef>
            </a:pPr>
            <a:r>
              <a:rPr dirty="0"/>
              <a:t>Improvements</a:t>
            </a:r>
            <a:r>
              <a:rPr spc="20" dirty="0"/>
              <a:t> </a:t>
            </a:r>
            <a:r>
              <a:rPr dirty="0"/>
              <a:t>to</a:t>
            </a:r>
            <a:r>
              <a:rPr spc="-75" dirty="0"/>
              <a:t> </a:t>
            </a:r>
            <a:r>
              <a:rPr dirty="0"/>
              <a:t>the</a:t>
            </a:r>
            <a:r>
              <a:rPr spc="-40" dirty="0"/>
              <a:t> </a:t>
            </a:r>
            <a:r>
              <a:rPr dirty="0"/>
              <a:t>von</a:t>
            </a:r>
            <a:r>
              <a:rPr spc="-75" dirty="0"/>
              <a:t> </a:t>
            </a:r>
            <a:r>
              <a:rPr dirty="0"/>
              <a:t>Neumann</a:t>
            </a:r>
            <a:r>
              <a:rPr spc="80" dirty="0"/>
              <a:t> </a:t>
            </a:r>
            <a:r>
              <a:rPr spc="-10" dirty="0"/>
              <a:t>model</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66</a:t>
            </a:fld>
            <a:endParaRPr spc="-25" dirty="0"/>
          </a:p>
        </p:txBody>
      </p:sp>
      <p:sp>
        <p:nvSpPr>
          <p:cNvPr id="3" name="object 3"/>
          <p:cNvSpPr txBox="1"/>
          <p:nvPr/>
        </p:nvSpPr>
        <p:spPr>
          <a:xfrm>
            <a:off x="855980" y="1251281"/>
            <a:ext cx="10502265" cy="4868545"/>
          </a:xfrm>
          <a:prstGeom prst="rect">
            <a:avLst/>
          </a:prstGeom>
        </p:spPr>
        <p:txBody>
          <a:bodyPr vert="horz" wrap="square" lIns="0" tIns="144780" rIns="0" bIns="0" rtlCol="0">
            <a:spAutoFit/>
          </a:bodyPr>
          <a:lstStyle/>
          <a:p>
            <a:pPr marL="388620" indent="-375920">
              <a:lnSpc>
                <a:spcPct val="100000"/>
              </a:lnSpc>
              <a:spcBef>
                <a:spcPts val="1140"/>
              </a:spcBef>
              <a:buChar char="•"/>
              <a:tabLst>
                <a:tab pos="388620" algn="l"/>
              </a:tabLst>
            </a:pPr>
            <a:r>
              <a:rPr sz="2400" dirty="0">
                <a:latin typeface="Arial MT"/>
                <a:cs typeface="Arial MT"/>
              </a:rPr>
              <a:t>Caching,</a:t>
            </a:r>
            <a:r>
              <a:rPr sz="2400" spc="-125" dirty="0">
                <a:latin typeface="Arial MT"/>
                <a:cs typeface="Arial MT"/>
              </a:rPr>
              <a:t> </a:t>
            </a:r>
            <a:r>
              <a:rPr sz="2400" dirty="0">
                <a:latin typeface="Arial MT"/>
                <a:cs typeface="Arial MT"/>
              </a:rPr>
              <a:t>Virtual</a:t>
            </a:r>
            <a:r>
              <a:rPr sz="2400" spc="5" dirty="0">
                <a:latin typeface="Arial MT"/>
                <a:cs typeface="Arial MT"/>
              </a:rPr>
              <a:t> </a:t>
            </a:r>
            <a:r>
              <a:rPr sz="2400" dirty="0">
                <a:latin typeface="Arial MT"/>
                <a:cs typeface="Arial MT"/>
              </a:rPr>
              <a:t>memory,</a:t>
            </a:r>
            <a:r>
              <a:rPr sz="2400" spc="20" dirty="0">
                <a:latin typeface="Arial MT"/>
                <a:cs typeface="Arial MT"/>
              </a:rPr>
              <a:t> </a:t>
            </a:r>
            <a:r>
              <a:rPr sz="2400" dirty="0">
                <a:latin typeface="Arial MT"/>
                <a:cs typeface="Arial MT"/>
              </a:rPr>
              <a:t>and</a:t>
            </a:r>
            <a:r>
              <a:rPr sz="2400" spc="-10" dirty="0">
                <a:latin typeface="Arial MT"/>
                <a:cs typeface="Arial MT"/>
              </a:rPr>
              <a:t> </a:t>
            </a:r>
            <a:r>
              <a:rPr sz="2400" spc="-40" dirty="0">
                <a:latin typeface="Arial MT"/>
                <a:cs typeface="Arial MT"/>
              </a:rPr>
              <a:t>Low-</a:t>
            </a:r>
            <a:r>
              <a:rPr sz="2400" dirty="0">
                <a:latin typeface="Arial MT"/>
                <a:cs typeface="Arial MT"/>
              </a:rPr>
              <a:t>level</a:t>
            </a:r>
            <a:r>
              <a:rPr sz="2400" spc="75" dirty="0">
                <a:latin typeface="Arial MT"/>
                <a:cs typeface="Arial MT"/>
              </a:rPr>
              <a:t> </a:t>
            </a:r>
            <a:r>
              <a:rPr sz="2400" spc="-10" dirty="0">
                <a:latin typeface="Arial MT"/>
                <a:cs typeface="Arial MT"/>
              </a:rPr>
              <a:t>parallelism</a:t>
            </a:r>
            <a:endParaRPr sz="2400">
              <a:latin typeface="Arial MT"/>
              <a:cs typeface="Arial MT"/>
            </a:endParaRPr>
          </a:p>
          <a:p>
            <a:pPr marL="846455" marR="5080" lvl="1" indent="-365760">
              <a:lnSpc>
                <a:spcPts val="2640"/>
              </a:lnSpc>
              <a:spcBef>
                <a:spcPts val="1095"/>
              </a:spcBef>
              <a:buChar char="•"/>
              <a:tabLst>
                <a:tab pos="846455" algn="l"/>
              </a:tabLst>
            </a:pPr>
            <a:r>
              <a:rPr sz="2250" spc="-20" dirty="0">
                <a:latin typeface="Arial MT"/>
                <a:cs typeface="Arial MT"/>
              </a:rPr>
              <a:t>Cache</a:t>
            </a:r>
            <a:r>
              <a:rPr sz="2250" spc="-140" dirty="0">
                <a:latin typeface="Arial MT"/>
                <a:cs typeface="Arial MT"/>
              </a:rPr>
              <a:t> </a:t>
            </a:r>
            <a:r>
              <a:rPr sz="2250" spc="-25" dirty="0">
                <a:latin typeface="Arial MT"/>
                <a:cs typeface="Arial MT"/>
              </a:rPr>
              <a:t>memory</a:t>
            </a:r>
            <a:r>
              <a:rPr sz="2250" spc="-145" dirty="0">
                <a:latin typeface="Arial MT"/>
                <a:cs typeface="Arial MT"/>
              </a:rPr>
              <a:t> </a:t>
            </a:r>
            <a:r>
              <a:rPr sz="2250" dirty="0">
                <a:latin typeface="Arial MT"/>
                <a:cs typeface="Arial MT"/>
              </a:rPr>
              <a:t>is</a:t>
            </a:r>
            <a:r>
              <a:rPr sz="2250" spc="-60" dirty="0">
                <a:latin typeface="Arial MT"/>
                <a:cs typeface="Arial MT"/>
              </a:rPr>
              <a:t> </a:t>
            </a:r>
            <a:r>
              <a:rPr sz="2250" dirty="0">
                <a:latin typeface="Arial MT"/>
                <a:cs typeface="Arial MT"/>
              </a:rPr>
              <a:t>a</a:t>
            </a:r>
            <a:r>
              <a:rPr sz="2250" spc="-55" dirty="0">
                <a:latin typeface="Arial MT"/>
                <a:cs typeface="Arial MT"/>
              </a:rPr>
              <a:t> </a:t>
            </a:r>
            <a:r>
              <a:rPr sz="2250" spc="-25" dirty="0">
                <a:latin typeface="Arial MT"/>
                <a:cs typeface="Arial MT"/>
              </a:rPr>
              <a:t>special</a:t>
            </a:r>
            <a:r>
              <a:rPr sz="2250" spc="-125" dirty="0">
                <a:latin typeface="Arial MT"/>
                <a:cs typeface="Arial MT"/>
              </a:rPr>
              <a:t> </a:t>
            </a:r>
            <a:r>
              <a:rPr sz="2250" spc="-25" dirty="0">
                <a:latin typeface="Arial MT"/>
                <a:cs typeface="Arial MT"/>
              </a:rPr>
              <a:t>memory</a:t>
            </a:r>
            <a:r>
              <a:rPr sz="2250" spc="-150" dirty="0">
                <a:latin typeface="Arial MT"/>
                <a:cs typeface="Arial MT"/>
              </a:rPr>
              <a:t> </a:t>
            </a:r>
            <a:r>
              <a:rPr sz="2250" dirty="0">
                <a:latin typeface="Arial MT"/>
                <a:cs typeface="Arial MT"/>
              </a:rPr>
              <a:t>that</a:t>
            </a:r>
            <a:r>
              <a:rPr sz="2250" spc="-85" dirty="0">
                <a:latin typeface="Arial MT"/>
                <a:cs typeface="Arial MT"/>
              </a:rPr>
              <a:t> </a:t>
            </a:r>
            <a:r>
              <a:rPr sz="2250" dirty="0">
                <a:latin typeface="Arial MT"/>
                <a:cs typeface="Arial MT"/>
              </a:rPr>
              <a:t>is</a:t>
            </a:r>
            <a:r>
              <a:rPr sz="2250" spc="-95" dirty="0">
                <a:latin typeface="Arial MT"/>
                <a:cs typeface="Arial MT"/>
              </a:rPr>
              <a:t> </a:t>
            </a:r>
            <a:r>
              <a:rPr sz="2250" spc="-25" dirty="0">
                <a:latin typeface="Arial MT"/>
                <a:cs typeface="Arial MT"/>
              </a:rPr>
              <a:t>effectively</a:t>
            </a:r>
            <a:r>
              <a:rPr sz="2250" spc="165" dirty="0">
                <a:latin typeface="Arial MT"/>
                <a:cs typeface="Arial MT"/>
              </a:rPr>
              <a:t> </a:t>
            </a:r>
            <a:r>
              <a:rPr sz="2250" spc="-20" dirty="0">
                <a:latin typeface="Arial MT"/>
                <a:cs typeface="Arial MT"/>
              </a:rPr>
              <a:t>closer</a:t>
            </a:r>
            <a:r>
              <a:rPr sz="2250" spc="-50" dirty="0">
                <a:latin typeface="Arial MT"/>
                <a:cs typeface="Arial MT"/>
              </a:rPr>
              <a:t> </a:t>
            </a:r>
            <a:r>
              <a:rPr sz="2250" dirty="0">
                <a:latin typeface="Arial MT"/>
                <a:cs typeface="Arial MT"/>
              </a:rPr>
              <a:t>to</a:t>
            </a:r>
            <a:r>
              <a:rPr sz="2250" spc="-50" dirty="0">
                <a:latin typeface="Arial MT"/>
                <a:cs typeface="Arial MT"/>
              </a:rPr>
              <a:t> </a:t>
            </a:r>
            <a:r>
              <a:rPr sz="2250" dirty="0">
                <a:latin typeface="Arial MT"/>
                <a:cs typeface="Arial MT"/>
              </a:rPr>
              <a:t>the</a:t>
            </a:r>
            <a:r>
              <a:rPr sz="2250" spc="-135" dirty="0">
                <a:latin typeface="Arial MT"/>
                <a:cs typeface="Arial MT"/>
              </a:rPr>
              <a:t> </a:t>
            </a:r>
            <a:r>
              <a:rPr sz="2250" spc="-25" dirty="0">
                <a:latin typeface="Arial MT"/>
                <a:cs typeface="Arial MT"/>
              </a:rPr>
              <a:t>registers</a:t>
            </a:r>
            <a:r>
              <a:rPr sz="2250" spc="-100" dirty="0">
                <a:latin typeface="Arial MT"/>
                <a:cs typeface="Arial MT"/>
              </a:rPr>
              <a:t> </a:t>
            </a:r>
            <a:r>
              <a:rPr sz="2250" spc="-25" dirty="0">
                <a:latin typeface="Arial MT"/>
                <a:cs typeface="Arial MT"/>
              </a:rPr>
              <a:t>in </a:t>
            </a:r>
            <a:r>
              <a:rPr sz="2250" dirty="0">
                <a:latin typeface="Arial MT"/>
                <a:cs typeface="Arial MT"/>
              </a:rPr>
              <a:t>the</a:t>
            </a:r>
            <a:r>
              <a:rPr sz="2250" spc="-100" dirty="0">
                <a:latin typeface="Arial MT"/>
                <a:cs typeface="Arial MT"/>
              </a:rPr>
              <a:t> </a:t>
            </a:r>
            <a:r>
              <a:rPr sz="2250" spc="-25" dirty="0">
                <a:latin typeface="Arial MT"/>
                <a:cs typeface="Arial MT"/>
              </a:rPr>
              <a:t>CPU</a:t>
            </a:r>
            <a:endParaRPr sz="2250">
              <a:latin typeface="Arial MT"/>
              <a:cs typeface="Arial MT"/>
            </a:endParaRPr>
          </a:p>
          <a:p>
            <a:pPr marL="845819" lvl="1" indent="-365760">
              <a:lnSpc>
                <a:spcPct val="100000"/>
              </a:lnSpc>
              <a:spcBef>
                <a:spcPts val="830"/>
              </a:spcBef>
              <a:buChar char="•"/>
              <a:tabLst>
                <a:tab pos="845819" algn="l"/>
                <a:tab pos="3134360" algn="l"/>
              </a:tabLst>
            </a:pPr>
            <a:r>
              <a:rPr sz="2250" spc="-25" dirty="0">
                <a:latin typeface="Arial MT"/>
                <a:cs typeface="Arial MT"/>
              </a:rPr>
              <a:t>Multilevel</a:t>
            </a:r>
            <a:r>
              <a:rPr sz="2250" spc="-80" dirty="0">
                <a:latin typeface="Arial MT"/>
                <a:cs typeface="Arial MT"/>
              </a:rPr>
              <a:t> </a:t>
            </a:r>
            <a:r>
              <a:rPr sz="2250" spc="-10" dirty="0">
                <a:latin typeface="Arial MT"/>
                <a:cs typeface="Arial MT"/>
              </a:rPr>
              <a:t>caches</a:t>
            </a:r>
            <a:r>
              <a:rPr sz="2250" dirty="0">
                <a:latin typeface="Arial MT"/>
                <a:cs typeface="Arial MT"/>
              </a:rPr>
              <a:t>	- </a:t>
            </a:r>
            <a:r>
              <a:rPr sz="2250" spc="-10" dirty="0">
                <a:latin typeface="Arial MT"/>
                <a:cs typeface="Arial MT"/>
              </a:rPr>
              <a:t>don't</a:t>
            </a:r>
            <a:r>
              <a:rPr sz="2250" spc="-105" dirty="0">
                <a:latin typeface="Arial MT"/>
                <a:cs typeface="Arial MT"/>
              </a:rPr>
              <a:t> </a:t>
            </a:r>
            <a:r>
              <a:rPr sz="2250" spc="-20" dirty="0">
                <a:latin typeface="Arial MT"/>
                <a:cs typeface="Arial MT"/>
              </a:rPr>
              <a:t>duplicate</a:t>
            </a:r>
            <a:r>
              <a:rPr sz="2250" spc="-170" dirty="0">
                <a:latin typeface="Arial MT"/>
                <a:cs typeface="Arial MT"/>
              </a:rPr>
              <a:t> </a:t>
            </a:r>
            <a:r>
              <a:rPr sz="2250" spc="-10" dirty="0">
                <a:latin typeface="Arial MT"/>
                <a:cs typeface="Arial MT"/>
              </a:rPr>
              <a:t>information</a:t>
            </a:r>
            <a:endParaRPr sz="2250">
              <a:latin typeface="Arial MT"/>
              <a:cs typeface="Arial MT"/>
            </a:endParaRPr>
          </a:p>
          <a:p>
            <a:pPr marL="1303655" lvl="2" indent="-355600">
              <a:lnSpc>
                <a:spcPct val="100000"/>
              </a:lnSpc>
              <a:spcBef>
                <a:spcPts val="994"/>
              </a:spcBef>
              <a:buChar char="•"/>
              <a:tabLst>
                <a:tab pos="1303655" algn="l"/>
              </a:tabLst>
            </a:pPr>
            <a:r>
              <a:rPr sz="2000" dirty="0">
                <a:latin typeface="Arial MT"/>
                <a:cs typeface="Arial MT"/>
              </a:rPr>
              <a:t>L1</a:t>
            </a:r>
            <a:r>
              <a:rPr sz="2000" spc="35" dirty="0">
                <a:latin typeface="Arial MT"/>
                <a:cs typeface="Arial MT"/>
              </a:rPr>
              <a:t> </a:t>
            </a:r>
            <a:r>
              <a:rPr sz="2000" dirty="0">
                <a:latin typeface="Arial MT"/>
                <a:cs typeface="Arial MT"/>
              </a:rPr>
              <a:t>miss</a:t>
            </a:r>
            <a:r>
              <a:rPr sz="2000" spc="-180" dirty="0">
                <a:latin typeface="Arial MT"/>
                <a:cs typeface="Arial MT"/>
              </a:rPr>
              <a:t> </a:t>
            </a:r>
            <a:r>
              <a:rPr sz="2000" dirty="0">
                <a:latin typeface="Arial MT"/>
                <a:cs typeface="Arial MT"/>
              </a:rPr>
              <a:t>and</a:t>
            </a:r>
            <a:r>
              <a:rPr sz="2000" spc="35" dirty="0">
                <a:latin typeface="Arial MT"/>
                <a:cs typeface="Arial MT"/>
              </a:rPr>
              <a:t> </a:t>
            </a:r>
            <a:r>
              <a:rPr sz="2000" dirty="0">
                <a:latin typeface="Arial MT"/>
                <a:cs typeface="Arial MT"/>
              </a:rPr>
              <a:t>an</a:t>
            </a:r>
            <a:r>
              <a:rPr sz="2000" spc="-45" dirty="0">
                <a:latin typeface="Arial MT"/>
                <a:cs typeface="Arial MT"/>
              </a:rPr>
              <a:t> </a:t>
            </a:r>
            <a:r>
              <a:rPr sz="2000" dirty="0">
                <a:latin typeface="Arial MT"/>
                <a:cs typeface="Arial MT"/>
              </a:rPr>
              <a:t>L2</a:t>
            </a:r>
            <a:r>
              <a:rPr sz="2000" spc="85" dirty="0">
                <a:latin typeface="Arial MT"/>
                <a:cs typeface="Arial MT"/>
              </a:rPr>
              <a:t> </a:t>
            </a:r>
            <a:r>
              <a:rPr sz="2000" spc="-25" dirty="0">
                <a:latin typeface="Arial MT"/>
                <a:cs typeface="Arial MT"/>
              </a:rPr>
              <a:t>hit</a:t>
            </a:r>
            <a:endParaRPr sz="2000">
              <a:latin typeface="Arial MT"/>
              <a:cs typeface="Arial MT"/>
            </a:endParaRPr>
          </a:p>
          <a:p>
            <a:pPr marL="388620" indent="-375920">
              <a:lnSpc>
                <a:spcPct val="100000"/>
              </a:lnSpc>
              <a:spcBef>
                <a:spcPts val="1045"/>
              </a:spcBef>
              <a:buFont typeface="Arial MT"/>
              <a:buChar char="•"/>
              <a:tabLst>
                <a:tab pos="388620" algn="l"/>
              </a:tabLst>
            </a:pPr>
            <a:r>
              <a:rPr sz="2400" b="1" dirty="0">
                <a:latin typeface="Arial"/>
                <a:cs typeface="Arial"/>
              </a:rPr>
              <a:t>Virtual</a:t>
            </a:r>
            <a:r>
              <a:rPr sz="2400" b="1" spc="-15" dirty="0">
                <a:latin typeface="Arial"/>
                <a:cs typeface="Arial"/>
              </a:rPr>
              <a:t> </a:t>
            </a:r>
            <a:r>
              <a:rPr sz="2400" b="1" spc="-10" dirty="0">
                <a:latin typeface="Arial"/>
                <a:cs typeface="Arial"/>
              </a:rPr>
              <a:t>memory</a:t>
            </a:r>
            <a:endParaRPr sz="2400">
              <a:latin typeface="Arial"/>
              <a:cs typeface="Arial"/>
            </a:endParaRPr>
          </a:p>
          <a:p>
            <a:pPr marL="845819" lvl="1" indent="-365760">
              <a:lnSpc>
                <a:spcPct val="100000"/>
              </a:lnSpc>
              <a:spcBef>
                <a:spcPts val="955"/>
              </a:spcBef>
              <a:buChar char="•"/>
              <a:tabLst>
                <a:tab pos="845819" algn="l"/>
              </a:tabLst>
            </a:pPr>
            <a:r>
              <a:rPr sz="2250" spc="-10" dirty="0">
                <a:latin typeface="Arial MT"/>
                <a:cs typeface="Arial MT"/>
              </a:rPr>
              <a:t>main</a:t>
            </a:r>
            <a:r>
              <a:rPr sz="2250" spc="-150" dirty="0">
                <a:latin typeface="Arial MT"/>
                <a:cs typeface="Arial MT"/>
              </a:rPr>
              <a:t> </a:t>
            </a:r>
            <a:r>
              <a:rPr sz="2250" spc="-10" dirty="0">
                <a:latin typeface="Arial MT"/>
                <a:cs typeface="Arial MT"/>
              </a:rPr>
              <a:t>memory</a:t>
            </a:r>
            <a:r>
              <a:rPr sz="2250" spc="-145" dirty="0">
                <a:latin typeface="Arial MT"/>
                <a:cs typeface="Arial MT"/>
              </a:rPr>
              <a:t> </a:t>
            </a:r>
            <a:r>
              <a:rPr sz="2250" dirty="0">
                <a:latin typeface="Arial MT"/>
                <a:cs typeface="Arial MT"/>
              </a:rPr>
              <a:t>can</a:t>
            </a:r>
            <a:r>
              <a:rPr sz="2250" spc="-100" dirty="0">
                <a:latin typeface="Arial MT"/>
                <a:cs typeface="Arial MT"/>
              </a:rPr>
              <a:t> </a:t>
            </a:r>
            <a:r>
              <a:rPr sz="2250" spc="-20" dirty="0">
                <a:latin typeface="Arial MT"/>
                <a:cs typeface="Arial MT"/>
              </a:rPr>
              <a:t>function</a:t>
            </a:r>
            <a:r>
              <a:rPr sz="2250" spc="-135" dirty="0">
                <a:latin typeface="Arial MT"/>
                <a:cs typeface="Arial MT"/>
              </a:rPr>
              <a:t> </a:t>
            </a:r>
            <a:r>
              <a:rPr sz="2250" dirty="0">
                <a:latin typeface="Arial MT"/>
                <a:cs typeface="Arial MT"/>
              </a:rPr>
              <a:t>as</a:t>
            </a:r>
            <a:r>
              <a:rPr sz="2250" spc="-120" dirty="0">
                <a:latin typeface="Arial MT"/>
                <a:cs typeface="Arial MT"/>
              </a:rPr>
              <a:t> </a:t>
            </a:r>
            <a:r>
              <a:rPr sz="2250" dirty="0">
                <a:latin typeface="Arial MT"/>
                <a:cs typeface="Arial MT"/>
              </a:rPr>
              <a:t>a</a:t>
            </a:r>
            <a:r>
              <a:rPr sz="2250" spc="-85" dirty="0">
                <a:latin typeface="Arial MT"/>
                <a:cs typeface="Arial MT"/>
              </a:rPr>
              <a:t> </a:t>
            </a:r>
            <a:r>
              <a:rPr sz="2250" spc="-20" dirty="0">
                <a:latin typeface="Arial MT"/>
                <a:cs typeface="Arial MT"/>
              </a:rPr>
              <a:t>cache</a:t>
            </a:r>
            <a:r>
              <a:rPr sz="2250" spc="-135" dirty="0">
                <a:latin typeface="Arial MT"/>
                <a:cs typeface="Arial MT"/>
              </a:rPr>
              <a:t> </a:t>
            </a:r>
            <a:r>
              <a:rPr sz="2250" dirty="0">
                <a:latin typeface="Arial MT"/>
                <a:cs typeface="Arial MT"/>
              </a:rPr>
              <a:t>for</a:t>
            </a:r>
            <a:r>
              <a:rPr sz="2250" spc="10" dirty="0">
                <a:latin typeface="Arial MT"/>
                <a:cs typeface="Arial MT"/>
              </a:rPr>
              <a:t> </a:t>
            </a:r>
            <a:r>
              <a:rPr sz="2250" spc="-20" dirty="0">
                <a:latin typeface="Arial MT"/>
                <a:cs typeface="Arial MT"/>
              </a:rPr>
              <a:t>secondary</a:t>
            </a:r>
            <a:r>
              <a:rPr sz="2250" spc="-80" dirty="0">
                <a:latin typeface="Arial MT"/>
                <a:cs typeface="Arial MT"/>
              </a:rPr>
              <a:t> </a:t>
            </a:r>
            <a:r>
              <a:rPr sz="2250" spc="-10" dirty="0">
                <a:latin typeface="Arial MT"/>
                <a:cs typeface="Arial MT"/>
              </a:rPr>
              <a:t>storage</a:t>
            </a:r>
            <a:endParaRPr sz="2250">
              <a:latin typeface="Arial MT"/>
              <a:cs typeface="Arial MT"/>
            </a:endParaRPr>
          </a:p>
          <a:p>
            <a:pPr marL="845819" lvl="1" indent="-365760">
              <a:lnSpc>
                <a:spcPct val="100000"/>
              </a:lnSpc>
              <a:spcBef>
                <a:spcPts val="905"/>
              </a:spcBef>
              <a:buFont typeface="Arial MT"/>
              <a:buChar char="•"/>
              <a:tabLst>
                <a:tab pos="845819" algn="l"/>
              </a:tabLst>
            </a:pPr>
            <a:r>
              <a:rPr sz="2250" b="1" dirty="0">
                <a:latin typeface="Arial"/>
                <a:cs typeface="Arial"/>
              </a:rPr>
              <a:t>page</a:t>
            </a:r>
            <a:r>
              <a:rPr sz="2250" b="1" spc="-160" dirty="0">
                <a:latin typeface="Arial"/>
                <a:cs typeface="Arial"/>
              </a:rPr>
              <a:t> </a:t>
            </a:r>
            <a:r>
              <a:rPr sz="2250" b="1" spc="-10" dirty="0">
                <a:latin typeface="Arial"/>
                <a:cs typeface="Arial"/>
              </a:rPr>
              <a:t>table</a:t>
            </a:r>
            <a:r>
              <a:rPr sz="2250" b="1" spc="-145" dirty="0">
                <a:latin typeface="Arial"/>
                <a:cs typeface="Arial"/>
              </a:rPr>
              <a:t> </a:t>
            </a:r>
            <a:r>
              <a:rPr sz="2250" dirty="0">
                <a:latin typeface="Arial MT"/>
                <a:cs typeface="Arial MT"/>
              </a:rPr>
              <a:t>is</a:t>
            </a:r>
            <a:r>
              <a:rPr sz="2250" spc="-15" dirty="0">
                <a:latin typeface="Arial MT"/>
                <a:cs typeface="Arial MT"/>
              </a:rPr>
              <a:t> </a:t>
            </a:r>
            <a:r>
              <a:rPr sz="2250" spc="-20" dirty="0">
                <a:latin typeface="Arial MT"/>
                <a:cs typeface="Arial MT"/>
              </a:rPr>
              <a:t>used</a:t>
            </a:r>
            <a:r>
              <a:rPr sz="2250" spc="-135" dirty="0">
                <a:latin typeface="Arial MT"/>
                <a:cs typeface="Arial MT"/>
              </a:rPr>
              <a:t> </a:t>
            </a:r>
            <a:r>
              <a:rPr sz="2250" dirty="0">
                <a:latin typeface="Arial MT"/>
                <a:cs typeface="Arial MT"/>
              </a:rPr>
              <a:t>to</a:t>
            </a:r>
            <a:r>
              <a:rPr sz="2250" spc="-65" dirty="0">
                <a:latin typeface="Arial MT"/>
                <a:cs typeface="Arial MT"/>
              </a:rPr>
              <a:t> </a:t>
            </a:r>
            <a:r>
              <a:rPr sz="2250" spc="-20" dirty="0">
                <a:latin typeface="Arial MT"/>
                <a:cs typeface="Arial MT"/>
              </a:rPr>
              <a:t>translate</a:t>
            </a:r>
            <a:r>
              <a:rPr sz="2250" spc="-110" dirty="0">
                <a:latin typeface="Arial MT"/>
                <a:cs typeface="Arial MT"/>
              </a:rPr>
              <a:t> </a:t>
            </a:r>
            <a:r>
              <a:rPr sz="2250" dirty="0">
                <a:latin typeface="Arial MT"/>
                <a:cs typeface="Arial MT"/>
              </a:rPr>
              <a:t>the</a:t>
            </a:r>
            <a:r>
              <a:rPr sz="2250" spc="-135" dirty="0">
                <a:latin typeface="Arial MT"/>
                <a:cs typeface="Arial MT"/>
              </a:rPr>
              <a:t> </a:t>
            </a:r>
            <a:r>
              <a:rPr sz="2250" spc="-10" dirty="0">
                <a:latin typeface="Arial MT"/>
                <a:cs typeface="Arial MT"/>
              </a:rPr>
              <a:t>virtual</a:t>
            </a:r>
            <a:r>
              <a:rPr sz="2250" spc="-40" dirty="0">
                <a:latin typeface="Arial MT"/>
                <a:cs typeface="Arial MT"/>
              </a:rPr>
              <a:t> </a:t>
            </a:r>
            <a:r>
              <a:rPr sz="2250" spc="-30" dirty="0">
                <a:latin typeface="Arial MT"/>
                <a:cs typeface="Arial MT"/>
              </a:rPr>
              <a:t>address</a:t>
            </a:r>
            <a:r>
              <a:rPr sz="2250" spc="-150" dirty="0">
                <a:latin typeface="Arial MT"/>
                <a:cs typeface="Arial MT"/>
              </a:rPr>
              <a:t> </a:t>
            </a:r>
            <a:r>
              <a:rPr sz="2250" dirty="0">
                <a:latin typeface="Arial MT"/>
                <a:cs typeface="Arial MT"/>
              </a:rPr>
              <a:t>into</a:t>
            </a:r>
            <a:r>
              <a:rPr sz="2250" spc="-135" dirty="0">
                <a:latin typeface="Arial MT"/>
                <a:cs typeface="Arial MT"/>
              </a:rPr>
              <a:t> </a:t>
            </a:r>
            <a:r>
              <a:rPr sz="2250" dirty="0">
                <a:latin typeface="Arial MT"/>
                <a:cs typeface="Arial MT"/>
              </a:rPr>
              <a:t>a</a:t>
            </a:r>
            <a:r>
              <a:rPr sz="2250" spc="-65" dirty="0">
                <a:latin typeface="Arial MT"/>
                <a:cs typeface="Arial MT"/>
              </a:rPr>
              <a:t> </a:t>
            </a:r>
            <a:r>
              <a:rPr sz="2250" spc="-10" dirty="0">
                <a:latin typeface="Arial MT"/>
                <a:cs typeface="Arial MT"/>
              </a:rPr>
              <a:t>physical</a:t>
            </a:r>
            <a:r>
              <a:rPr sz="2250" spc="-60" dirty="0">
                <a:latin typeface="Arial MT"/>
                <a:cs typeface="Arial MT"/>
              </a:rPr>
              <a:t> </a:t>
            </a:r>
            <a:r>
              <a:rPr sz="2250" spc="-10" dirty="0">
                <a:latin typeface="Arial MT"/>
                <a:cs typeface="Arial MT"/>
              </a:rPr>
              <a:t>address</a:t>
            </a:r>
            <a:endParaRPr sz="2250">
              <a:latin typeface="Arial MT"/>
              <a:cs typeface="Arial MT"/>
            </a:endParaRPr>
          </a:p>
          <a:p>
            <a:pPr marL="845819" lvl="1" indent="-365760">
              <a:lnSpc>
                <a:spcPts val="2670"/>
              </a:lnSpc>
              <a:spcBef>
                <a:spcPts val="985"/>
              </a:spcBef>
              <a:buChar char="•"/>
              <a:tabLst>
                <a:tab pos="845819" algn="l"/>
              </a:tabLst>
            </a:pPr>
            <a:r>
              <a:rPr sz="2250" dirty="0">
                <a:latin typeface="Arial MT"/>
                <a:cs typeface="Arial MT"/>
              </a:rPr>
              <a:t>the</a:t>
            </a:r>
            <a:r>
              <a:rPr sz="2250" spc="-160" dirty="0">
                <a:latin typeface="Arial MT"/>
                <a:cs typeface="Arial MT"/>
              </a:rPr>
              <a:t> </a:t>
            </a:r>
            <a:r>
              <a:rPr sz="2250" dirty="0">
                <a:latin typeface="Arial MT"/>
                <a:cs typeface="Arial MT"/>
              </a:rPr>
              <a:t>page</a:t>
            </a:r>
            <a:r>
              <a:rPr sz="2250" spc="-155" dirty="0">
                <a:latin typeface="Arial MT"/>
                <a:cs typeface="Arial MT"/>
              </a:rPr>
              <a:t> </a:t>
            </a:r>
            <a:r>
              <a:rPr sz="2250" spc="-10" dirty="0">
                <a:latin typeface="Arial MT"/>
                <a:cs typeface="Arial MT"/>
              </a:rPr>
              <a:t>table</a:t>
            </a:r>
            <a:r>
              <a:rPr sz="2250" spc="-145" dirty="0">
                <a:latin typeface="Arial MT"/>
                <a:cs typeface="Arial MT"/>
              </a:rPr>
              <a:t> </a:t>
            </a:r>
            <a:r>
              <a:rPr sz="2250" spc="-10" dirty="0">
                <a:latin typeface="Arial MT"/>
                <a:cs typeface="Arial MT"/>
              </a:rPr>
              <a:t>doesn't</a:t>
            </a:r>
            <a:r>
              <a:rPr sz="2250" spc="-95" dirty="0">
                <a:latin typeface="Arial MT"/>
                <a:cs typeface="Arial MT"/>
              </a:rPr>
              <a:t> </a:t>
            </a:r>
            <a:r>
              <a:rPr sz="2250" spc="-20" dirty="0">
                <a:latin typeface="Arial MT"/>
                <a:cs typeface="Arial MT"/>
              </a:rPr>
              <a:t>have</a:t>
            </a:r>
            <a:r>
              <a:rPr sz="2250" spc="-95" dirty="0">
                <a:latin typeface="Arial MT"/>
                <a:cs typeface="Arial MT"/>
              </a:rPr>
              <a:t> </a:t>
            </a:r>
            <a:r>
              <a:rPr sz="2250" dirty="0">
                <a:latin typeface="Arial MT"/>
                <a:cs typeface="Arial MT"/>
              </a:rPr>
              <a:t>a</a:t>
            </a:r>
            <a:r>
              <a:rPr sz="2250" spc="-85" dirty="0">
                <a:latin typeface="Arial MT"/>
                <a:cs typeface="Arial MT"/>
              </a:rPr>
              <a:t> </a:t>
            </a:r>
            <a:r>
              <a:rPr sz="2250" spc="-10" dirty="0">
                <a:latin typeface="Arial MT"/>
                <a:cs typeface="Arial MT"/>
              </a:rPr>
              <a:t>valid</a:t>
            </a:r>
            <a:r>
              <a:rPr sz="2250" dirty="0">
                <a:latin typeface="Arial MT"/>
                <a:cs typeface="Arial MT"/>
              </a:rPr>
              <a:t> </a:t>
            </a:r>
            <a:r>
              <a:rPr sz="2250" spc="-25" dirty="0">
                <a:latin typeface="Arial MT"/>
                <a:cs typeface="Arial MT"/>
              </a:rPr>
              <a:t>physical</a:t>
            </a:r>
            <a:r>
              <a:rPr sz="2250" spc="-130" dirty="0">
                <a:latin typeface="Arial MT"/>
                <a:cs typeface="Arial MT"/>
              </a:rPr>
              <a:t> </a:t>
            </a:r>
            <a:r>
              <a:rPr sz="2250" spc="-20" dirty="0">
                <a:latin typeface="Arial MT"/>
                <a:cs typeface="Arial MT"/>
              </a:rPr>
              <a:t>address</a:t>
            </a:r>
            <a:r>
              <a:rPr sz="2250" spc="-110" dirty="0">
                <a:latin typeface="Arial MT"/>
                <a:cs typeface="Arial MT"/>
              </a:rPr>
              <a:t> </a:t>
            </a:r>
            <a:r>
              <a:rPr sz="2250" dirty="0">
                <a:latin typeface="Arial MT"/>
                <a:cs typeface="Arial MT"/>
              </a:rPr>
              <a:t>for</a:t>
            </a:r>
            <a:r>
              <a:rPr sz="2250" spc="10" dirty="0">
                <a:latin typeface="Arial MT"/>
                <a:cs typeface="Arial MT"/>
              </a:rPr>
              <a:t> </a:t>
            </a:r>
            <a:r>
              <a:rPr sz="2250" dirty="0">
                <a:latin typeface="Arial MT"/>
                <a:cs typeface="Arial MT"/>
              </a:rPr>
              <a:t>the</a:t>
            </a:r>
            <a:r>
              <a:rPr sz="2250" spc="-155" dirty="0">
                <a:latin typeface="Arial MT"/>
                <a:cs typeface="Arial MT"/>
              </a:rPr>
              <a:t> </a:t>
            </a:r>
            <a:r>
              <a:rPr sz="2250" dirty="0">
                <a:latin typeface="Arial MT"/>
                <a:cs typeface="Arial MT"/>
              </a:rPr>
              <a:t>page</a:t>
            </a:r>
            <a:r>
              <a:rPr sz="2250" spc="-155" dirty="0">
                <a:latin typeface="Arial MT"/>
                <a:cs typeface="Arial MT"/>
              </a:rPr>
              <a:t> </a:t>
            </a:r>
            <a:r>
              <a:rPr sz="2250" spc="-10" dirty="0">
                <a:latin typeface="Arial MT"/>
                <a:cs typeface="Arial MT"/>
              </a:rPr>
              <a:t>and</a:t>
            </a:r>
            <a:r>
              <a:rPr sz="2250" spc="-150" dirty="0">
                <a:latin typeface="Arial MT"/>
                <a:cs typeface="Arial MT"/>
              </a:rPr>
              <a:t> </a:t>
            </a:r>
            <a:r>
              <a:rPr sz="2250" spc="-25" dirty="0">
                <a:latin typeface="Arial MT"/>
                <a:cs typeface="Arial MT"/>
              </a:rPr>
              <a:t>the</a:t>
            </a:r>
            <a:endParaRPr sz="2250">
              <a:latin typeface="Arial MT"/>
              <a:cs typeface="Arial MT"/>
            </a:endParaRPr>
          </a:p>
          <a:p>
            <a:pPr marL="846455">
              <a:lnSpc>
                <a:spcPts val="2670"/>
              </a:lnSpc>
            </a:pPr>
            <a:r>
              <a:rPr sz="2250" dirty="0">
                <a:latin typeface="Arial MT"/>
                <a:cs typeface="Arial MT"/>
              </a:rPr>
              <a:t>page</a:t>
            </a:r>
            <a:r>
              <a:rPr sz="2250" spc="-170" dirty="0">
                <a:latin typeface="Arial MT"/>
                <a:cs typeface="Arial MT"/>
              </a:rPr>
              <a:t> </a:t>
            </a:r>
            <a:r>
              <a:rPr sz="2250" dirty="0">
                <a:latin typeface="Arial MT"/>
                <a:cs typeface="Arial MT"/>
              </a:rPr>
              <a:t>is</a:t>
            </a:r>
            <a:r>
              <a:rPr sz="2250" spc="-140" dirty="0">
                <a:latin typeface="Arial MT"/>
                <a:cs typeface="Arial MT"/>
              </a:rPr>
              <a:t> </a:t>
            </a:r>
            <a:r>
              <a:rPr sz="2250" dirty="0">
                <a:latin typeface="Arial MT"/>
                <a:cs typeface="Arial MT"/>
              </a:rPr>
              <a:t>only</a:t>
            </a:r>
            <a:r>
              <a:rPr sz="2250" spc="-55" dirty="0">
                <a:latin typeface="Arial MT"/>
                <a:cs typeface="Arial MT"/>
              </a:rPr>
              <a:t> </a:t>
            </a:r>
            <a:r>
              <a:rPr sz="2250" spc="-20" dirty="0">
                <a:latin typeface="Arial MT"/>
                <a:cs typeface="Arial MT"/>
              </a:rPr>
              <a:t>stored</a:t>
            </a:r>
            <a:r>
              <a:rPr sz="2250" spc="-85" dirty="0">
                <a:latin typeface="Arial MT"/>
                <a:cs typeface="Arial MT"/>
              </a:rPr>
              <a:t> </a:t>
            </a:r>
            <a:r>
              <a:rPr sz="2250" dirty="0">
                <a:latin typeface="Arial MT"/>
                <a:cs typeface="Arial MT"/>
              </a:rPr>
              <a:t>on</a:t>
            </a:r>
            <a:r>
              <a:rPr sz="2250" spc="-95" dirty="0">
                <a:latin typeface="Arial MT"/>
                <a:cs typeface="Arial MT"/>
              </a:rPr>
              <a:t> </a:t>
            </a:r>
            <a:r>
              <a:rPr sz="2250" spc="-20" dirty="0">
                <a:latin typeface="Arial MT"/>
                <a:cs typeface="Arial MT"/>
              </a:rPr>
              <a:t>disk</a:t>
            </a:r>
            <a:endParaRPr sz="2250">
              <a:latin typeface="Arial MT"/>
              <a:cs typeface="Arial MT"/>
            </a:endParaRPr>
          </a:p>
          <a:p>
            <a:pPr marL="1303655" lvl="2" indent="-355600">
              <a:lnSpc>
                <a:spcPct val="100000"/>
              </a:lnSpc>
              <a:spcBef>
                <a:spcPts val="994"/>
              </a:spcBef>
              <a:buChar char="•"/>
              <a:tabLst>
                <a:tab pos="1303655" algn="l"/>
              </a:tabLst>
            </a:pPr>
            <a:r>
              <a:rPr sz="2000" dirty="0">
                <a:latin typeface="Arial MT"/>
                <a:cs typeface="Arial MT"/>
              </a:rPr>
              <a:t>then</a:t>
            </a:r>
            <a:r>
              <a:rPr sz="2000" spc="-35" dirty="0">
                <a:latin typeface="Arial MT"/>
                <a:cs typeface="Arial MT"/>
              </a:rPr>
              <a:t> </a:t>
            </a:r>
            <a:r>
              <a:rPr sz="2000" dirty="0">
                <a:latin typeface="Arial MT"/>
                <a:cs typeface="Arial MT"/>
              </a:rPr>
              <a:t>the</a:t>
            </a:r>
            <a:r>
              <a:rPr sz="2000" spc="40" dirty="0">
                <a:latin typeface="Arial MT"/>
                <a:cs typeface="Arial MT"/>
              </a:rPr>
              <a:t> </a:t>
            </a:r>
            <a:r>
              <a:rPr sz="2000" dirty="0">
                <a:latin typeface="Arial MT"/>
                <a:cs typeface="Arial MT"/>
              </a:rPr>
              <a:t>attempted</a:t>
            </a:r>
            <a:r>
              <a:rPr sz="2000" spc="-125" dirty="0">
                <a:latin typeface="Arial MT"/>
                <a:cs typeface="Arial MT"/>
              </a:rPr>
              <a:t> </a:t>
            </a:r>
            <a:r>
              <a:rPr sz="2000" dirty="0">
                <a:latin typeface="Arial MT"/>
                <a:cs typeface="Arial MT"/>
              </a:rPr>
              <a:t>access</a:t>
            </a:r>
            <a:r>
              <a:rPr sz="2000" spc="-90" dirty="0">
                <a:latin typeface="Arial MT"/>
                <a:cs typeface="Arial MT"/>
              </a:rPr>
              <a:t> </a:t>
            </a:r>
            <a:r>
              <a:rPr sz="2000" dirty="0">
                <a:latin typeface="Arial MT"/>
                <a:cs typeface="Arial MT"/>
              </a:rPr>
              <a:t>is</a:t>
            </a:r>
            <a:r>
              <a:rPr sz="2000" spc="-5" dirty="0">
                <a:latin typeface="Arial MT"/>
                <a:cs typeface="Arial MT"/>
              </a:rPr>
              <a:t> </a:t>
            </a:r>
            <a:r>
              <a:rPr sz="2000" dirty="0">
                <a:latin typeface="Arial MT"/>
                <a:cs typeface="Arial MT"/>
              </a:rPr>
              <a:t>called</a:t>
            </a:r>
            <a:r>
              <a:rPr sz="2000" spc="-125" dirty="0">
                <a:latin typeface="Arial MT"/>
                <a:cs typeface="Arial MT"/>
              </a:rPr>
              <a:t> </a:t>
            </a:r>
            <a:r>
              <a:rPr sz="2000" dirty="0">
                <a:latin typeface="Arial MT"/>
                <a:cs typeface="Arial MT"/>
              </a:rPr>
              <a:t>a</a:t>
            </a:r>
            <a:r>
              <a:rPr sz="2000" spc="65" dirty="0">
                <a:latin typeface="Arial MT"/>
                <a:cs typeface="Arial MT"/>
              </a:rPr>
              <a:t> </a:t>
            </a:r>
            <a:r>
              <a:rPr sz="2000" b="1" dirty="0">
                <a:latin typeface="Arial"/>
                <a:cs typeface="Arial"/>
              </a:rPr>
              <a:t>page</a:t>
            </a:r>
            <a:r>
              <a:rPr sz="2000" b="1" spc="50" dirty="0">
                <a:latin typeface="Arial"/>
                <a:cs typeface="Arial"/>
              </a:rPr>
              <a:t> </a:t>
            </a:r>
            <a:r>
              <a:rPr sz="2000" b="1" spc="-10" dirty="0">
                <a:latin typeface="Arial"/>
                <a:cs typeface="Arial"/>
              </a:rPr>
              <a:t>fault</a:t>
            </a:r>
            <a:endParaRPr sz="2000">
              <a:latin typeface="Arial"/>
              <a:cs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5580" rIns="0" bIns="0" rtlCol="0">
            <a:spAutoFit/>
          </a:bodyPr>
          <a:lstStyle/>
          <a:p>
            <a:pPr marL="12700">
              <a:lnSpc>
                <a:spcPct val="100000"/>
              </a:lnSpc>
              <a:spcBef>
                <a:spcPts val="105"/>
              </a:spcBef>
            </a:pPr>
            <a:r>
              <a:rPr spc="-25" dirty="0"/>
              <a:t>Instruction-</a:t>
            </a:r>
            <a:r>
              <a:rPr dirty="0"/>
              <a:t>level</a:t>
            </a:r>
            <a:r>
              <a:rPr spc="220" dirty="0"/>
              <a:t> </a:t>
            </a:r>
            <a:r>
              <a:rPr spc="-10" dirty="0"/>
              <a:t>parallelism</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67</a:t>
            </a:fld>
            <a:endParaRPr spc="-25" dirty="0"/>
          </a:p>
        </p:txBody>
      </p:sp>
      <p:sp>
        <p:nvSpPr>
          <p:cNvPr id="3" name="object 3"/>
          <p:cNvSpPr txBox="1"/>
          <p:nvPr/>
        </p:nvSpPr>
        <p:spPr>
          <a:xfrm>
            <a:off x="855980" y="1251281"/>
            <a:ext cx="9150350" cy="4166235"/>
          </a:xfrm>
          <a:prstGeom prst="rect">
            <a:avLst/>
          </a:prstGeom>
        </p:spPr>
        <p:txBody>
          <a:bodyPr vert="horz" wrap="square" lIns="0" tIns="144780" rIns="0" bIns="0" rtlCol="0">
            <a:spAutoFit/>
          </a:bodyPr>
          <a:lstStyle/>
          <a:p>
            <a:pPr marL="388620" indent="-375920">
              <a:lnSpc>
                <a:spcPct val="100000"/>
              </a:lnSpc>
              <a:spcBef>
                <a:spcPts val="1140"/>
              </a:spcBef>
              <a:buFont typeface="Arial MT"/>
              <a:buChar char="•"/>
              <a:tabLst>
                <a:tab pos="388620" algn="l"/>
              </a:tabLst>
            </a:pPr>
            <a:r>
              <a:rPr sz="2400" b="1" spc="-10" dirty="0">
                <a:latin typeface="Arial"/>
                <a:cs typeface="Arial"/>
              </a:rPr>
              <a:t>Pipelining</a:t>
            </a:r>
            <a:endParaRPr sz="2400">
              <a:latin typeface="Arial"/>
              <a:cs typeface="Arial"/>
            </a:endParaRPr>
          </a:p>
          <a:p>
            <a:pPr marL="845819" lvl="1" indent="-365760">
              <a:lnSpc>
                <a:spcPct val="100000"/>
              </a:lnSpc>
              <a:spcBef>
                <a:spcPts val="955"/>
              </a:spcBef>
              <a:buChar char="•"/>
              <a:tabLst>
                <a:tab pos="845819" algn="l"/>
              </a:tabLst>
            </a:pPr>
            <a:r>
              <a:rPr sz="2250" spc="-25" dirty="0">
                <a:latin typeface="Arial MT"/>
                <a:cs typeface="Arial MT"/>
              </a:rPr>
              <a:t>functional</a:t>
            </a:r>
            <a:r>
              <a:rPr sz="2250" spc="-170" dirty="0">
                <a:latin typeface="Arial MT"/>
                <a:cs typeface="Arial MT"/>
              </a:rPr>
              <a:t> </a:t>
            </a:r>
            <a:r>
              <a:rPr sz="2250" dirty="0">
                <a:latin typeface="Arial MT"/>
                <a:cs typeface="Arial MT"/>
              </a:rPr>
              <a:t>units</a:t>
            </a:r>
            <a:r>
              <a:rPr sz="2250" spc="-160" dirty="0">
                <a:latin typeface="Arial MT"/>
                <a:cs typeface="Arial MT"/>
              </a:rPr>
              <a:t> </a:t>
            </a:r>
            <a:r>
              <a:rPr sz="2250" dirty="0">
                <a:latin typeface="Arial MT"/>
                <a:cs typeface="Arial MT"/>
              </a:rPr>
              <a:t>are</a:t>
            </a:r>
            <a:r>
              <a:rPr sz="2250" spc="-35" dirty="0">
                <a:latin typeface="Arial MT"/>
                <a:cs typeface="Arial MT"/>
              </a:rPr>
              <a:t> </a:t>
            </a:r>
            <a:r>
              <a:rPr sz="2250" spc="-20" dirty="0">
                <a:latin typeface="Arial MT"/>
                <a:cs typeface="Arial MT"/>
              </a:rPr>
              <a:t>arranged</a:t>
            </a:r>
            <a:r>
              <a:rPr sz="2250" spc="-40" dirty="0">
                <a:latin typeface="Arial MT"/>
                <a:cs typeface="Arial MT"/>
              </a:rPr>
              <a:t> </a:t>
            </a:r>
            <a:r>
              <a:rPr sz="2250" dirty="0">
                <a:latin typeface="Arial MT"/>
                <a:cs typeface="Arial MT"/>
              </a:rPr>
              <a:t>in</a:t>
            </a:r>
            <a:r>
              <a:rPr sz="2250" spc="-65" dirty="0">
                <a:latin typeface="Arial MT"/>
                <a:cs typeface="Arial MT"/>
              </a:rPr>
              <a:t> </a:t>
            </a:r>
            <a:r>
              <a:rPr sz="2250" spc="-10" dirty="0">
                <a:latin typeface="Arial MT"/>
                <a:cs typeface="Arial MT"/>
              </a:rPr>
              <a:t>stages</a:t>
            </a:r>
            <a:endParaRPr sz="2250">
              <a:latin typeface="Arial MT"/>
              <a:cs typeface="Arial MT"/>
            </a:endParaRPr>
          </a:p>
          <a:p>
            <a:pPr marL="388620" indent="-375920">
              <a:lnSpc>
                <a:spcPct val="100000"/>
              </a:lnSpc>
              <a:spcBef>
                <a:spcPts val="994"/>
              </a:spcBef>
              <a:buFont typeface="Arial MT"/>
              <a:buChar char="•"/>
              <a:tabLst>
                <a:tab pos="388620" algn="l"/>
              </a:tabLst>
            </a:pPr>
            <a:r>
              <a:rPr sz="2400" b="1" dirty="0">
                <a:latin typeface="Arial"/>
                <a:cs typeface="Arial"/>
              </a:rPr>
              <a:t>Multiple</a:t>
            </a:r>
            <a:r>
              <a:rPr sz="2400" b="1" spc="-95" dirty="0">
                <a:latin typeface="Arial"/>
                <a:cs typeface="Arial"/>
              </a:rPr>
              <a:t> </a:t>
            </a:r>
            <a:r>
              <a:rPr sz="2400" b="1" spc="-10" dirty="0">
                <a:latin typeface="Arial"/>
                <a:cs typeface="Arial"/>
              </a:rPr>
              <a:t>issue</a:t>
            </a:r>
            <a:endParaRPr sz="2400">
              <a:latin typeface="Arial"/>
              <a:cs typeface="Arial"/>
            </a:endParaRPr>
          </a:p>
          <a:p>
            <a:pPr marL="845819" lvl="1" indent="-365760">
              <a:lnSpc>
                <a:spcPct val="100000"/>
              </a:lnSpc>
              <a:spcBef>
                <a:spcPts val="955"/>
              </a:spcBef>
              <a:buChar char="•"/>
              <a:tabLst>
                <a:tab pos="845819" algn="l"/>
              </a:tabLst>
            </a:pPr>
            <a:r>
              <a:rPr sz="2250" spc="-10" dirty="0">
                <a:latin typeface="Arial MT"/>
                <a:cs typeface="Arial MT"/>
              </a:rPr>
              <a:t>multiple</a:t>
            </a:r>
            <a:r>
              <a:rPr sz="2250" spc="-254" dirty="0">
                <a:latin typeface="Arial MT"/>
                <a:cs typeface="Arial MT"/>
              </a:rPr>
              <a:t> </a:t>
            </a:r>
            <a:r>
              <a:rPr sz="2250" spc="-10" dirty="0">
                <a:latin typeface="Arial MT"/>
                <a:cs typeface="Arial MT"/>
              </a:rPr>
              <a:t>instructions</a:t>
            </a:r>
            <a:r>
              <a:rPr sz="2250" spc="-204" dirty="0">
                <a:latin typeface="Arial MT"/>
                <a:cs typeface="Arial MT"/>
              </a:rPr>
              <a:t> </a:t>
            </a:r>
            <a:r>
              <a:rPr sz="2250" dirty="0">
                <a:latin typeface="Arial MT"/>
                <a:cs typeface="Arial MT"/>
              </a:rPr>
              <a:t>can</a:t>
            </a:r>
            <a:r>
              <a:rPr sz="2250" spc="-20" dirty="0">
                <a:latin typeface="Arial MT"/>
                <a:cs typeface="Arial MT"/>
              </a:rPr>
              <a:t> </a:t>
            </a:r>
            <a:r>
              <a:rPr sz="2250" dirty="0">
                <a:latin typeface="Arial MT"/>
                <a:cs typeface="Arial MT"/>
              </a:rPr>
              <a:t>be</a:t>
            </a:r>
            <a:r>
              <a:rPr sz="2250" spc="-10" dirty="0">
                <a:latin typeface="Arial MT"/>
                <a:cs typeface="Arial MT"/>
              </a:rPr>
              <a:t> </a:t>
            </a:r>
            <a:r>
              <a:rPr sz="2250" spc="-25" dirty="0">
                <a:latin typeface="Arial MT"/>
                <a:cs typeface="Arial MT"/>
              </a:rPr>
              <a:t>simultaneously</a:t>
            </a:r>
            <a:r>
              <a:rPr sz="2250" spc="-260" dirty="0">
                <a:latin typeface="Arial MT"/>
                <a:cs typeface="Arial MT"/>
              </a:rPr>
              <a:t> </a:t>
            </a:r>
            <a:r>
              <a:rPr sz="2250" spc="-10" dirty="0">
                <a:latin typeface="Arial MT"/>
                <a:cs typeface="Arial MT"/>
              </a:rPr>
              <a:t>initiated</a:t>
            </a:r>
            <a:endParaRPr sz="2250">
              <a:latin typeface="Arial MT"/>
              <a:cs typeface="Arial MT"/>
            </a:endParaRPr>
          </a:p>
          <a:p>
            <a:pPr marL="1303655" lvl="2" indent="-355600">
              <a:lnSpc>
                <a:spcPct val="100000"/>
              </a:lnSpc>
              <a:spcBef>
                <a:spcPts val="994"/>
              </a:spcBef>
              <a:buChar char="•"/>
              <a:tabLst>
                <a:tab pos="1303655" algn="l"/>
              </a:tabLst>
            </a:pPr>
            <a:r>
              <a:rPr sz="2000" dirty="0">
                <a:latin typeface="Arial MT"/>
                <a:cs typeface="Arial MT"/>
              </a:rPr>
              <a:t>functional</a:t>
            </a:r>
            <a:r>
              <a:rPr sz="2000" spc="-80" dirty="0">
                <a:latin typeface="Arial MT"/>
                <a:cs typeface="Arial MT"/>
              </a:rPr>
              <a:t> </a:t>
            </a:r>
            <a:r>
              <a:rPr sz="2000" dirty="0">
                <a:latin typeface="Arial MT"/>
                <a:cs typeface="Arial MT"/>
              </a:rPr>
              <a:t>units</a:t>
            </a:r>
            <a:r>
              <a:rPr sz="2000" spc="25" dirty="0">
                <a:latin typeface="Arial MT"/>
                <a:cs typeface="Arial MT"/>
              </a:rPr>
              <a:t> </a:t>
            </a:r>
            <a:r>
              <a:rPr sz="2000" dirty="0">
                <a:latin typeface="Arial MT"/>
                <a:cs typeface="Arial MT"/>
              </a:rPr>
              <a:t>are</a:t>
            </a:r>
            <a:r>
              <a:rPr sz="2000" spc="60" dirty="0">
                <a:latin typeface="Arial MT"/>
                <a:cs typeface="Arial MT"/>
              </a:rPr>
              <a:t> </a:t>
            </a:r>
            <a:r>
              <a:rPr sz="2000" dirty="0">
                <a:latin typeface="Arial MT"/>
                <a:cs typeface="Arial MT"/>
              </a:rPr>
              <a:t>scheduled</a:t>
            </a:r>
            <a:r>
              <a:rPr sz="2000" spc="-200" dirty="0">
                <a:latin typeface="Arial MT"/>
                <a:cs typeface="Arial MT"/>
              </a:rPr>
              <a:t> </a:t>
            </a:r>
            <a:r>
              <a:rPr sz="2000" dirty="0">
                <a:latin typeface="Arial MT"/>
                <a:cs typeface="Arial MT"/>
              </a:rPr>
              <a:t>at</a:t>
            </a:r>
            <a:r>
              <a:rPr sz="2000" spc="70" dirty="0">
                <a:latin typeface="Arial MT"/>
                <a:cs typeface="Arial MT"/>
              </a:rPr>
              <a:t> </a:t>
            </a:r>
            <a:r>
              <a:rPr sz="2000" dirty="0">
                <a:latin typeface="Arial MT"/>
                <a:cs typeface="Arial MT"/>
              </a:rPr>
              <a:t>compile</a:t>
            </a:r>
            <a:r>
              <a:rPr sz="2000" spc="-80" dirty="0">
                <a:latin typeface="Arial MT"/>
                <a:cs typeface="Arial MT"/>
              </a:rPr>
              <a:t> </a:t>
            </a:r>
            <a:r>
              <a:rPr sz="2000" spc="-20" dirty="0">
                <a:latin typeface="Arial MT"/>
                <a:cs typeface="Arial MT"/>
              </a:rPr>
              <a:t>time</a:t>
            </a:r>
            <a:endParaRPr sz="2000">
              <a:latin typeface="Arial MT"/>
              <a:cs typeface="Arial MT"/>
            </a:endParaRPr>
          </a:p>
          <a:p>
            <a:pPr marL="1761489" lvl="3" indent="-356235">
              <a:lnSpc>
                <a:spcPct val="100000"/>
              </a:lnSpc>
              <a:spcBef>
                <a:spcPts val="965"/>
              </a:spcBef>
              <a:buChar char="•"/>
              <a:tabLst>
                <a:tab pos="1761489" algn="l"/>
              </a:tabLst>
            </a:pPr>
            <a:r>
              <a:rPr sz="2000" dirty="0">
                <a:latin typeface="Arial MT"/>
                <a:cs typeface="Arial MT"/>
              </a:rPr>
              <a:t>multiple</a:t>
            </a:r>
            <a:r>
              <a:rPr sz="2000" spc="-170" dirty="0">
                <a:latin typeface="Arial MT"/>
                <a:cs typeface="Arial MT"/>
              </a:rPr>
              <a:t> </a:t>
            </a:r>
            <a:r>
              <a:rPr sz="2000" dirty="0">
                <a:latin typeface="Arial MT"/>
                <a:cs typeface="Arial MT"/>
              </a:rPr>
              <a:t>issue</a:t>
            </a:r>
            <a:r>
              <a:rPr sz="2000" spc="-95" dirty="0">
                <a:latin typeface="Arial MT"/>
                <a:cs typeface="Arial MT"/>
              </a:rPr>
              <a:t> </a:t>
            </a:r>
            <a:r>
              <a:rPr sz="2000" dirty="0">
                <a:latin typeface="Arial MT"/>
                <a:cs typeface="Arial MT"/>
              </a:rPr>
              <a:t>system</a:t>
            </a:r>
            <a:r>
              <a:rPr sz="2000" spc="5" dirty="0">
                <a:latin typeface="Arial MT"/>
                <a:cs typeface="Arial MT"/>
              </a:rPr>
              <a:t> </a:t>
            </a:r>
            <a:r>
              <a:rPr sz="2000" dirty="0">
                <a:latin typeface="Arial MT"/>
                <a:cs typeface="Arial MT"/>
              </a:rPr>
              <a:t>is</a:t>
            </a:r>
            <a:r>
              <a:rPr sz="2000" spc="35" dirty="0">
                <a:latin typeface="Arial MT"/>
                <a:cs typeface="Arial MT"/>
              </a:rPr>
              <a:t> </a:t>
            </a:r>
            <a:r>
              <a:rPr sz="2000" dirty="0">
                <a:latin typeface="Arial MT"/>
                <a:cs typeface="Arial MT"/>
              </a:rPr>
              <a:t>said to</a:t>
            </a:r>
            <a:r>
              <a:rPr sz="2000" spc="90" dirty="0">
                <a:latin typeface="Arial MT"/>
                <a:cs typeface="Arial MT"/>
              </a:rPr>
              <a:t> </a:t>
            </a:r>
            <a:r>
              <a:rPr sz="2000" dirty="0">
                <a:latin typeface="Arial MT"/>
                <a:cs typeface="Arial MT"/>
              </a:rPr>
              <a:t>use</a:t>
            </a:r>
            <a:r>
              <a:rPr sz="2000" spc="-20" dirty="0">
                <a:latin typeface="Arial MT"/>
                <a:cs typeface="Arial MT"/>
              </a:rPr>
              <a:t> </a:t>
            </a:r>
            <a:r>
              <a:rPr sz="2000" b="1" dirty="0">
                <a:latin typeface="Arial"/>
                <a:cs typeface="Arial"/>
              </a:rPr>
              <a:t>static</a:t>
            </a:r>
            <a:r>
              <a:rPr sz="2000" b="1" spc="100" dirty="0">
                <a:latin typeface="Arial"/>
                <a:cs typeface="Arial"/>
              </a:rPr>
              <a:t> </a:t>
            </a:r>
            <a:r>
              <a:rPr sz="2000" dirty="0">
                <a:latin typeface="Arial MT"/>
                <a:cs typeface="Arial MT"/>
              </a:rPr>
              <a:t>multiple</a:t>
            </a:r>
            <a:r>
              <a:rPr sz="2000" spc="-185" dirty="0">
                <a:latin typeface="Arial MT"/>
                <a:cs typeface="Arial MT"/>
              </a:rPr>
              <a:t> </a:t>
            </a:r>
            <a:r>
              <a:rPr sz="2000" spc="-10" dirty="0">
                <a:latin typeface="Arial MT"/>
                <a:cs typeface="Arial MT"/>
              </a:rPr>
              <a:t>issue</a:t>
            </a:r>
            <a:endParaRPr sz="2000">
              <a:latin typeface="Arial MT"/>
              <a:cs typeface="Arial MT"/>
            </a:endParaRPr>
          </a:p>
          <a:p>
            <a:pPr marL="1303655" lvl="2" indent="-355600">
              <a:lnSpc>
                <a:spcPct val="100000"/>
              </a:lnSpc>
              <a:spcBef>
                <a:spcPts val="1045"/>
              </a:spcBef>
              <a:buChar char="•"/>
              <a:tabLst>
                <a:tab pos="1303655" algn="l"/>
              </a:tabLst>
            </a:pPr>
            <a:r>
              <a:rPr sz="2000" dirty="0">
                <a:latin typeface="Arial MT"/>
                <a:cs typeface="Arial MT"/>
              </a:rPr>
              <a:t>scheduled</a:t>
            </a:r>
            <a:r>
              <a:rPr sz="2000" spc="-75" dirty="0">
                <a:latin typeface="Arial MT"/>
                <a:cs typeface="Arial MT"/>
              </a:rPr>
              <a:t> </a:t>
            </a:r>
            <a:r>
              <a:rPr sz="2000" dirty="0">
                <a:latin typeface="Arial MT"/>
                <a:cs typeface="Arial MT"/>
              </a:rPr>
              <a:t>at</a:t>
            </a:r>
            <a:r>
              <a:rPr sz="2000" spc="85" dirty="0">
                <a:latin typeface="Arial MT"/>
                <a:cs typeface="Arial MT"/>
              </a:rPr>
              <a:t> </a:t>
            </a:r>
            <a:r>
              <a:rPr sz="2000" spc="-20" dirty="0">
                <a:latin typeface="Arial MT"/>
                <a:cs typeface="Arial MT"/>
              </a:rPr>
              <a:t>run-time</a:t>
            </a:r>
            <a:endParaRPr sz="2000">
              <a:latin typeface="Arial MT"/>
              <a:cs typeface="Arial MT"/>
            </a:endParaRPr>
          </a:p>
          <a:p>
            <a:pPr marL="1761489" lvl="3" indent="-356235">
              <a:lnSpc>
                <a:spcPct val="100000"/>
              </a:lnSpc>
              <a:spcBef>
                <a:spcPts val="965"/>
              </a:spcBef>
              <a:buFont typeface="Arial MT"/>
              <a:buChar char="•"/>
              <a:tabLst>
                <a:tab pos="1761489" algn="l"/>
              </a:tabLst>
            </a:pPr>
            <a:r>
              <a:rPr sz="2000" b="1" dirty="0">
                <a:latin typeface="Arial"/>
                <a:cs typeface="Arial"/>
              </a:rPr>
              <a:t>dynamic</a:t>
            </a:r>
            <a:r>
              <a:rPr sz="2000" b="1" spc="90" dirty="0">
                <a:latin typeface="Arial"/>
                <a:cs typeface="Arial"/>
              </a:rPr>
              <a:t> </a:t>
            </a:r>
            <a:r>
              <a:rPr sz="2000" dirty="0">
                <a:latin typeface="Arial MT"/>
                <a:cs typeface="Arial MT"/>
              </a:rPr>
              <a:t>multiple</a:t>
            </a:r>
            <a:r>
              <a:rPr sz="2000" spc="-235" dirty="0">
                <a:latin typeface="Arial MT"/>
                <a:cs typeface="Arial MT"/>
              </a:rPr>
              <a:t> </a:t>
            </a:r>
            <a:r>
              <a:rPr sz="2000" spc="-10" dirty="0">
                <a:latin typeface="Arial MT"/>
                <a:cs typeface="Arial MT"/>
              </a:rPr>
              <a:t>issue.</a:t>
            </a:r>
            <a:endParaRPr sz="2000">
              <a:latin typeface="Arial MT"/>
              <a:cs typeface="Arial MT"/>
            </a:endParaRPr>
          </a:p>
          <a:p>
            <a:pPr marL="388620" indent="-375920">
              <a:lnSpc>
                <a:spcPct val="100000"/>
              </a:lnSpc>
              <a:spcBef>
                <a:spcPts val="1045"/>
              </a:spcBef>
              <a:buChar char="•"/>
              <a:tabLst>
                <a:tab pos="388620" algn="l"/>
              </a:tabLst>
            </a:pPr>
            <a:r>
              <a:rPr sz="2400" dirty="0">
                <a:latin typeface="Arial MT"/>
                <a:cs typeface="Arial MT"/>
              </a:rPr>
              <a:t>A</a:t>
            </a:r>
            <a:r>
              <a:rPr sz="2400" spc="-85" dirty="0">
                <a:latin typeface="Arial MT"/>
                <a:cs typeface="Arial MT"/>
              </a:rPr>
              <a:t> </a:t>
            </a:r>
            <a:r>
              <a:rPr sz="2400" dirty="0">
                <a:latin typeface="Arial MT"/>
                <a:cs typeface="Arial MT"/>
              </a:rPr>
              <a:t>processor</a:t>
            </a:r>
            <a:r>
              <a:rPr sz="2400" spc="60" dirty="0">
                <a:latin typeface="Arial MT"/>
                <a:cs typeface="Arial MT"/>
              </a:rPr>
              <a:t> </a:t>
            </a:r>
            <a:r>
              <a:rPr sz="2400" dirty="0">
                <a:latin typeface="Arial MT"/>
                <a:cs typeface="Arial MT"/>
              </a:rPr>
              <a:t>that</a:t>
            </a:r>
            <a:r>
              <a:rPr sz="2400" spc="40" dirty="0">
                <a:latin typeface="Arial MT"/>
                <a:cs typeface="Arial MT"/>
              </a:rPr>
              <a:t> </a:t>
            </a:r>
            <a:r>
              <a:rPr sz="2400" dirty="0">
                <a:latin typeface="Arial MT"/>
                <a:cs typeface="Arial MT"/>
              </a:rPr>
              <a:t>supports</a:t>
            </a:r>
            <a:r>
              <a:rPr sz="2400" spc="-50" dirty="0">
                <a:latin typeface="Arial MT"/>
                <a:cs typeface="Arial MT"/>
              </a:rPr>
              <a:t> </a:t>
            </a:r>
            <a:r>
              <a:rPr sz="2400" dirty="0">
                <a:latin typeface="Arial MT"/>
                <a:cs typeface="Arial MT"/>
              </a:rPr>
              <a:t>dynamic</a:t>
            </a:r>
            <a:r>
              <a:rPr sz="2400" spc="-80" dirty="0">
                <a:latin typeface="Arial MT"/>
                <a:cs typeface="Arial MT"/>
              </a:rPr>
              <a:t> </a:t>
            </a:r>
            <a:r>
              <a:rPr sz="2400" dirty="0">
                <a:latin typeface="Arial MT"/>
                <a:cs typeface="Arial MT"/>
              </a:rPr>
              <a:t>multiple</a:t>
            </a:r>
            <a:r>
              <a:rPr sz="2400" spc="-105" dirty="0">
                <a:latin typeface="Arial MT"/>
                <a:cs typeface="Arial MT"/>
              </a:rPr>
              <a:t> </a:t>
            </a:r>
            <a:r>
              <a:rPr sz="2400" dirty="0">
                <a:latin typeface="Arial MT"/>
                <a:cs typeface="Arial MT"/>
              </a:rPr>
              <a:t>issue</a:t>
            </a:r>
            <a:r>
              <a:rPr sz="2400" spc="-60" dirty="0">
                <a:latin typeface="Arial MT"/>
                <a:cs typeface="Arial MT"/>
              </a:rPr>
              <a:t> </a:t>
            </a:r>
            <a:r>
              <a:rPr sz="2400" dirty="0">
                <a:latin typeface="Arial MT"/>
                <a:cs typeface="Arial MT"/>
              </a:rPr>
              <a:t>is</a:t>
            </a:r>
            <a:r>
              <a:rPr sz="2400" spc="-70" dirty="0">
                <a:latin typeface="Arial MT"/>
                <a:cs typeface="Arial MT"/>
              </a:rPr>
              <a:t> </a:t>
            </a:r>
            <a:r>
              <a:rPr sz="2400" b="1" spc="-10" dirty="0">
                <a:latin typeface="Arial"/>
                <a:cs typeface="Arial"/>
              </a:rPr>
              <a:t>superscalar</a:t>
            </a:r>
            <a:endParaRPr sz="2400">
              <a:latin typeface="Arial"/>
              <a:cs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4700" y="316230"/>
            <a:ext cx="5379720" cy="575310"/>
          </a:xfrm>
          <a:prstGeom prst="rect">
            <a:avLst/>
          </a:prstGeom>
        </p:spPr>
        <p:txBody>
          <a:bodyPr vert="horz" wrap="square" lIns="0" tIns="13335" rIns="0" bIns="0" rtlCol="0">
            <a:spAutoFit/>
          </a:bodyPr>
          <a:lstStyle/>
          <a:p>
            <a:pPr marL="12700">
              <a:lnSpc>
                <a:spcPct val="100000"/>
              </a:lnSpc>
              <a:spcBef>
                <a:spcPts val="105"/>
              </a:spcBef>
            </a:pPr>
            <a:r>
              <a:rPr dirty="0"/>
              <a:t>Hardware</a:t>
            </a:r>
            <a:r>
              <a:rPr spc="-85" dirty="0"/>
              <a:t> </a:t>
            </a:r>
            <a:r>
              <a:rPr spc="-10" dirty="0"/>
              <a:t>multithreading</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68</a:t>
            </a:fld>
            <a:endParaRPr spc="-25" dirty="0"/>
          </a:p>
        </p:txBody>
      </p:sp>
      <p:sp>
        <p:nvSpPr>
          <p:cNvPr id="3" name="object 3"/>
          <p:cNvSpPr txBox="1">
            <a:spLocks noGrp="1"/>
          </p:cNvSpPr>
          <p:nvPr>
            <p:ph type="body" idx="1"/>
          </p:nvPr>
        </p:nvSpPr>
        <p:spPr>
          <a:prstGeom prst="rect">
            <a:avLst/>
          </a:prstGeom>
        </p:spPr>
        <p:txBody>
          <a:bodyPr vert="horz" wrap="square" lIns="0" tIns="31115" rIns="0" bIns="0" rtlCol="0">
            <a:spAutoFit/>
          </a:bodyPr>
          <a:lstStyle/>
          <a:p>
            <a:pPr marL="388620" indent="-375920">
              <a:lnSpc>
                <a:spcPct val="100000"/>
              </a:lnSpc>
              <a:spcBef>
                <a:spcPts val="245"/>
              </a:spcBef>
              <a:buSzPct val="120000"/>
              <a:buChar char="•"/>
              <a:tabLst>
                <a:tab pos="388620" algn="l"/>
              </a:tabLst>
            </a:pPr>
            <a:r>
              <a:rPr dirty="0"/>
              <a:t>Attempts</a:t>
            </a:r>
            <a:r>
              <a:rPr spc="-175" dirty="0"/>
              <a:t> </a:t>
            </a:r>
            <a:r>
              <a:rPr dirty="0"/>
              <a:t>to</a:t>
            </a:r>
            <a:r>
              <a:rPr spc="30" dirty="0"/>
              <a:t> </a:t>
            </a:r>
            <a:r>
              <a:rPr dirty="0"/>
              <a:t>provide</a:t>
            </a:r>
            <a:r>
              <a:rPr spc="114" dirty="0"/>
              <a:t> </a:t>
            </a:r>
            <a:r>
              <a:rPr dirty="0"/>
              <a:t>parallelism</a:t>
            </a:r>
            <a:r>
              <a:rPr spc="-130" dirty="0"/>
              <a:t> </a:t>
            </a:r>
            <a:r>
              <a:rPr dirty="0"/>
              <a:t>through</a:t>
            </a:r>
            <a:r>
              <a:rPr spc="-65" dirty="0"/>
              <a:t> </a:t>
            </a:r>
            <a:r>
              <a:rPr dirty="0"/>
              <a:t>the</a:t>
            </a:r>
            <a:r>
              <a:rPr spc="10" dirty="0"/>
              <a:t> </a:t>
            </a:r>
            <a:r>
              <a:rPr dirty="0"/>
              <a:t>simultaneous</a:t>
            </a:r>
            <a:r>
              <a:rPr spc="-190" dirty="0"/>
              <a:t> </a:t>
            </a:r>
            <a:r>
              <a:rPr dirty="0"/>
              <a:t>execution</a:t>
            </a:r>
            <a:r>
              <a:rPr spc="10" dirty="0"/>
              <a:t> </a:t>
            </a:r>
            <a:r>
              <a:rPr dirty="0"/>
              <a:t>of</a:t>
            </a:r>
            <a:r>
              <a:rPr spc="30" dirty="0"/>
              <a:t> </a:t>
            </a:r>
            <a:r>
              <a:rPr dirty="0"/>
              <a:t>different</a:t>
            </a:r>
            <a:r>
              <a:rPr spc="-65" dirty="0"/>
              <a:t> </a:t>
            </a:r>
            <a:r>
              <a:rPr spc="-10" dirty="0"/>
              <a:t>threads</a:t>
            </a:r>
          </a:p>
          <a:p>
            <a:pPr marL="846455" marR="229870" lvl="1" indent="-365760">
              <a:lnSpc>
                <a:spcPts val="1839"/>
              </a:lnSpc>
              <a:spcBef>
                <a:spcPts val="935"/>
              </a:spcBef>
              <a:buSzPct val="118421"/>
              <a:buChar char="•"/>
              <a:tabLst>
                <a:tab pos="846455" algn="l"/>
              </a:tabLst>
            </a:pPr>
            <a:r>
              <a:rPr sz="1900" dirty="0">
                <a:latin typeface="Arial MT"/>
                <a:cs typeface="Arial MT"/>
              </a:rPr>
              <a:t>a</a:t>
            </a:r>
            <a:r>
              <a:rPr sz="1900" spc="40" dirty="0">
                <a:latin typeface="Arial MT"/>
                <a:cs typeface="Arial MT"/>
              </a:rPr>
              <a:t> </a:t>
            </a:r>
            <a:r>
              <a:rPr sz="1900" b="1" spc="-25" dirty="0">
                <a:latin typeface="Arial"/>
                <a:cs typeface="Arial"/>
              </a:rPr>
              <a:t>coarser-</a:t>
            </a:r>
            <a:r>
              <a:rPr sz="1900" b="1" dirty="0">
                <a:latin typeface="Arial"/>
                <a:cs typeface="Arial"/>
              </a:rPr>
              <a:t>grained</a:t>
            </a:r>
            <a:r>
              <a:rPr sz="1900" b="1" spc="20" dirty="0">
                <a:latin typeface="Arial"/>
                <a:cs typeface="Arial"/>
              </a:rPr>
              <a:t> </a:t>
            </a:r>
            <a:r>
              <a:rPr sz="1900" dirty="0">
                <a:latin typeface="Arial MT"/>
                <a:cs typeface="Arial MT"/>
              </a:rPr>
              <a:t>parallelism</a:t>
            </a:r>
            <a:r>
              <a:rPr sz="1900" spc="-90" dirty="0">
                <a:latin typeface="Arial MT"/>
                <a:cs typeface="Arial MT"/>
              </a:rPr>
              <a:t> </a:t>
            </a:r>
            <a:r>
              <a:rPr sz="1900" dirty="0">
                <a:latin typeface="Arial MT"/>
                <a:cs typeface="Arial MT"/>
              </a:rPr>
              <a:t>than</a:t>
            </a:r>
            <a:r>
              <a:rPr sz="1900" spc="-45" dirty="0">
                <a:latin typeface="Arial MT"/>
                <a:cs typeface="Arial MT"/>
              </a:rPr>
              <a:t> </a:t>
            </a:r>
            <a:r>
              <a:rPr sz="1900" spc="-10" dirty="0">
                <a:latin typeface="Arial MT"/>
                <a:cs typeface="Arial MT"/>
              </a:rPr>
              <a:t>ILP,—</a:t>
            </a:r>
            <a:r>
              <a:rPr sz="1900" dirty="0">
                <a:latin typeface="Arial MT"/>
                <a:cs typeface="Arial MT"/>
              </a:rPr>
              <a:t>threads—</a:t>
            </a:r>
            <a:r>
              <a:rPr sz="1900" spc="-20" dirty="0">
                <a:latin typeface="Arial MT"/>
                <a:cs typeface="Arial MT"/>
              </a:rPr>
              <a:t>are</a:t>
            </a:r>
            <a:r>
              <a:rPr sz="1900" spc="-135" dirty="0">
                <a:latin typeface="Arial MT"/>
                <a:cs typeface="Arial MT"/>
              </a:rPr>
              <a:t> </a:t>
            </a:r>
            <a:r>
              <a:rPr sz="1900" dirty="0">
                <a:latin typeface="Arial MT"/>
                <a:cs typeface="Arial MT"/>
              </a:rPr>
              <a:t>larger</a:t>
            </a:r>
            <a:r>
              <a:rPr sz="1900" spc="-15" dirty="0">
                <a:latin typeface="Arial MT"/>
                <a:cs typeface="Arial MT"/>
              </a:rPr>
              <a:t> </a:t>
            </a:r>
            <a:r>
              <a:rPr sz="1900" dirty="0">
                <a:latin typeface="Arial MT"/>
                <a:cs typeface="Arial MT"/>
              </a:rPr>
              <a:t>or</a:t>
            </a:r>
            <a:r>
              <a:rPr sz="1900" spc="70" dirty="0">
                <a:latin typeface="Arial MT"/>
                <a:cs typeface="Arial MT"/>
              </a:rPr>
              <a:t> </a:t>
            </a:r>
            <a:r>
              <a:rPr sz="1900" dirty="0">
                <a:latin typeface="Arial MT"/>
                <a:cs typeface="Arial MT"/>
              </a:rPr>
              <a:t>coarser</a:t>
            </a:r>
            <a:r>
              <a:rPr sz="1900" spc="60" dirty="0">
                <a:latin typeface="Arial MT"/>
                <a:cs typeface="Arial MT"/>
              </a:rPr>
              <a:t> </a:t>
            </a:r>
            <a:r>
              <a:rPr sz="1900" dirty="0">
                <a:latin typeface="Arial MT"/>
                <a:cs typeface="Arial MT"/>
              </a:rPr>
              <a:t>than</a:t>
            </a:r>
            <a:r>
              <a:rPr sz="1900" spc="-25" dirty="0">
                <a:latin typeface="Arial MT"/>
                <a:cs typeface="Arial MT"/>
              </a:rPr>
              <a:t> </a:t>
            </a:r>
            <a:r>
              <a:rPr sz="1900" dirty="0">
                <a:latin typeface="Arial MT"/>
                <a:cs typeface="Arial MT"/>
              </a:rPr>
              <a:t>the</a:t>
            </a:r>
            <a:r>
              <a:rPr sz="1900" spc="-40" dirty="0">
                <a:latin typeface="Arial MT"/>
                <a:cs typeface="Arial MT"/>
              </a:rPr>
              <a:t> </a:t>
            </a:r>
            <a:r>
              <a:rPr sz="1900" b="1" spc="-10" dirty="0">
                <a:latin typeface="Arial"/>
                <a:cs typeface="Arial"/>
              </a:rPr>
              <a:t>finer- </a:t>
            </a:r>
            <a:r>
              <a:rPr sz="1900" b="1" dirty="0">
                <a:latin typeface="Arial"/>
                <a:cs typeface="Arial"/>
              </a:rPr>
              <a:t>grained</a:t>
            </a:r>
            <a:r>
              <a:rPr sz="1900" b="1" spc="15" dirty="0">
                <a:latin typeface="Arial"/>
                <a:cs typeface="Arial"/>
              </a:rPr>
              <a:t> </a:t>
            </a:r>
            <a:r>
              <a:rPr sz="1900" dirty="0">
                <a:latin typeface="Arial MT"/>
                <a:cs typeface="Arial MT"/>
              </a:rPr>
              <a:t>units—</a:t>
            </a:r>
            <a:r>
              <a:rPr sz="1900" spc="-10" dirty="0">
                <a:latin typeface="Arial MT"/>
                <a:cs typeface="Arial MT"/>
              </a:rPr>
              <a:t>individual</a:t>
            </a:r>
            <a:r>
              <a:rPr sz="1900" spc="-30" dirty="0">
                <a:latin typeface="Arial MT"/>
                <a:cs typeface="Arial MT"/>
              </a:rPr>
              <a:t> </a:t>
            </a:r>
            <a:r>
              <a:rPr sz="1900" spc="-10" dirty="0">
                <a:latin typeface="Arial MT"/>
                <a:cs typeface="Arial MT"/>
              </a:rPr>
              <a:t>instructions</a:t>
            </a:r>
            <a:endParaRPr sz="1900">
              <a:latin typeface="Arial MT"/>
              <a:cs typeface="Arial MT"/>
            </a:endParaRPr>
          </a:p>
          <a:p>
            <a:pPr marL="388620" indent="-375920">
              <a:lnSpc>
                <a:spcPct val="100000"/>
              </a:lnSpc>
              <a:spcBef>
                <a:spcPts val="515"/>
              </a:spcBef>
              <a:buSzPct val="120000"/>
              <a:buChar char="•"/>
              <a:tabLst>
                <a:tab pos="388620" algn="l"/>
              </a:tabLst>
            </a:pPr>
            <a:r>
              <a:rPr dirty="0"/>
              <a:t>In</a:t>
            </a:r>
            <a:r>
              <a:rPr spc="25" dirty="0"/>
              <a:t> </a:t>
            </a:r>
            <a:r>
              <a:rPr b="1" spc="-15" dirty="0">
                <a:latin typeface="Arial"/>
                <a:cs typeface="Arial"/>
              </a:rPr>
              <a:t>fine-</a:t>
            </a:r>
            <a:r>
              <a:rPr b="1" dirty="0">
                <a:latin typeface="Arial"/>
                <a:cs typeface="Arial"/>
              </a:rPr>
              <a:t>grained</a:t>
            </a:r>
            <a:r>
              <a:rPr b="1" spc="-75" dirty="0">
                <a:latin typeface="Arial"/>
                <a:cs typeface="Arial"/>
              </a:rPr>
              <a:t> </a:t>
            </a:r>
            <a:r>
              <a:rPr spc="-10" dirty="0"/>
              <a:t>multithreading</a:t>
            </a:r>
          </a:p>
          <a:p>
            <a:pPr marL="845819" lvl="1" indent="-365760">
              <a:lnSpc>
                <a:spcPct val="100000"/>
              </a:lnSpc>
              <a:spcBef>
                <a:spcPts val="585"/>
              </a:spcBef>
              <a:buSzPct val="118421"/>
              <a:buChar char="•"/>
              <a:tabLst>
                <a:tab pos="845819" algn="l"/>
              </a:tabLst>
            </a:pPr>
            <a:r>
              <a:rPr sz="1900" dirty="0">
                <a:latin typeface="Arial MT"/>
                <a:cs typeface="Arial MT"/>
              </a:rPr>
              <a:t>the</a:t>
            </a:r>
            <a:r>
              <a:rPr sz="1900" spc="-85" dirty="0">
                <a:latin typeface="Arial MT"/>
                <a:cs typeface="Arial MT"/>
              </a:rPr>
              <a:t> </a:t>
            </a:r>
            <a:r>
              <a:rPr sz="1900" dirty="0">
                <a:latin typeface="Arial MT"/>
                <a:cs typeface="Arial MT"/>
              </a:rPr>
              <a:t>processor</a:t>
            </a:r>
            <a:r>
              <a:rPr sz="1900" spc="-50" dirty="0">
                <a:latin typeface="Arial MT"/>
                <a:cs typeface="Arial MT"/>
              </a:rPr>
              <a:t> </a:t>
            </a:r>
            <a:r>
              <a:rPr sz="1900" dirty="0">
                <a:latin typeface="Arial MT"/>
                <a:cs typeface="Arial MT"/>
              </a:rPr>
              <a:t>switches</a:t>
            </a:r>
            <a:r>
              <a:rPr sz="1900" spc="-55" dirty="0">
                <a:latin typeface="Arial MT"/>
                <a:cs typeface="Arial MT"/>
              </a:rPr>
              <a:t> </a:t>
            </a:r>
            <a:r>
              <a:rPr sz="1900" dirty="0">
                <a:latin typeface="Arial MT"/>
                <a:cs typeface="Arial MT"/>
              </a:rPr>
              <a:t>between</a:t>
            </a:r>
            <a:r>
              <a:rPr sz="1900" spc="-70" dirty="0">
                <a:latin typeface="Arial MT"/>
                <a:cs typeface="Arial MT"/>
              </a:rPr>
              <a:t> </a:t>
            </a:r>
            <a:r>
              <a:rPr sz="1900" dirty="0">
                <a:latin typeface="Arial MT"/>
                <a:cs typeface="Arial MT"/>
              </a:rPr>
              <a:t>threads</a:t>
            </a:r>
            <a:r>
              <a:rPr sz="1900" spc="-55" dirty="0">
                <a:latin typeface="Arial MT"/>
                <a:cs typeface="Arial MT"/>
              </a:rPr>
              <a:t> </a:t>
            </a:r>
            <a:r>
              <a:rPr sz="1900" dirty="0">
                <a:latin typeface="Arial MT"/>
                <a:cs typeface="Arial MT"/>
              </a:rPr>
              <a:t>after</a:t>
            </a:r>
            <a:r>
              <a:rPr sz="1900" spc="-60" dirty="0">
                <a:latin typeface="Arial MT"/>
                <a:cs typeface="Arial MT"/>
              </a:rPr>
              <a:t> </a:t>
            </a:r>
            <a:r>
              <a:rPr sz="1900" dirty="0">
                <a:latin typeface="Arial MT"/>
                <a:cs typeface="Arial MT"/>
              </a:rPr>
              <a:t>each</a:t>
            </a:r>
            <a:r>
              <a:rPr sz="1900" spc="10" dirty="0">
                <a:latin typeface="Arial MT"/>
                <a:cs typeface="Arial MT"/>
              </a:rPr>
              <a:t> </a:t>
            </a:r>
            <a:r>
              <a:rPr sz="1900" spc="-10" dirty="0">
                <a:latin typeface="Arial MT"/>
                <a:cs typeface="Arial MT"/>
              </a:rPr>
              <a:t>instruction</a:t>
            </a:r>
            <a:endParaRPr sz="1900">
              <a:latin typeface="Arial MT"/>
              <a:cs typeface="Arial MT"/>
            </a:endParaRPr>
          </a:p>
          <a:p>
            <a:pPr marL="845819" lvl="1" indent="-365760">
              <a:lnSpc>
                <a:spcPct val="100000"/>
              </a:lnSpc>
              <a:spcBef>
                <a:spcPts val="525"/>
              </a:spcBef>
              <a:buSzPct val="118421"/>
              <a:buChar char="•"/>
              <a:tabLst>
                <a:tab pos="845819" algn="l"/>
              </a:tabLst>
            </a:pPr>
            <a:r>
              <a:rPr sz="1900" dirty="0">
                <a:latin typeface="Arial MT"/>
                <a:cs typeface="Arial MT"/>
              </a:rPr>
              <a:t>skipping</a:t>
            </a:r>
            <a:r>
              <a:rPr sz="1900" spc="-114" dirty="0">
                <a:latin typeface="Arial MT"/>
                <a:cs typeface="Arial MT"/>
              </a:rPr>
              <a:t> </a:t>
            </a:r>
            <a:r>
              <a:rPr sz="1900" dirty="0">
                <a:latin typeface="Arial MT"/>
                <a:cs typeface="Arial MT"/>
              </a:rPr>
              <a:t>threads</a:t>
            </a:r>
            <a:r>
              <a:rPr sz="1900" spc="-75" dirty="0">
                <a:latin typeface="Arial MT"/>
                <a:cs typeface="Arial MT"/>
              </a:rPr>
              <a:t> </a:t>
            </a:r>
            <a:r>
              <a:rPr sz="1900" dirty="0">
                <a:latin typeface="Arial MT"/>
                <a:cs typeface="Arial MT"/>
              </a:rPr>
              <a:t>that</a:t>
            </a:r>
            <a:r>
              <a:rPr sz="1900" spc="-70" dirty="0">
                <a:latin typeface="Arial MT"/>
                <a:cs typeface="Arial MT"/>
              </a:rPr>
              <a:t> </a:t>
            </a:r>
            <a:r>
              <a:rPr sz="1900" dirty="0">
                <a:latin typeface="Arial MT"/>
                <a:cs typeface="Arial MT"/>
              </a:rPr>
              <a:t>are</a:t>
            </a:r>
            <a:r>
              <a:rPr sz="1900" spc="65" dirty="0">
                <a:latin typeface="Arial MT"/>
                <a:cs typeface="Arial MT"/>
              </a:rPr>
              <a:t> </a:t>
            </a:r>
            <a:r>
              <a:rPr sz="1900" spc="-10" dirty="0">
                <a:latin typeface="Arial MT"/>
                <a:cs typeface="Arial MT"/>
              </a:rPr>
              <a:t>stalled</a:t>
            </a:r>
            <a:endParaRPr sz="1900">
              <a:latin typeface="Arial MT"/>
              <a:cs typeface="Arial MT"/>
            </a:endParaRPr>
          </a:p>
          <a:p>
            <a:pPr marL="1303655" marR="5080" lvl="2" indent="-356235">
              <a:lnSpc>
                <a:spcPts val="1600"/>
              </a:lnSpc>
              <a:spcBef>
                <a:spcPts val="1065"/>
              </a:spcBef>
              <a:buSzPct val="121212"/>
              <a:buChar char="•"/>
              <a:tabLst>
                <a:tab pos="1303655" algn="l"/>
              </a:tabLst>
            </a:pPr>
            <a:r>
              <a:rPr sz="1650" dirty="0">
                <a:latin typeface="Arial MT"/>
                <a:cs typeface="Arial MT"/>
              </a:rPr>
              <a:t>drawback</a:t>
            </a:r>
            <a:r>
              <a:rPr sz="1650" spc="185" dirty="0">
                <a:latin typeface="Arial MT"/>
                <a:cs typeface="Arial MT"/>
              </a:rPr>
              <a:t> </a:t>
            </a:r>
            <a:r>
              <a:rPr sz="1650" dirty="0">
                <a:latin typeface="Arial MT"/>
                <a:cs typeface="Arial MT"/>
              </a:rPr>
              <a:t>that</a:t>
            </a:r>
            <a:r>
              <a:rPr sz="1650" spc="155" dirty="0">
                <a:latin typeface="Arial MT"/>
                <a:cs typeface="Arial MT"/>
              </a:rPr>
              <a:t> </a:t>
            </a:r>
            <a:r>
              <a:rPr sz="1650" dirty="0">
                <a:latin typeface="Arial MT"/>
                <a:cs typeface="Arial MT"/>
              </a:rPr>
              <a:t>a</a:t>
            </a:r>
            <a:r>
              <a:rPr sz="1650" spc="-5" dirty="0">
                <a:latin typeface="Arial MT"/>
                <a:cs typeface="Arial MT"/>
              </a:rPr>
              <a:t> </a:t>
            </a:r>
            <a:r>
              <a:rPr sz="1650" dirty="0">
                <a:latin typeface="Arial MT"/>
                <a:cs typeface="Arial MT"/>
              </a:rPr>
              <a:t>thread</a:t>
            </a:r>
            <a:r>
              <a:rPr sz="1650" spc="170" dirty="0">
                <a:latin typeface="Arial MT"/>
                <a:cs typeface="Arial MT"/>
              </a:rPr>
              <a:t> </a:t>
            </a:r>
            <a:r>
              <a:rPr sz="1650" dirty="0">
                <a:latin typeface="Arial MT"/>
                <a:cs typeface="Arial MT"/>
              </a:rPr>
              <a:t>that's</a:t>
            </a:r>
            <a:r>
              <a:rPr sz="1650" spc="95" dirty="0">
                <a:latin typeface="Arial MT"/>
                <a:cs typeface="Arial MT"/>
              </a:rPr>
              <a:t> </a:t>
            </a:r>
            <a:r>
              <a:rPr sz="1650" dirty="0">
                <a:latin typeface="Arial MT"/>
                <a:cs typeface="Arial MT"/>
              </a:rPr>
              <a:t>ready</a:t>
            </a:r>
            <a:r>
              <a:rPr sz="1650" spc="95" dirty="0">
                <a:latin typeface="Arial MT"/>
                <a:cs typeface="Arial MT"/>
              </a:rPr>
              <a:t> </a:t>
            </a:r>
            <a:r>
              <a:rPr sz="1650" dirty="0">
                <a:latin typeface="Arial MT"/>
                <a:cs typeface="Arial MT"/>
              </a:rPr>
              <a:t>to</a:t>
            </a:r>
            <a:r>
              <a:rPr sz="1650" spc="80" dirty="0">
                <a:latin typeface="Arial MT"/>
                <a:cs typeface="Arial MT"/>
              </a:rPr>
              <a:t> </a:t>
            </a:r>
            <a:r>
              <a:rPr sz="1650" dirty="0">
                <a:latin typeface="Arial MT"/>
                <a:cs typeface="Arial MT"/>
              </a:rPr>
              <a:t>execute</a:t>
            </a:r>
            <a:r>
              <a:rPr sz="1650" spc="170" dirty="0">
                <a:latin typeface="Arial MT"/>
                <a:cs typeface="Arial MT"/>
              </a:rPr>
              <a:t> </a:t>
            </a:r>
            <a:r>
              <a:rPr sz="1650" dirty="0">
                <a:latin typeface="Arial MT"/>
                <a:cs typeface="Arial MT"/>
              </a:rPr>
              <a:t>a</a:t>
            </a:r>
            <a:r>
              <a:rPr sz="1650" spc="15" dirty="0">
                <a:latin typeface="Arial MT"/>
                <a:cs typeface="Arial MT"/>
              </a:rPr>
              <a:t> </a:t>
            </a:r>
            <a:r>
              <a:rPr sz="1650" dirty="0">
                <a:latin typeface="Arial MT"/>
                <a:cs typeface="Arial MT"/>
              </a:rPr>
              <a:t>long</a:t>
            </a:r>
            <a:r>
              <a:rPr sz="1650" spc="250" dirty="0">
                <a:latin typeface="Arial MT"/>
                <a:cs typeface="Arial MT"/>
              </a:rPr>
              <a:t> </a:t>
            </a:r>
            <a:r>
              <a:rPr sz="1650" dirty="0">
                <a:latin typeface="Arial MT"/>
                <a:cs typeface="Arial MT"/>
              </a:rPr>
              <a:t>sequence</a:t>
            </a:r>
            <a:r>
              <a:rPr sz="1650" spc="185" dirty="0">
                <a:latin typeface="Arial MT"/>
                <a:cs typeface="Arial MT"/>
              </a:rPr>
              <a:t> </a:t>
            </a:r>
            <a:r>
              <a:rPr sz="1650" dirty="0">
                <a:latin typeface="Arial MT"/>
                <a:cs typeface="Arial MT"/>
              </a:rPr>
              <a:t>of</a:t>
            </a:r>
            <a:r>
              <a:rPr sz="1650" spc="65" dirty="0">
                <a:latin typeface="Arial MT"/>
                <a:cs typeface="Arial MT"/>
              </a:rPr>
              <a:t> </a:t>
            </a:r>
            <a:r>
              <a:rPr sz="1650" dirty="0">
                <a:latin typeface="Arial MT"/>
                <a:cs typeface="Arial MT"/>
              </a:rPr>
              <a:t>instructions</a:t>
            </a:r>
            <a:r>
              <a:rPr sz="1650" spc="95" dirty="0">
                <a:latin typeface="Arial MT"/>
                <a:cs typeface="Arial MT"/>
              </a:rPr>
              <a:t> </a:t>
            </a:r>
            <a:r>
              <a:rPr sz="1650" dirty="0">
                <a:latin typeface="Arial MT"/>
                <a:cs typeface="Arial MT"/>
              </a:rPr>
              <a:t>may</a:t>
            </a:r>
            <a:r>
              <a:rPr sz="1650" spc="265" dirty="0">
                <a:latin typeface="Arial MT"/>
                <a:cs typeface="Arial MT"/>
              </a:rPr>
              <a:t> </a:t>
            </a:r>
            <a:r>
              <a:rPr sz="1650" dirty="0">
                <a:latin typeface="Arial MT"/>
                <a:cs typeface="Arial MT"/>
              </a:rPr>
              <a:t>have</a:t>
            </a:r>
            <a:r>
              <a:rPr sz="1650" spc="80" dirty="0">
                <a:latin typeface="Arial MT"/>
                <a:cs typeface="Arial MT"/>
              </a:rPr>
              <a:t> </a:t>
            </a:r>
            <a:r>
              <a:rPr sz="1650" dirty="0">
                <a:latin typeface="Arial MT"/>
                <a:cs typeface="Arial MT"/>
              </a:rPr>
              <a:t>to</a:t>
            </a:r>
            <a:r>
              <a:rPr sz="1650" spc="80" dirty="0">
                <a:latin typeface="Arial MT"/>
                <a:cs typeface="Arial MT"/>
              </a:rPr>
              <a:t> </a:t>
            </a:r>
            <a:r>
              <a:rPr sz="1650" spc="-20" dirty="0">
                <a:latin typeface="Arial MT"/>
                <a:cs typeface="Arial MT"/>
              </a:rPr>
              <a:t>wait </a:t>
            </a:r>
            <a:r>
              <a:rPr sz="1650" dirty="0">
                <a:latin typeface="Arial MT"/>
                <a:cs typeface="Arial MT"/>
              </a:rPr>
              <a:t>to</a:t>
            </a:r>
            <a:r>
              <a:rPr sz="1650" spc="125" dirty="0">
                <a:latin typeface="Arial MT"/>
                <a:cs typeface="Arial MT"/>
              </a:rPr>
              <a:t> </a:t>
            </a:r>
            <a:r>
              <a:rPr sz="1650" dirty="0">
                <a:latin typeface="Arial MT"/>
                <a:cs typeface="Arial MT"/>
              </a:rPr>
              <a:t>execute</a:t>
            </a:r>
            <a:r>
              <a:rPr sz="1650" spc="150" dirty="0">
                <a:latin typeface="Arial MT"/>
                <a:cs typeface="Arial MT"/>
              </a:rPr>
              <a:t> </a:t>
            </a:r>
            <a:r>
              <a:rPr sz="1650" dirty="0">
                <a:latin typeface="Arial MT"/>
                <a:cs typeface="Arial MT"/>
              </a:rPr>
              <a:t>every</a:t>
            </a:r>
            <a:r>
              <a:rPr sz="1650" spc="65" dirty="0">
                <a:latin typeface="Arial MT"/>
                <a:cs typeface="Arial MT"/>
              </a:rPr>
              <a:t> </a:t>
            </a:r>
            <a:r>
              <a:rPr sz="1650" spc="-10" dirty="0">
                <a:latin typeface="Arial MT"/>
                <a:cs typeface="Arial MT"/>
              </a:rPr>
              <a:t>instruction</a:t>
            </a:r>
            <a:endParaRPr sz="1650">
              <a:latin typeface="Arial MT"/>
              <a:cs typeface="Arial MT"/>
            </a:endParaRPr>
          </a:p>
          <a:p>
            <a:pPr marL="388620" indent="-375920">
              <a:lnSpc>
                <a:spcPct val="100000"/>
              </a:lnSpc>
              <a:spcBef>
                <a:spcPts val="565"/>
              </a:spcBef>
              <a:buSzPct val="120000"/>
              <a:buFont typeface="Arial MT"/>
              <a:buChar char="•"/>
              <a:tabLst>
                <a:tab pos="388620" algn="l"/>
              </a:tabLst>
            </a:pPr>
            <a:r>
              <a:rPr b="1" spc="-10" dirty="0">
                <a:latin typeface="Arial"/>
                <a:cs typeface="Arial"/>
              </a:rPr>
              <a:t>Coarse-</a:t>
            </a:r>
            <a:r>
              <a:rPr b="1" dirty="0">
                <a:latin typeface="Arial"/>
                <a:cs typeface="Arial"/>
              </a:rPr>
              <a:t>grained</a:t>
            </a:r>
            <a:r>
              <a:rPr b="1" spc="20" dirty="0">
                <a:latin typeface="Arial"/>
                <a:cs typeface="Arial"/>
              </a:rPr>
              <a:t> </a:t>
            </a:r>
            <a:r>
              <a:rPr dirty="0"/>
              <a:t>multithreading</a:t>
            </a:r>
            <a:r>
              <a:rPr spc="-210" dirty="0"/>
              <a:t> </a:t>
            </a:r>
            <a:r>
              <a:rPr dirty="0"/>
              <a:t>attempts</a:t>
            </a:r>
            <a:r>
              <a:rPr spc="-90" dirty="0"/>
              <a:t> </a:t>
            </a:r>
            <a:r>
              <a:rPr dirty="0"/>
              <a:t>to</a:t>
            </a:r>
            <a:r>
              <a:rPr spc="-40" dirty="0"/>
              <a:t> </a:t>
            </a:r>
            <a:r>
              <a:rPr dirty="0"/>
              <a:t>avoid</a:t>
            </a:r>
            <a:r>
              <a:rPr spc="145" dirty="0"/>
              <a:t> </a:t>
            </a:r>
            <a:r>
              <a:rPr dirty="0"/>
              <a:t>this</a:t>
            </a:r>
            <a:r>
              <a:rPr spc="-10" dirty="0"/>
              <a:t> problem</a:t>
            </a:r>
          </a:p>
          <a:p>
            <a:pPr marL="845819" lvl="1" indent="-365760">
              <a:lnSpc>
                <a:spcPts val="2060"/>
              </a:lnSpc>
              <a:spcBef>
                <a:spcPts val="505"/>
              </a:spcBef>
              <a:buSzPct val="118421"/>
              <a:buChar char="•"/>
              <a:tabLst>
                <a:tab pos="845819" algn="l"/>
              </a:tabLst>
            </a:pPr>
            <a:r>
              <a:rPr sz="1900" dirty="0">
                <a:latin typeface="Arial MT"/>
                <a:cs typeface="Arial MT"/>
              </a:rPr>
              <a:t>by</a:t>
            </a:r>
            <a:r>
              <a:rPr sz="1900" spc="-25" dirty="0">
                <a:latin typeface="Arial MT"/>
                <a:cs typeface="Arial MT"/>
              </a:rPr>
              <a:t> </a:t>
            </a:r>
            <a:r>
              <a:rPr sz="1900" dirty="0">
                <a:latin typeface="Arial MT"/>
                <a:cs typeface="Arial MT"/>
              </a:rPr>
              <a:t>only</a:t>
            </a:r>
            <a:r>
              <a:rPr sz="1900" spc="-110" dirty="0">
                <a:latin typeface="Arial MT"/>
                <a:cs typeface="Arial MT"/>
              </a:rPr>
              <a:t> </a:t>
            </a:r>
            <a:r>
              <a:rPr sz="1900" dirty="0">
                <a:latin typeface="Arial MT"/>
                <a:cs typeface="Arial MT"/>
              </a:rPr>
              <a:t>switching</a:t>
            </a:r>
            <a:r>
              <a:rPr sz="1900" spc="-55" dirty="0">
                <a:latin typeface="Arial MT"/>
                <a:cs typeface="Arial MT"/>
              </a:rPr>
              <a:t> </a:t>
            </a:r>
            <a:r>
              <a:rPr sz="1900" dirty="0">
                <a:latin typeface="Arial MT"/>
                <a:cs typeface="Arial MT"/>
              </a:rPr>
              <a:t>threads</a:t>
            </a:r>
            <a:r>
              <a:rPr sz="1900" spc="-105" dirty="0">
                <a:latin typeface="Arial MT"/>
                <a:cs typeface="Arial MT"/>
              </a:rPr>
              <a:t> </a:t>
            </a:r>
            <a:r>
              <a:rPr sz="1900" dirty="0">
                <a:latin typeface="Arial MT"/>
                <a:cs typeface="Arial MT"/>
              </a:rPr>
              <a:t>that</a:t>
            </a:r>
            <a:r>
              <a:rPr sz="1900" spc="-100" dirty="0">
                <a:latin typeface="Arial MT"/>
                <a:cs typeface="Arial MT"/>
              </a:rPr>
              <a:t> </a:t>
            </a:r>
            <a:r>
              <a:rPr sz="1900" dirty="0">
                <a:latin typeface="Arial MT"/>
                <a:cs typeface="Arial MT"/>
              </a:rPr>
              <a:t>are</a:t>
            </a:r>
            <a:r>
              <a:rPr sz="1900" spc="25" dirty="0">
                <a:latin typeface="Arial MT"/>
                <a:cs typeface="Arial MT"/>
              </a:rPr>
              <a:t> </a:t>
            </a:r>
            <a:r>
              <a:rPr sz="1900" dirty="0">
                <a:latin typeface="Arial MT"/>
                <a:cs typeface="Arial MT"/>
              </a:rPr>
              <a:t>stalled</a:t>
            </a:r>
            <a:r>
              <a:rPr sz="1900" spc="-125" dirty="0">
                <a:latin typeface="Arial MT"/>
                <a:cs typeface="Arial MT"/>
              </a:rPr>
              <a:t> </a:t>
            </a:r>
            <a:r>
              <a:rPr sz="1900" dirty="0">
                <a:latin typeface="Arial MT"/>
                <a:cs typeface="Arial MT"/>
              </a:rPr>
              <a:t>waiting</a:t>
            </a:r>
            <a:r>
              <a:rPr sz="1900" spc="30" dirty="0">
                <a:latin typeface="Arial MT"/>
                <a:cs typeface="Arial MT"/>
              </a:rPr>
              <a:t> </a:t>
            </a:r>
            <a:r>
              <a:rPr sz="1900" dirty="0">
                <a:latin typeface="Arial MT"/>
                <a:cs typeface="Arial MT"/>
              </a:rPr>
              <a:t>for</a:t>
            </a:r>
            <a:r>
              <a:rPr sz="1900" spc="55" dirty="0">
                <a:latin typeface="Arial MT"/>
                <a:cs typeface="Arial MT"/>
              </a:rPr>
              <a:t> </a:t>
            </a:r>
            <a:r>
              <a:rPr sz="1900" dirty="0">
                <a:latin typeface="Arial MT"/>
                <a:cs typeface="Arial MT"/>
              </a:rPr>
              <a:t>a</a:t>
            </a:r>
            <a:r>
              <a:rPr sz="1900" spc="-55" dirty="0">
                <a:latin typeface="Arial MT"/>
                <a:cs typeface="Arial MT"/>
              </a:rPr>
              <a:t> </a:t>
            </a:r>
            <a:r>
              <a:rPr sz="1900" spc="-10" dirty="0">
                <a:latin typeface="Arial MT"/>
                <a:cs typeface="Arial MT"/>
              </a:rPr>
              <a:t>time-</a:t>
            </a:r>
            <a:r>
              <a:rPr sz="1900" dirty="0">
                <a:latin typeface="Arial MT"/>
                <a:cs typeface="Arial MT"/>
              </a:rPr>
              <a:t>consuming</a:t>
            </a:r>
            <a:r>
              <a:rPr sz="1900" spc="-140" dirty="0">
                <a:latin typeface="Arial MT"/>
                <a:cs typeface="Arial MT"/>
              </a:rPr>
              <a:t> </a:t>
            </a:r>
            <a:r>
              <a:rPr sz="1900" dirty="0">
                <a:latin typeface="Arial MT"/>
                <a:cs typeface="Arial MT"/>
              </a:rPr>
              <a:t>operation</a:t>
            </a:r>
            <a:r>
              <a:rPr sz="1900" spc="30" dirty="0">
                <a:latin typeface="Arial MT"/>
                <a:cs typeface="Arial MT"/>
              </a:rPr>
              <a:t> </a:t>
            </a:r>
            <a:r>
              <a:rPr sz="1900" spc="-25" dirty="0">
                <a:latin typeface="Arial MT"/>
                <a:cs typeface="Arial MT"/>
              </a:rPr>
              <a:t>to</a:t>
            </a:r>
            <a:endParaRPr sz="1900">
              <a:latin typeface="Arial MT"/>
              <a:cs typeface="Arial MT"/>
            </a:endParaRPr>
          </a:p>
          <a:p>
            <a:pPr marL="846455">
              <a:lnSpc>
                <a:spcPts val="2060"/>
              </a:lnSpc>
            </a:pPr>
            <a:r>
              <a:rPr sz="1900" dirty="0"/>
              <a:t>complete</a:t>
            </a:r>
            <a:r>
              <a:rPr sz="1900" spc="-150" dirty="0"/>
              <a:t> </a:t>
            </a:r>
            <a:r>
              <a:rPr sz="1900" dirty="0"/>
              <a:t>(e.g.,</a:t>
            </a:r>
            <a:r>
              <a:rPr sz="1900" spc="-100" dirty="0"/>
              <a:t> </a:t>
            </a:r>
            <a:r>
              <a:rPr sz="1900" dirty="0"/>
              <a:t>a</a:t>
            </a:r>
            <a:r>
              <a:rPr sz="1900" spc="15" dirty="0"/>
              <a:t> </a:t>
            </a:r>
            <a:r>
              <a:rPr sz="1900" dirty="0"/>
              <a:t>load</a:t>
            </a:r>
            <a:r>
              <a:rPr sz="1900" spc="15" dirty="0"/>
              <a:t> </a:t>
            </a:r>
            <a:r>
              <a:rPr sz="1900" dirty="0"/>
              <a:t>from</a:t>
            </a:r>
            <a:r>
              <a:rPr sz="1900" spc="-35" dirty="0"/>
              <a:t> </a:t>
            </a:r>
            <a:r>
              <a:rPr sz="1900" dirty="0"/>
              <a:t>main</a:t>
            </a:r>
            <a:r>
              <a:rPr sz="1900" spc="-5" dirty="0"/>
              <a:t> </a:t>
            </a:r>
            <a:r>
              <a:rPr sz="1900" spc="-10" dirty="0"/>
              <a:t>memory)</a:t>
            </a:r>
            <a:endParaRPr sz="1900"/>
          </a:p>
          <a:p>
            <a:pPr marL="388620" indent="-375920">
              <a:lnSpc>
                <a:spcPct val="100000"/>
              </a:lnSpc>
              <a:spcBef>
                <a:spcPts val="500"/>
              </a:spcBef>
              <a:buSzPct val="120000"/>
              <a:buFont typeface="Arial MT"/>
              <a:buChar char="•"/>
              <a:tabLst>
                <a:tab pos="388620" algn="l"/>
              </a:tabLst>
            </a:pPr>
            <a:r>
              <a:rPr b="1" spc="-10" dirty="0">
                <a:latin typeface="Arial"/>
                <a:cs typeface="Arial"/>
              </a:rPr>
              <a:t>Simultaneous</a:t>
            </a:r>
            <a:r>
              <a:rPr b="1" spc="30" dirty="0">
                <a:latin typeface="Arial"/>
                <a:cs typeface="Arial"/>
              </a:rPr>
              <a:t> </a:t>
            </a:r>
            <a:r>
              <a:rPr b="1" spc="-10" dirty="0">
                <a:latin typeface="Arial"/>
                <a:cs typeface="Arial"/>
              </a:rPr>
              <a:t>multithreading</a:t>
            </a:r>
          </a:p>
          <a:p>
            <a:pPr marL="846455" marR="34925" lvl="1" indent="-365760">
              <a:lnSpc>
                <a:spcPts val="1839"/>
              </a:lnSpc>
              <a:spcBef>
                <a:spcPts val="1015"/>
              </a:spcBef>
              <a:buSzPct val="118421"/>
              <a:buChar char="•"/>
              <a:tabLst>
                <a:tab pos="846455" algn="l"/>
              </a:tabLst>
            </a:pPr>
            <a:r>
              <a:rPr sz="1900" dirty="0">
                <a:latin typeface="Arial MT"/>
                <a:cs typeface="Arial MT"/>
              </a:rPr>
              <a:t>a</a:t>
            </a:r>
            <a:r>
              <a:rPr sz="1900" spc="-20" dirty="0">
                <a:latin typeface="Arial MT"/>
                <a:cs typeface="Arial MT"/>
              </a:rPr>
              <a:t> </a:t>
            </a:r>
            <a:r>
              <a:rPr sz="1900" dirty="0">
                <a:latin typeface="Arial MT"/>
                <a:cs typeface="Arial MT"/>
              </a:rPr>
              <a:t>variation</a:t>
            </a:r>
            <a:r>
              <a:rPr sz="1900" spc="155" dirty="0">
                <a:latin typeface="Arial MT"/>
                <a:cs typeface="Arial MT"/>
              </a:rPr>
              <a:t> </a:t>
            </a:r>
            <a:r>
              <a:rPr sz="1900" dirty="0">
                <a:latin typeface="Arial MT"/>
                <a:cs typeface="Arial MT"/>
              </a:rPr>
              <a:t>on</a:t>
            </a:r>
            <a:r>
              <a:rPr sz="1900" spc="-5" dirty="0">
                <a:latin typeface="Arial MT"/>
                <a:cs typeface="Arial MT"/>
              </a:rPr>
              <a:t> </a:t>
            </a:r>
            <a:r>
              <a:rPr sz="1900" dirty="0">
                <a:latin typeface="Arial MT"/>
                <a:cs typeface="Arial MT"/>
              </a:rPr>
              <a:t>fine-</a:t>
            </a:r>
            <a:r>
              <a:rPr sz="1900" spc="-10" dirty="0">
                <a:latin typeface="Arial MT"/>
                <a:cs typeface="Arial MT"/>
              </a:rPr>
              <a:t>grained</a:t>
            </a:r>
            <a:r>
              <a:rPr sz="1900" spc="-160" dirty="0">
                <a:latin typeface="Arial MT"/>
                <a:cs typeface="Arial MT"/>
              </a:rPr>
              <a:t> </a:t>
            </a:r>
            <a:r>
              <a:rPr sz="1900" dirty="0">
                <a:latin typeface="Arial MT"/>
                <a:cs typeface="Arial MT"/>
              </a:rPr>
              <a:t>multithreading.</a:t>
            </a:r>
            <a:r>
              <a:rPr sz="1900" spc="-190" dirty="0">
                <a:latin typeface="Arial MT"/>
                <a:cs typeface="Arial MT"/>
              </a:rPr>
              <a:t> </a:t>
            </a:r>
            <a:r>
              <a:rPr sz="1900" dirty="0">
                <a:latin typeface="Arial MT"/>
                <a:cs typeface="Arial MT"/>
              </a:rPr>
              <a:t>It</a:t>
            </a:r>
            <a:r>
              <a:rPr sz="1900" spc="-30" dirty="0">
                <a:latin typeface="Arial MT"/>
                <a:cs typeface="Arial MT"/>
              </a:rPr>
              <a:t> </a:t>
            </a:r>
            <a:r>
              <a:rPr sz="1900" dirty="0">
                <a:latin typeface="Arial MT"/>
                <a:cs typeface="Arial MT"/>
              </a:rPr>
              <a:t>attempts</a:t>
            </a:r>
            <a:r>
              <a:rPr sz="1900" spc="-130" dirty="0">
                <a:latin typeface="Arial MT"/>
                <a:cs typeface="Arial MT"/>
              </a:rPr>
              <a:t> </a:t>
            </a:r>
            <a:r>
              <a:rPr sz="1900" dirty="0">
                <a:latin typeface="Arial MT"/>
                <a:cs typeface="Arial MT"/>
              </a:rPr>
              <a:t>to</a:t>
            </a:r>
            <a:r>
              <a:rPr sz="1900" spc="-85" dirty="0">
                <a:latin typeface="Arial MT"/>
                <a:cs typeface="Arial MT"/>
              </a:rPr>
              <a:t> </a:t>
            </a:r>
            <a:r>
              <a:rPr sz="1900" dirty="0">
                <a:latin typeface="Arial MT"/>
                <a:cs typeface="Arial MT"/>
              </a:rPr>
              <a:t>exploit</a:t>
            </a:r>
            <a:r>
              <a:rPr sz="1900" spc="110" dirty="0">
                <a:latin typeface="Arial MT"/>
                <a:cs typeface="Arial MT"/>
              </a:rPr>
              <a:t> </a:t>
            </a:r>
            <a:r>
              <a:rPr sz="1900" dirty="0">
                <a:latin typeface="Arial MT"/>
                <a:cs typeface="Arial MT"/>
              </a:rPr>
              <a:t>superscalar</a:t>
            </a:r>
            <a:r>
              <a:rPr sz="1900" spc="-130" dirty="0">
                <a:latin typeface="Arial MT"/>
                <a:cs typeface="Arial MT"/>
              </a:rPr>
              <a:t> </a:t>
            </a:r>
            <a:r>
              <a:rPr sz="1900" dirty="0">
                <a:latin typeface="Arial MT"/>
                <a:cs typeface="Arial MT"/>
              </a:rPr>
              <a:t>processors</a:t>
            </a:r>
            <a:r>
              <a:rPr sz="1900" spc="-55" dirty="0">
                <a:latin typeface="Arial MT"/>
                <a:cs typeface="Arial MT"/>
              </a:rPr>
              <a:t> </a:t>
            </a:r>
            <a:r>
              <a:rPr sz="1900" spc="-25" dirty="0">
                <a:latin typeface="Arial MT"/>
                <a:cs typeface="Arial MT"/>
              </a:rPr>
              <a:t>by </a:t>
            </a:r>
            <a:r>
              <a:rPr sz="1900" dirty="0">
                <a:latin typeface="Arial MT"/>
                <a:cs typeface="Arial MT"/>
              </a:rPr>
              <a:t>allowing</a:t>
            </a:r>
            <a:r>
              <a:rPr sz="1900" spc="-5" dirty="0">
                <a:latin typeface="Arial MT"/>
                <a:cs typeface="Arial MT"/>
              </a:rPr>
              <a:t> </a:t>
            </a:r>
            <a:r>
              <a:rPr sz="1900" dirty="0">
                <a:latin typeface="Arial MT"/>
                <a:cs typeface="Arial MT"/>
              </a:rPr>
              <a:t>multiple</a:t>
            </a:r>
            <a:r>
              <a:rPr sz="1900" spc="-190" dirty="0">
                <a:latin typeface="Arial MT"/>
                <a:cs typeface="Arial MT"/>
              </a:rPr>
              <a:t> </a:t>
            </a:r>
            <a:r>
              <a:rPr sz="1900" dirty="0">
                <a:latin typeface="Arial MT"/>
                <a:cs typeface="Arial MT"/>
              </a:rPr>
              <a:t>threads</a:t>
            </a:r>
            <a:r>
              <a:rPr sz="1900" spc="-85" dirty="0">
                <a:latin typeface="Arial MT"/>
                <a:cs typeface="Arial MT"/>
              </a:rPr>
              <a:t> </a:t>
            </a:r>
            <a:r>
              <a:rPr sz="1900" dirty="0">
                <a:latin typeface="Arial MT"/>
                <a:cs typeface="Arial MT"/>
              </a:rPr>
              <a:t>to</a:t>
            </a:r>
            <a:r>
              <a:rPr sz="1900" spc="-10" dirty="0">
                <a:latin typeface="Arial MT"/>
                <a:cs typeface="Arial MT"/>
              </a:rPr>
              <a:t> </a:t>
            </a:r>
            <a:r>
              <a:rPr sz="1900" dirty="0">
                <a:latin typeface="Arial MT"/>
                <a:cs typeface="Arial MT"/>
              </a:rPr>
              <a:t>make</a:t>
            </a:r>
            <a:r>
              <a:rPr sz="1900" spc="85" dirty="0">
                <a:latin typeface="Arial MT"/>
                <a:cs typeface="Arial MT"/>
              </a:rPr>
              <a:t> </a:t>
            </a:r>
            <a:r>
              <a:rPr sz="1900" dirty="0">
                <a:latin typeface="Arial MT"/>
                <a:cs typeface="Arial MT"/>
              </a:rPr>
              <a:t>use</a:t>
            </a:r>
            <a:r>
              <a:rPr sz="1900" spc="-10" dirty="0">
                <a:latin typeface="Arial MT"/>
                <a:cs typeface="Arial MT"/>
              </a:rPr>
              <a:t> </a:t>
            </a:r>
            <a:r>
              <a:rPr sz="1900" dirty="0">
                <a:latin typeface="Arial MT"/>
                <a:cs typeface="Arial MT"/>
              </a:rPr>
              <a:t>of</a:t>
            </a:r>
            <a:r>
              <a:rPr sz="1900" spc="55" dirty="0">
                <a:latin typeface="Arial MT"/>
                <a:cs typeface="Arial MT"/>
              </a:rPr>
              <a:t> </a:t>
            </a:r>
            <a:r>
              <a:rPr sz="1900" dirty="0">
                <a:latin typeface="Arial MT"/>
                <a:cs typeface="Arial MT"/>
              </a:rPr>
              <a:t>the</a:t>
            </a:r>
            <a:r>
              <a:rPr sz="1900" spc="-10" dirty="0">
                <a:latin typeface="Arial MT"/>
                <a:cs typeface="Arial MT"/>
              </a:rPr>
              <a:t> </a:t>
            </a:r>
            <a:r>
              <a:rPr sz="1900" dirty="0">
                <a:latin typeface="Arial MT"/>
                <a:cs typeface="Arial MT"/>
              </a:rPr>
              <a:t>multiple</a:t>
            </a:r>
            <a:r>
              <a:rPr sz="1900" spc="-195" dirty="0">
                <a:latin typeface="Arial MT"/>
                <a:cs typeface="Arial MT"/>
              </a:rPr>
              <a:t> </a:t>
            </a:r>
            <a:r>
              <a:rPr sz="1900" dirty="0">
                <a:latin typeface="Arial MT"/>
                <a:cs typeface="Arial MT"/>
              </a:rPr>
              <a:t>functional</a:t>
            </a:r>
            <a:r>
              <a:rPr sz="1900" spc="-100" dirty="0">
                <a:latin typeface="Arial MT"/>
                <a:cs typeface="Arial MT"/>
              </a:rPr>
              <a:t> </a:t>
            </a:r>
            <a:r>
              <a:rPr sz="1900" spc="-10" dirty="0">
                <a:latin typeface="Arial MT"/>
                <a:cs typeface="Arial MT"/>
              </a:rPr>
              <a:t>units</a:t>
            </a:r>
            <a:endParaRPr sz="1900">
              <a:latin typeface="Arial MT"/>
              <a:cs typeface="Arial M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9850" rIns="0" bIns="0" rtlCol="0">
            <a:spAutoFit/>
          </a:bodyPr>
          <a:lstStyle/>
          <a:p>
            <a:pPr marL="12700" marR="5080">
              <a:lnSpc>
                <a:spcPts val="3440"/>
              </a:lnSpc>
              <a:spcBef>
                <a:spcPts val="550"/>
              </a:spcBef>
            </a:pPr>
            <a:r>
              <a:rPr sz="3200" dirty="0"/>
              <a:t>Flynn's</a:t>
            </a:r>
            <a:r>
              <a:rPr sz="3200" spc="-5" dirty="0"/>
              <a:t> </a:t>
            </a:r>
            <a:r>
              <a:rPr sz="3200" dirty="0"/>
              <a:t>taxonomy</a:t>
            </a:r>
            <a:r>
              <a:rPr sz="3200" spc="60" dirty="0"/>
              <a:t> </a:t>
            </a:r>
            <a:r>
              <a:rPr sz="3200" dirty="0"/>
              <a:t>-</a:t>
            </a:r>
            <a:r>
              <a:rPr sz="3200" spc="-195" dirty="0"/>
              <a:t> </a:t>
            </a:r>
            <a:r>
              <a:rPr sz="3200" dirty="0"/>
              <a:t>Classifications</a:t>
            </a:r>
            <a:r>
              <a:rPr sz="3200" spc="60" dirty="0"/>
              <a:t> </a:t>
            </a:r>
            <a:r>
              <a:rPr sz="3200" dirty="0"/>
              <a:t>of</a:t>
            </a:r>
            <a:r>
              <a:rPr sz="3200" spc="-135" dirty="0"/>
              <a:t> </a:t>
            </a:r>
            <a:r>
              <a:rPr sz="3200" spc="-10" dirty="0"/>
              <a:t>parallel computers</a:t>
            </a:r>
            <a:endParaRPr sz="32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69</a:t>
            </a:fld>
            <a:endParaRPr spc="-25" dirty="0"/>
          </a:p>
        </p:txBody>
      </p:sp>
      <p:sp>
        <p:nvSpPr>
          <p:cNvPr id="3" name="object 3"/>
          <p:cNvSpPr txBox="1"/>
          <p:nvPr/>
        </p:nvSpPr>
        <p:spPr>
          <a:xfrm>
            <a:off x="855980" y="1332166"/>
            <a:ext cx="10373995" cy="4411345"/>
          </a:xfrm>
          <a:prstGeom prst="rect">
            <a:avLst/>
          </a:prstGeom>
        </p:spPr>
        <p:txBody>
          <a:bodyPr vert="horz" wrap="square" lIns="0" tIns="15240" rIns="0" bIns="0" rtlCol="0">
            <a:spAutoFit/>
          </a:bodyPr>
          <a:lstStyle/>
          <a:p>
            <a:pPr marL="388620" indent="-375920">
              <a:lnSpc>
                <a:spcPct val="100000"/>
              </a:lnSpc>
              <a:spcBef>
                <a:spcPts val="120"/>
              </a:spcBef>
              <a:buSzPct val="160000"/>
              <a:buChar char="•"/>
              <a:tabLst>
                <a:tab pos="388620" algn="l"/>
              </a:tabLst>
            </a:pPr>
            <a:r>
              <a:rPr sz="1500" dirty="0">
                <a:latin typeface="Arial MT"/>
                <a:cs typeface="Arial MT"/>
              </a:rPr>
              <a:t>A</a:t>
            </a:r>
            <a:r>
              <a:rPr sz="1500" spc="-10" dirty="0">
                <a:latin typeface="Arial MT"/>
                <a:cs typeface="Arial MT"/>
              </a:rPr>
              <a:t> </a:t>
            </a:r>
            <a:r>
              <a:rPr sz="1500" dirty="0">
                <a:latin typeface="Arial MT"/>
                <a:cs typeface="Arial MT"/>
              </a:rPr>
              <a:t>classical</a:t>
            </a:r>
            <a:r>
              <a:rPr sz="1500" spc="-120" dirty="0">
                <a:latin typeface="Arial MT"/>
                <a:cs typeface="Arial MT"/>
              </a:rPr>
              <a:t> </a:t>
            </a:r>
            <a:r>
              <a:rPr sz="1500" dirty="0">
                <a:latin typeface="Arial MT"/>
                <a:cs typeface="Arial MT"/>
              </a:rPr>
              <a:t>von</a:t>
            </a:r>
            <a:r>
              <a:rPr sz="1500" spc="-65" dirty="0">
                <a:latin typeface="Arial MT"/>
                <a:cs typeface="Arial MT"/>
              </a:rPr>
              <a:t> </a:t>
            </a:r>
            <a:r>
              <a:rPr sz="1500" dirty="0">
                <a:latin typeface="Arial MT"/>
                <a:cs typeface="Arial MT"/>
              </a:rPr>
              <a:t>Neumann</a:t>
            </a:r>
            <a:r>
              <a:rPr sz="1500" spc="95" dirty="0">
                <a:latin typeface="Arial MT"/>
                <a:cs typeface="Arial MT"/>
              </a:rPr>
              <a:t> </a:t>
            </a:r>
            <a:r>
              <a:rPr sz="1500" spc="-10" dirty="0">
                <a:latin typeface="Arial MT"/>
                <a:cs typeface="Arial MT"/>
              </a:rPr>
              <a:t>system</a:t>
            </a:r>
            <a:endParaRPr sz="1500">
              <a:latin typeface="Arial MT"/>
              <a:cs typeface="Arial MT"/>
            </a:endParaRPr>
          </a:p>
          <a:p>
            <a:pPr marL="845819" lvl="1" indent="-365760">
              <a:lnSpc>
                <a:spcPct val="100000"/>
              </a:lnSpc>
              <a:spcBef>
                <a:spcPts val="655"/>
              </a:spcBef>
              <a:buSzPct val="155172"/>
              <a:buChar char="•"/>
              <a:tabLst>
                <a:tab pos="845819" algn="l"/>
              </a:tabLst>
            </a:pPr>
            <a:r>
              <a:rPr sz="1450" dirty="0">
                <a:latin typeface="Arial MT"/>
                <a:cs typeface="Arial MT"/>
              </a:rPr>
              <a:t>is</a:t>
            </a:r>
            <a:r>
              <a:rPr sz="1450" spc="-60" dirty="0">
                <a:latin typeface="Arial MT"/>
                <a:cs typeface="Arial MT"/>
              </a:rPr>
              <a:t> </a:t>
            </a:r>
            <a:r>
              <a:rPr sz="1450" dirty="0">
                <a:latin typeface="Arial MT"/>
                <a:cs typeface="Arial MT"/>
              </a:rPr>
              <a:t>a</a:t>
            </a:r>
            <a:r>
              <a:rPr sz="1450" spc="30" dirty="0">
                <a:latin typeface="Arial MT"/>
                <a:cs typeface="Arial MT"/>
              </a:rPr>
              <a:t> </a:t>
            </a:r>
            <a:r>
              <a:rPr sz="1450" b="1" spc="-20" dirty="0">
                <a:latin typeface="Arial"/>
                <a:cs typeface="Arial"/>
              </a:rPr>
              <a:t>single</a:t>
            </a:r>
            <a:r>
              <a:rPr sz="1450" b="1" spc="-65" dirty="0">
                <a:latin typeface="Arial"/>
                <a:cs typeface="Arial"/>
              </a:rPr>
              <a:t> </a:t>
            </a:r>
            <a:r>
              <a:rPr sz="1450" b="1" spc="-20" dirty="0">
                <a:latin typeface="Arial"/>
                <a:cs typeface="Arial"/>
              </a:rPr>
              <a:t>instruction</a:t>
            </a:r>
            <a:r>
              <a:rPr sz="1450" b="1" spc="-240" dirty="0">
                <a:latin typeface="Arial"/>
                <a:cs typeface="Arial"/>
              </a:rPr>
              <a:t> </a:t>
            </a:r>
            <a:r>
              <a:rPr sz="1450" b="1" spc="-25" dirty="0">
                <a:latin typeface="Arial"/>
                <a:cs typeface="Arial"/>
              </a:rPr>
              <a:t>stream,</a:t>
            </a:r>
            <a:r>
              <a:rPr sz="1450" b="1" spc="-145" dirty="0">
                <a:latin typeface="Arial"/>
                <a:cs typeface="Arial"/>
              </a:rPr>
              <a:t> </a:t>
            </a:r>
            <a:r>
              <a:rPr sz="1450" b="1" spc="-10" dirty="0">
                <a:latin typeface="Arial"/>
                <a:cs typeface="Arial"/>
              </a:rPr>
              <a:t>single</a:t>
            </a:r>
            <a:r>
              <a:rPr sz="1450" b="1" spc="-150" dirty="0">
                <a:latin typeface="Arial"/>
                <a:cs typeface="Arial"/>
              </a:rPr>
              <a:t> </a:t>
            </a:r>
            <a:r>
              <a:rPr sz="1450" b="1" spc="-25" dirty="0">
                <a:latin typeface="Arial"/>
                <a:cs typeface="Arial"/>
              </a:rPr>
              <a:t>data</a:t>
            </a:r>
            <a:r>
              <a:rPr sz="1450" b="1" spc="-150" dirty="0">
                <a:latin typeface="Arial"/>
                <a:cs typeface="Arial"/>
              </a:rPr>
              <a:t> </a:t>
            </a:r>
            <a:r>
              <a:rPr sz="1450" b="1" spc="-10" dirty="0">
                <a:latin typeface="Arial"/>
                <a:cs typeface="Arial"/>
              </a:rPr>
              <a:t>stream</a:t>
            </a:r>
            <a:r>
              <a:rPr sz="1450" spc="-10" dirty="0">
                <a:latin typeface="Arial MT"/>
                <a:cs typeface="Arial MT"/>
              </a:rPr>
              <a:t>,</a:t>
            </a:r>
            <a:r>
              <a:rPr sz="1450" spc="-145" dirty="0">
                <a:latin typeface="Arial MT"/>
                <a:cs typeface="Arial MT"/>
              </a:rPr>
              <a:t> </a:t>
            </a:r>
            <a:r>
              <a:rPr sz="1450" spc="-20" dirty="0">
                <a:latin typeface="Arial MT"/>
                <a:cs typeface="Arial MT"/>
              </a:rPr>
              <a:t>or</a:t>
            </a:r>
            <a:r>
              <a:rPr sz="1450" spc="-145" dirty="0">
                <a:latin typeface="Arial MT"/>
                <a:cs typeface="Arial MT"/>
              </a:rPr>
              <a:t> </a:t>
            </a:r>
            <a:r>
              <a:rPr sz="1450" spc="-10" dirty="0">
                <a:latin typeface="Arial MT"/>
                <a:cs typeface="Arial MT"/>
              </a:rPr>
              <a:t>SISD</a:t>
            </a:r>
            <a:r>
              <a:rPr sz="1450" spc="25" dirty="0">
                <a:latin typeface="Arial MT"/>
                <a:cs typeface="Arial MT"/>
              </a:rPr>
              <a:t> </a:t>
            </a:r>
            <a:r>
              <a:rPr sz="1450" spc="-10" dirty="0">
                <a:latin typeface="Arial MT"/>
                <a:cs typeface="Arial MT"/>
              </a:rPr>
              <a:t>system</a:t>
            </a:r>
            <a:endParaRPr sz="1450">
              <a:latin typeface="Arial MT"/>
              <a:cs typeface="Arial MT"/>
            </a:endParaRPr>
          </a:p>
          <a:p>
            <a:pPr marL="1303655" lvl="2" indent="-355600">
              <a:lnSpc>
                <a:spcPct val="100000"/>
              </a:lnSpc>
              <a:spcBef>
                <a:spcPts val="700"/>
              </a:spcBef>
              <a:buSzPct val="160000"/>
              <a:buChar char="•"/>
              <a:tabLst>
                <a:tab pos="1303655" algn="l"/>
              </a:tabLst>
            </a:pPr>
            <a:r>
              <a:rPr sz="1250" dirty="0">
                <a:latin typeface="Arial MT"/>
                <a:cs typeface="Arial MT"/>
              </a:rPr>
              <a:t>executes</a:t>
            </a:r>
            <a:r>
              <a:rPr sz="1250" spc="235" dirty="0">
                <a:latin typeface="Arial MT"/>
                <a:cs typeface="Arial MT"/>
              </a:rPr>
              <a:t> </a:t>
            </a:r>
            <a:r>
              <a:rPr sz="1250" dirty="0">
                <a:latin typeface="Arial MT"/>
                <a:cs typeface="Arial MT"/>
              </a:rPr>
              <a:t>a</a:t>
            </a:r>
            <a:r>
              <a:rPr sz="1250" spc="-55" dirty="0">
                <a:latin typeface="Arial MT"/>
                <a:cs typeface="Arial MT"/>
              </a:rPr>
              <a:t> </a:t>
            </a:r>
            <a:r>
              <a:rPr sz="1250" dirty="0">
                <a:latin typeface="Arial MT"/>
                <a:cs typeface="Arial MT"/>
              </a:rPr>
              <a:t>single</a:t>
            </a:r>
            <a:r>
              <a:rPr sz="1250" spc="95" dirty="0">
                <a:latin typeface="Arial MT"/>
                <a:cs typeface="Arial MT"/>
              </a:rPr>
              <a:t> </a:t>
            </a:r>
            <a:r>
              <a:rPr sz="1250" dirty="0">
                <a:latin typeface="Arial MT"/>
                <a:cs typeface="Arial MT"/>
              </a:rPr>
              <a:t>instruction</a:t>
            </a:r>
            <a:r>
              <a:rPr sz="1250" spc="245" dirty="0">
                <a:latin typeface="Arial MT"/>
                <a:cs typeface="Arial MT"/>
              </a:rPr>
              <a:t> </a:t>
            </a:r>
            <a:r>
              <a:rPr sz="1250" dirty="0">
                <a:latin typeface="Arial MT"/>
                <a:cs typeface="Arial MT"/>
              </a:rPr>
              <a:t>at</a:t>
            </a:r>
            <a:r>
              <a:rPr sz="1250" spc="-15" dirty="0">
                <a:latin typeface="Arial MT"/>
                <a:cs typeface="Arial MT"/>
              </a:rPr>
              <a:t> </a:t>
            </a:r>
            <a:r>
              <a:rPr sz="1250" dirty="0">
                <a:latin typeface="Arial MT"/>
                <a:cs typeface="Arial MT"/>
              </a:rPr>
              <a:t>a</a:t>
            </a:r>
            <a:r>
              <a:rPr sz="1250" spc="20" dirty="0">
                <a:latin typeface="Arial MT"/>
                <a:cs typeface="Arial MT"/>
              </a:rPr>
              <a:t> </a:t>
            </a:r>
            <a:r>
              <a:rPr sz="1250" dirty="0">
                <a:latin typeface="Arial MT"/>
                <a:cs typeface="Arial MT"/>
              </a:rPr>
              <a:t>time</a:t>
            </a:r>
            <a:r>
              <a:rPr sz="1250" spc="60" dirty="0">
                <a:latin typeface="Arial MT"/>
                <a:cs typeface="Arial MT"/>
              </a:rPr>
              <a:t> </a:t>
            </a:r>
            <a:r>
              <a:rPr sz="1250" dirty="0">
                <a:latin typeface="Arial MT"/>
                <a:cs typeface="Arial MT"/>
              </a:rPr>
              <a:t>and</a:t>
            </a:r>
            <a:r>
              <a:rPr sz="1250" spc="90" dirty="0">
                <a:latin typeface="Arial MT"/>
                <a:cs typeface="Arial MT"/>
              </a:rPr>
              <a:t> </a:t>
            </a:r>
            <a:r>
              <a:rPr sz="1250" dirty="0">
                <a:latin typeface="Arial MT"/>
                <a:cs typeface="Arial MT"/>
              </a:rPr>
              <a:t>computes</a:t>
            </a:r>
            <a:r>
              <a:rPr sz="1250" spc="185" dirty="0">
                <a:latin typeface="Arial MT"/>
                <a:cs typeface="Arial MT"/>
              </a:rPr>
              <a:t> </a:t>
            </a:r>
            <a:r>
              <a:rPr sz="1250" dirty="0">
                <a:latin typeface="Arial MT"/>
                <a:cs typeface="Arial MT"/>
              </a:rPr>
              <a:t>a</a:t>
            </a:r>
            <a:r>
              <a:rPr sz="1250" spc="20" dirty="0">
                <a:latin typeface="Arial MT"/>
                <a:cs typeface="Arial MT"/>
              </a:rPr>
              <a:t> </a:t>
            </a:r>
            <a:r>
              <a:rPr sz="1250" dirty="0">
                <a:latin typeface="Arial MT"/>
                <a:cs typeface="Arial MT"/>
              </a:rPr>
              <a:t>single</a:t>
            </a:r>
            <a:r>
              <a:rPr sz="1250" spc="95" dirty="0">
                <a:latin typeface="Arial MT"/>
                <a:cs typeface="Arial MT"/>
              </a:rPr>
              <a:t> </a:t>
            </a:r>
            <a:r>
              <a:rPr sz="1250" dirty="0">
                <a:latin typeface="Arial MT"/>
                <a:cs typeface="Arial MT"/>
              </a:rPr>
              <a:t>data</a:t>
            </a:r>
            <a:r>
              <a:rPr sz="1250" spc="20" dirty="0">
                <a:latin typeface="Arial MT"/>
                <a:cs typeface="Arial MT"/>
              </a:rPr>
              <a:t> </a:t>
            </a:r>
            <a:r>
              <a:rPr sz="1250" dirty="0">
                <a:latin typeface="Arial MT"/>
                <a:cs typeface="Arial MT"/>
              </a:rPr>
              <a:t>value</a:t>
            </a:r>
            <a:r>
              <a:rPr sz="1250" spc="165" dirty="0">
                <a:latin typeface="Arial MT"/>
                <a:cs typeface="Arial MT"/>
              </a:rPr>
              <a:t> </a:t>
            </a:r>
            <a:r>
              <a:rPr sz="1250" dirty="0">
                <a:latin typeface="Arial MT"/>
                <a:cs typeface="Arial MT"/>
              </a:rPr>
              <a:t>at</a:t>
            </a:r>
            <a:r>
              <a:rPr sz="1250" spc="-15" dirty="0">
                <a:latin typeface="Arial MT"/>
                <a:cs typeface="Arial MT"/>
              </a:rPr>
              <a:t> </a:t>
            </a:r>
            <a:r>
              <a:rPr sz="1250" dirty="0">
                <a:latin typeface="Arial MT"/>
                <a:cs typeface="Arial MT"/>
              </a:rPr>
              <a:t>a</a:t>
            </a:r>
            <a:r>
              <a:rPr sz="1250" spc="55" dirty="0">
                <a:latin typeface="Arial MT"/>
                <a:cs typeface="Arial MT"/>
              </a:rPr>
              <a:t> </a:t>
            </a:r>
            <a:r>
              <a:rPr sz="1250" spc="-20" dirty="0">
                <a:latin typeface="Arial MT"/>
                <a:cs typeface="Arial MT"/>
              </a:rPr>
              <a:t>time</a:t>
            </a:r>
            <a:endParaRPr sz="1250">
              <a:latin typeface="Arial MT"/>
              <a:cs typeface="Arial MT"/>
            </a:endParaRPr>
          </a:p>
          <a:p>
            <a:pPr marL="388620" indent="-375920">
              <a:lnSpc>
                <a:spcPct val="100000"/>
              </a:lnSpc>
              <a:spcBef>
                <a:spcPts val="655"/>
              </a:spcBef>
              <a:buSzPct val="160000"/>
              <a:buFont typeface="Arial MT"/>
              <a:buChar char="•"/>
              <a:tabLst>
                <a:tab pos="388620" algn="l"/>
              </a:tabLst>
            </a:pPr>
            <a:r>
              <a:rPr sz="1500" b="1" dirty="0">
                <a:latin typeface="Arial"/>
                <a:cs typeface="Arial"/>
              </a:rPr>
              <a:t>Single</a:t>
            </a:r>
            <a:r>
              <a:rPr sz="1500" b="1" spc="-60" dirty="0">
                <a:latin typeface="Arial"/>
                <a:cs typeface="Arial"/>
              </a:rPr>
              <a:t> </a:t>
            </a:r>
            <a:r>
              <a:rPr sz="1500" b="1" dirty="0">
                <a:latin typeface="Arial"/>
                <a:cs typeface="Arial"/>
              </a:rPr>
              <a:t>instruction,</a:t>
            </a:r>
            <a:r>
              <a:rPr sz="1500" b="1" spc="-130" dirty="0">
                <a:latin typeface="Arial"/>
                <a:cs typeface="Arial"/>
              </a:rPr>
              <a:t> </a:t>
            </a:r>
            <a:r>
              <a:rPr sz="1500" b="1" dirty="0">
                <a:latin typeface="Arial"/>
                <a:cs typeface="Arial"/>
              </a:rPr>
              <a:t>multiple</a:t>
            </a:r>
            <a:r>
              <a:rPr sz="1500" b="1" spc="-55" dirty="0">
                <a:latin typeface="Arial"/>
                <a:cs typeface="Arial"/>
              </a:rPr>
              <a:t> </a:t>
            </a:r>
            <a:r>
              <a:rPr sz="1500" b="1" dirty="0">
                <a:latin typeface="Arial"/>
                <a:cs typeface="Arial"/>
              </a:rPr>
              <a:t>data</a:t>
            </a:r>
            <a:r>
              <a:rPr sz="1500" dirty="0">
                <a:latin typeface="Arial MT"/>
                <a:cs typeface="Arial MT"/>
              </a:rPr>
              <a:t>,</a:t>
            </a:r>
            <a:r>
              <a:rPr sz="1500" spc="-20" dirty="0">
                <a:latin typeface="Arial MT"/>
                <a:cs typeface="Arial MT"/>
              </a:rPr>
              <a:t> </a:t>
            </a:r>
            <a:r>
              <a:rPr sz="1500" dirty="0">
                <a:latin typeface="Arial MT"/>
                <a:cs typeface="Arial MT"/>
              </a:rPr>
              <a:t>or</a:t>
            </a:r>
            <a:r>
              <a:rPr sz="1500" spc="75" dirty="0">
                <a:latin typeface="Arial MT"/>
                <a:cs typeface="Arial MT"/>
              </a:rPr>
              <a:t> </a:t>
            </a:r>
            <a:r>
              <a:rPr sz="1500" spc="-20" dirty="0">
                <a:latin typeface="Arial MT"/>
                <a:cs typeface="Arial MT"/>
              </a:rPr>
              <a:t>SIMD</a:t>
            </a:r>
            <a:endParaRPr sz="1500">
              <a:latin typeface="Arial MT"/>
              <a:cs typeface="Arial MT"/>
            </a:endParaRPr>
          </a:p>
          <a:p>
            <a:pPr marL="845819" lvl="1" indent="-365760">
              <a:lnSpc>
                <a:spcPct val="100000"/>
              </a:lnSpc>
              <a:spcBef>
                <a:spcPts val="655"/>
              </a:spcBef>
              <a:buSzPct val="155172"/>
              <a:buChar char="•"/>
              <a:tabLst>
                <a:tab pos="845819" algn="l"/>
              </a:tabLst>
            </a:pPr>
            <a:r>
              <a:rPr sz="1450" spc="-25" dirty="0">
                <a:latin typeface="Arial MT"/>
                <a:cs typeface="Arial MT"/>
              </a:rPr>
              <a:t>systems</a:t>
            </a:r>
            <a:r>
              <a:rPr sz="1450" spc="-45" dirty="0">
                <a:latin typeface="Arial MT"/>
                <a:cs typeface="Arial MT"/>
              </a:rPr>
              <a:t> </a:t>
            </a:r>
            <a:r>
              <a:rPr sz="1450" spc="-20" dirty="0">
                <a:latin typeface="Arial MT"/>
                <a:cs typeface="Arial MT"/>
              </a:rPr>
              <a:t>are</a:t>
            </a:r>
            <a:r>
              <a:rPr sz="1450" spc="-40" dirty="0">
                <a:latin typeface="Arial MT"/>
                <a:cs typeface="Arial MT"/>
              </a:rPr>
              <a:t> </a:t>
            </a:r>
            <a:r>
              <a:rPr sz="1450" spc="-25" dirty="0">
                <a:latin typeface="Arial MT"/>
                <a:cs typeface="Arial MT"/>
              </a:rPr>
              <a:t>parallel</a:t>
            </a:r>
            <a:r>
              <a:rPr sz="1450" spc="-130" dirty="0">
                <a:latin typeface="Arial MT"/>
                <a:cs typeface="Arial MT"/>
              </a:rPr>
              <a:t> </a:t>
            </a:r>
            <a:r>
              <a:rPr sz="1450" spc="-10" dirty="0">
                <a:latin typeface="Arial MT"/>
                <a:cs typeface="Arial MT"/>
              </a:rPr>
              <a:t>systems</a:t>
            </a:r>
            <a:endParaRPr sz="1450">
              <a:latin typeface="Arial MT"/>
              <a:cs typeface="Arial MT"/>
            </a:endParaRPr>
          </a:p>
          <a:p>
            <a:pPr marL="845819" lvl="1" indent="-365760">
              <a:lnSpc>
                <a:spcPct val="100000"/>
              </a:lnSpc>
              <a:spcBef>
                <a:spcPts val="585"/>
              </a:spcBef>
              <a:buSzPct val="155172"/>
              <a:buChar char="•"/>
              <a:tabLst>
                <a:tab pos="845819" algn="l"/>
              </a:tabLst>
            </a:pPr>
            <a:r>
              <a:rPr sz="1450" spc="-25" dirty="0">
                <a:latin typeface="Arial MT"/>
                <a:cs typeface="Arial MT"/>
              </a:rPr>
              <a:t>operate</a:t>
            </a:r>
            <a:r>
              <a:rPr sz="1450" spc="-150" dirty="0">
                <a:latin typeface="Arial MT"/>
                <a:cs typeface="Arial MT"/>
              </a:rPr>
              <a:t> </a:t>
            </a:r>
            <a:r>
              <a:rPr sz="1450" spc="-20" dirty="0">
                <a:latin typeface="Arial MT"/>
                <a:cs typeface="Arial MT"/>
              </a:rPr>
              <a:t>on</a:t>
            </a:r>
            <a:r>
              <a:rPr sz="1450" spc="-55" dirty="0">
                <a:latin typeface="Arial MT"/>
                <a:cs typeface="Arial MT"/>
              </a:rPr>
              <a:t> </a:t>
            </a:r>
            <a:r>
              <a:rPr sz="1450" spc="-30" dirty="0">
                <a:latin typeface="Arial MT"/>
                <a:cs typeface="Arial MT"/>
              </a:rPr>
              <a:t>multiple</a:t>
            </a:r>
            <a:r>
              <a:rPr sz="1450" spc="-60" dirty="0">
                <a:latin typeface="Arial MT"/>
                <a:cs typeface="Arial MT"/>
              </a:rPr>
              <a:t> </a:t>
            </a:r>
            <a:r>
              <a:rPr sz="1450" spc="-20" dirty="0">
                <a:latin typeface="Arial MT"/>
                <a:cs typeface="Arial MT"/>
              </a:rPr>
              <a:t>data</a:t>
            </a:r>
            <a:r>
              <a:rPr sz="1450" spc="-55" dirty="0">
                <a:latin typeface="Arial MT"/>
                <a:cs typeface="Arial MT"/>
              </a:rPr>
              <a:t> </a:t>
            </a:r>
            <a:r>
              <a:rPr sz="1450" spc="-10" dirty="0">
                <a:latin typeface="Arial MT"/>
                <a:cs typeface="Arial MT"/>
              </a:rPr>
              <a:t>streams</a:t>
            </a:r>
            <a:endParaRPr sz="1450">
              <a:latin typeface="Arial MT"/>
              <a:cs typeface="Arial MT"/>
            </a:endParaRPr>
          </a:p>
          <a:p>
            <a:pPr marL="1303655" lvl="2" indent="-355600">
              <a:lnSpc>
                <a:spcPct val="100000"/>
              </a:lnSpc>
              <a:spcBef>
                <a:spcPts val="700"/>
              </a:spcBef>
              <a:buSzPct val="160000"/>
              <a:buChar char="•"/>
              <a:tabLst>
                <a:tab pos="1303655" algn="l"/>
              </a:tabLst>
            </a:pPr>
            <a:r>
              <a:rPr sz="1250" dirty="0">
                <a:latin typeface="Arial MT"/>
                <a:cs typeface="Arial MT"/>
              </a:rPr>
              <a:t>by applying</a:t>
            </a:r>
            <a:r>
              <a:rPr sz="1250" spc="160" dirty="0">
                <a:latin typeface="Arial MT"/>
                <a:cs typeface="Arial MT"/>
              </a:rPr>
              <a:t> </a:t>
            </a:r>
            <a:r>
              <a:rPr sz="1250" dirty="0">
                <a:latin typeface="Arial MT"/>
                <a:cs typeface="Arial MT"/>
              </a:rPr>
              <a:t>the</a:t>
            </a:r>
            <a:r>
              <a:rPr sz="1250" spc="85" dirty="0">
                <a:latin typeface="Arial MT"/>
                <a:cs typeface="Arial MT"/>
              </a:rPr>
              <a:t> </a:t>
            </a:r>
            <a:r>
              <a:rPr sz="1250" dirty="0">
                <a:latin typeface="Arial MT"/>
                <a:cs typeface="Arial MT"/>
              </a:rPr>
              <a:t>same</a:t>
            </a:r>
            <a:r>
              <a:rPr sz="1250" spc="10" dirty="0">
                <a:latin typeface="Arial MT"/>
                <a:cs typeface="Arial MT"/>
              </a:rPr>
              <a:t> </a:t>
            </a:r>
            <a:r>
              <a:rPr sz="1250" dirty="0">
                <a:latin typeface="Arial MT"/>
                <a:cs typeface="Arial MT"/>
              </a:rPr>
              <a:t>instruction</a:t>
            </a:r>
            <a:r>
              <a:rPr sz="1250" spc="240" dirty="0">
                <a:latin typeface="Arial MT"/>
                <a:cs typeface="Arial MT"/>
              </a:rPr>
              <a:t> </a:t>
            </a:r>
            <a:r>
              <a:rPr sz="1250" dirty="0">
                <a:latin typeface="Arial MT"/>
                <a:cs typeface="Arial MT"/>
              </a:rPr>
              <a:t>to</a:t>
            </a:r>
            <a:r>
              <a:rPr sz="1250" spc="10" dirty="0">
                <a:latin typeface="Arial MT"/>
                <a:cs typeface="Arial MT"/>
              </a:rPr>
              <a:t> </a:t>
            </a:r>
            <a:r>
              <a:rPr sz="1250" dirty="0">
                <a:latin typeface="Arial MT"/>
                <a:cs typeface="Arial MT"/>
              </a:rPr>
              <a:t>multiple</a:t>
            </a:r>
            <a:r>
              <a:rPr sz="1250" spc="220" dirty="0">
                <a:latin typeface="Arial MT"/>
                <a:cs typeface="Arial MT"/>
              </a:rPr>
              <a:t> </a:t>
            </a:r>
            <a:r>
              <a:rPr sz="1250" dirty="0">
                <a:latin typeface="Arial MT"/>
                <a:cs typeface="Arial MT"/>
              </a:rPr>
              <a:t>data</a:t>
            </a:r>
            <a:r>
              <a:rPr sz="1250" spc="30" dirty="0">
                <a:latin typeface="Arial MT"/>
                <a:cs typeface="Arial MT"/>
              </a:rPr>
              <a:t> </a:t>
            </a:r>
            <a:r>
              <a:rPr sz="1250" spc="-10" dirty="0">
                <a:latin typeface="Arial MT"/>
                <a:cs typeface="Arial MT"/>
              </a:rPr>
              <a:t>items</a:t>
            </a:r>
            <a:endParaRPr sz="1250">
              <a:latin typeface="Arial MT"/>
              <a:cs typeface="Arial MT"/>
            </a:endParaRPr>
          </a:p>
          <a:p>
            <a:pPr marL="388620" indent="-375920">
              <a:lnSpc>
                <a:spcPct val="100000"/>
              </a:lnSpc>
              <a:spcBef>
                <a:spcPts val="655"/>
              </a:spcBef>
              <a:buSzPct val="160000"/>
              <a:buFont typeface="Arial MT"/>
              <a:buChar char="•"/>
              <a:tabLst>
                <a:tab pos="388620" algn="l"/>
              </a:tabLst>
            </a:pPr>
            <a:r>
              <a:rPr sz="1500" b="1" dirty="0">
                <a:latin typeface="Arial"/>
                <a:cs typeface="Arial"/>
              </a:rPr>
              <a:t>Vector</a:t>
            </a:r>
            <a:r>
              <a:rPr sz="1500" b="1" spc="-5" dirty="0">
                <a:latin typeface="Arial"/>
                <a:cs typeface="Arial"/>
              </a:rPr>
              <a:t> </a:t>
            </a:r>
            <a:r>
              <a:rPr sz="1500" b="1" spc="-10" dirty="0">
                <a:latin typeface="Arial"/>
                <a:cs typeface="Arial"/>
              </a:rPr>
              <a:t>processors</a:t>
            </a:r>
            <a:endParaRPr sz="1500">
              <a:latin typeface="Arial"/>
              <a:cs typeface="Arial"/>
            </a:endParaRPr>
          </a:p>
          <a:p>
            <a:pPr marL="845819" lvl="1" indent="-365760">
              <a:lnSpc>
                <a:spcPct val="100000"/>
              </a:lnSpc>
              <a:spcBef>
                <a:spcPts val="655"/>
              </a:spcBef>
              <a:buSzPct val="155172"/>
              <a:buChar char="•"/>
              <a:tabLst>
                <a:tab pos="845819" algn="l"/>
              </a:tabLst>
            </a:pPr>
            <a:r>
              <a:rPr sz="1450" spc="-25" dirty="0">
                <a:latin typeface="Arial MT"/>
                <a:cs typeface="Arial MT"/>
              </a:rPr>
              <a:t>operate</a:t>
            </a:r>
            <a:r>
              <a:rPr sz="1450" spc="-140" dirty="0">
                <a:latin typeface="Arial MT"/>
                <a:cs typeface="Arial MT"/>
              </a:rPr>
              <a:t> </a:t>
            </a:r>
            <a:r>
              <a:rPr sz="1450" spc="-20" dirty="0">
                <a:latin typeface="Arial MT"/>
                <a:cs typeface="Arial MT"/>
              </a:rPr>
              <a:t>on</a:t>
            </a:r>
            <a:r>
              <a:rPr sz="1450" spc="-50" dirty="0">
                <a:latin typeface="Arial MT"/>
                <a:cs typeface="Arial MT"/>
              </a:rPr>
              <a:t> </a:t>
            </a:r>
            <a:r>
              <a:rPr sz="1450" spc="-20" dirty="0">
                <a:latin typeface="Arial MT"/>
                <a:cs typeface="Arial MT"/>
              </a:rPr>
              <a:t>arrays</a:t>
            </a:r>
            <a:r>
              <a:rPr sz="1450" spc="-135" dirty="0">
                <a:latin typeface="Arial MT"/>
                <a:cs typeface="Arial MT"/>
              </a:rPr>
              <a:t> </a:t>
            </a:r>
            <a:r>
              <a:rPr sz="1450" dirty="0">
                <a:latin typeface="Arial MT"/>
                <a:cs typeface="Arial MT"/>
              </a:rPr>
              <a:t>or</a:t>
            </a:r>
            <a:r>
              <a:rPr sz="1450" spc="40" dirty="0">
                <a:latin typeface="Arial MT"/>
                <a:cs typeface="Arial MT"/>
              </a:rPr>
              <a:t> </a:t>
            </a:r>
            <a:r>
              <a:rPr sz="1450" spc="-20" dirty="0">
                <a:latin typeface="Arial MT"/>
                <a:cs typeface="Arial MT"/>
              </a:rPr>
              <a:t>vectors</a:t>
            </a:r>
            <a:r>
              <a:rPr sz="1450" spc="-135" dirty="0">
                <a:latin typeface="Arial MT"/>
                <a:cs typeface="Arial MT"/>
              </a:rPr>
              <a:t> </a:t>
            </a:r>
            <a:r>
              <a:rPr sz="1450" spc="-10" dirty="0">
                <a:latin typeface="Arial MT"/>
                <a:cs typeface="Arial MT"/>
              </a:rPr>
              <a:t>of</a:t>
            </a:r>
            <a:r>
              <a:rPr sz="1450" spc="-100" dirty="0">
                <a:latin typeface="Arial MT"/>
                <a:cs typeface="Arial MT"/>
              </a:rPr>
              <a:t> </a:t>
            </a:r>
            <a:r>
              <a:rPr sz="1450" spc="-20" dirty="0">
                <a:latin typeface="Arial MT"/>
                <a:cs typeface="Arial MT"/>
              </a:rPr>
              <a:t>data</a:t>
            </a:r>
            <a:endParaRPr sz="1450">
              <a:latin typeface="Arial MT"/>
              <a:cs typeface="Arial MT"/>
            </a:endParaRPr>
          </a:p>
          <a:p>
            <a:pPr marL="1303655" lvl="2" indent="-355600">
              <a:lnSpc>
                <a:spcPct val="100000"/>
              </a:lnSpc>
              <a:spcBef>
                <a:spcPts val="700"/>
              </a:spcBef>
              <a:buSzPct val="160000"/>
              <a:buChar char="•"/>
              <a:tabLst>
                <a:tab pos="1303655" algn="l"/>
              </a:tabLst>
            </a:pPr>
            <a:r>
              <a:rPr sz="1250" dirty="0">
                <a:latin typeface="Arial MT"/>
                <a:cs typeface="Arial MT"/>
              </a:rPr>
              <a:t>while</a:t>
            </a:r>
            <a:r>
              <a:rPr sz="1250" spc="155" dirty="0">
                <a:latin typeface="Arial MT"/>
                <a:cs typeface="Arial MT"/>
              </a:rPr>
              <a:t> </a:t>
            </a:r>
            <a:r>
              <a:rPr sz="1250" dirty="0">
                <a:latin typeface="Arial MT"/>
                <a:cs typeface="Arial MT"/>
              </a:rPr>
              <a:t>conventional</a:t>
            </a:r>
            <a:r>
              <a:rPr sz="1250" spc="254" dirty="0">
                <a:latin typeface="Arial MT"/>
                <a:cs typeface="Arial MT"/>
              </a:rPr>
              <a:t> </a:t>
            </a:r>
            <a:r>
              <a:rPr sz="1250" dirty="0">
                <a:latin typeface="Arial MT"/>
                <a:cs typeface="Arial MT"/>
              </a:rPr>
              <a:t>CPUs</a:t>
            </a:r>
            <a:r>
              <a:rPr sz="1250" spc="30" dirty="0">
                <a:latin typeface="Arial MT"/>
                <a:cs typeface="Arial MT"/>
              </a:rPr>
              <a:t> </a:t>
            </a:r>
            <a:r>
              <a:rPr sz="1250" dirty="0">
                <a:latin typeface="Arial MT"/>
                <a:cs typeface="Arial MT"/>
              </a:rPr>
              <a:t>operate</a:t>
            </a:r>
            <a:r>
              <a:rPr sz="1250" spc="85" dirty="0">
                <a:latin typeface="Arial MT"/>
                <a:cs typeface="Arial MT"/>
              </a:rPr>
              <a:t> </a:t>
            </a:r>
            <a:r>
              <a:rPr sz="1250" dirty="0">
                <a:latin typeface="Arial MT"/>
                <a:cs typeface="Arial MT"/>
              </a:rPr>
              <a:t>on</a:t>
            </a:r>
            <a:r>
              <a:rPr sz="1250" spc="30" dirty="0">
                <a:latin typeface="Arial MT"/>
                <a:cs typeface="Arial MT"/>
              </a:rPr>
              <a:t> </a:t>
            </a:r>
            <a:r>
              <a:rPr sz="1250" dirty="0">
                <a:latin typeface="Arial MT"/>
                <a:cs typeface="Arial MT"/>
              </a:rPr>
              <a:t>individual</a:t>
            </a:r>
            <a:r>
              <a:rPr sz="1250" spc="125" dirty="0">
                <a:latin typeface="Arial MT"/>
                <a:cs typeface="Arial MT"/>
              </a:rPr>
              <a:t> </a:t>
            </a:r>
            <a:r>
              <a:rPr sz="1250" dirty="0">
                <a:latin typeface="Arial MT"/>
                <a:cs typeface="Arial MT"/>
              </a:rPr>
              <a:t>elements</a:t>
            </a:r>
            <a:r>
              <a:rPr sz="1250" spc="225" dirty="0">
                <a:latin typeface="Arial MT"/>
                <a:cs typeface="Arial MT"/>
              </a:rPr>
              <a:t> </a:t>
            </a:r>
            <a:r>
              <a:rPr sz="1250" dirty="0">
                <a:latin typeface="Arial MT"/>
                <a:cs typeface="Arial MT"/>
              </a:rPr>
              <a:t>or</a:t>
            </a:r>
            <a:r>
              <a:rPr sz="1250" spc="-5" dirty="0">
                <a:latin typeface="Arial MT"/>
                <a:cs typeface="Arial MT"/>
              </a:rPr>
              <a:t> </a:t>
            </a:r>
            <a:r>
              <a:rPr sz="1250" spc="-10" dirty="0">
                <a:latin typeface="Arial MT"/>
                <a:cs typeface="Arial MT"/>
              </a:rPr>
              <a:t>scalars</a:t>
            </a:r>
            <a:endParaRPr sz="1250">
              <a:latin typeface="Arial MT"/>
              <a:cs typeface="Arial MT"/>
            </a:endParaRPr>
          </a:p>
          <a:p>
            <a:pPr marL="388620" indent="-375920">
              <a:lnSpc>
                <a:spcPct val="100000"/>
              </a:lnSpc>
              <a:spcBef>
                <a:spcPts val="655"/>
              </a:spcBef>
              <a:buSzPct val="160000"/>
              <a:buFont typeface="Arial MT"/>
              <a:buChar char="•"/>
              <a:tabLst>
                <a:tab pos="388620" algn="l"/>
              </a:tabLst>
            </a:pPr>
            <a:r>
              <a:rPr sz="1500" b="1" spc="10" dirty="0">
                <a:latin typeface="Arial"/>
                <a:cs typeface="Arial"/>
              </a:rPr>
              <a:t>Graphics</a:t>
            </a:r>
            <a:r>
              <a:rPr sz="1500" b="1" spc="-160" dirty="0">
                <a:latin typeface="Arial"/>
                <a:cs typeface="Arial"/>
              </a:rPr>
              <a:t> </a:t>
            </a:r>
            <a:r>
              <a:rPr sz="1500" b="1" spc="10" dirty="0">
                <a:latin typeface="Arial"/>
                <a:cs typeface="Arial"/>
              </a:rPr>
              <a:t>processing</a:t>
            </a:r>
            <a:r>
              <a:rPr sz="1500" b="1" spc="60" dirty="0">
                <a:latin typeface="Arial"/>
                <a:cs typeface="Arial"/>
              </a:rPr>
              <a:t> </a:t>
            </a:r>
            <a:r>
              <a:rPr sz="1500" b="1" spc="-20" dirty="0">
                <a:latin typeface="Arial"/>
                <a:cs typeface="Arial"/>
              </a:rPr>
              <a:t>units</a:t>
            </a:r>
            <a:endParaRPr sz="1500">
              <a:latin typeface="Arial"/>
              <a:cs typeface="Arial"/>
            </a:endParaRPr>
          </a:p>
          <a:p>
            <a:pPr marL="845819" lvl="1" indent="-365760">
              <a:lnSpc>
                <a:spcPct val="100000"/>
              </a:lnSpc>
              <a:spcBef>
                <a:spcPts val="655"/>
              </a:spcBef>
              <a:buSzPct val="155172"/>
              <a:buChar char="•"/>
              <a:tabLst>
                <a:tab pos="845819" algn="l"/>
              </a:tabLst>
            </a:pPr>
            <a:r>
              <a:rPr sz="1450" dirty="0">
                <a:latin typeface="Arial MT"/>
                <a:cs typeface="Arial MT"/>
              </a:rPr>
              <a:t>Typical</a:t>
            </a:r>
            <a:r>
              <a:rPr sz="1450" spc="-145" dirty="0">
                <a:latin typeface="Arial MT"/>
                <a:cs typeface="Arial MT"/>
              </a:rPr>
              <a:t> </a:t>
            </a:r>
            <a:r>
              <a:rPr sz="1450" spc="-20" dirty="0">
                <a:latin typeface="Arial MT"/>
                <a:cs typeface="Arial MT"/>
              </a:rPr>
              <a:t>GPUs</a:t>
            </a:r>
            <a:r>
              <a:rPr sz="1450" spc="-145" dirty="0">
                <a:latin typeface="Arial MT"/>
                <a:cs typeface="Arial MT"/>
              </a:rPr>
              <a:t> </a:t>
            </a:r>
            <a:r>
              <a:rPr sz="1450" spc="-25" dirty="0">
                <a:latin typeface="Arial MT"/>
                <a:cs typeface="Arial MT"/>
              </a:rPr>
              <a:t>can</a:t>
            </a:r>
            <a:r>
              <a:rPr sz="1450" spc="-60" dirty="0">
                <a:latin typeface="Arial MT"/>
                <a:cs typeface="Arial MT"/>
              </a:rPr>
              <a:t> </a:t>
            </a:r>
            <a:r>
              <a:rPr sz="1450" spc="-25" dirty="0">
                <a:latin typeface="Arial MT"/>
                <a:cs typeface="Arial MT"/>
              </a:rPr>
              <a:t>have</a:t>
            </a:r>
            <a:r>
              <a:rPr sz="1450" spc="-150" dirty="0">
                <a:latin typeface="Arial MT"/>
                <a:cs typeface="Arial MT"/>
              </a:rPr>
              <a:t> </a:t>
            </a:r>
            <a:r>
              <a:rPr sz="1450" spc="-35" dirty="0">
                <a:latin typeface="Arial MT"/>
                <a:cs typeface="Arial MT"/>
              </a:rPr>
              <a:t>dozens</a:t>
            </a:r>
            <a:r>
              <a:rPr sz="1450" spc="-60" dirty="0">
                <a:latin typeface="Arial MT"/>
                <a:cs typeface="Arial MT"/>
              </a:rPr>
              <a:t> </a:t>
            </a:r>
            <a:r>
              <a:rPr sz="1450" dirty="0">
                <a:latin typeface="Arial MT"/>
                <a:cs typeface="Arial MT"/>
              </a:rPr>
              <a:t>of</a:t>
            </a:r>
            <a:r>
              <a:rPr sz="1450" spc="35" dirty="0">
                <a:latin typeface="Arial MT"/>
                <a:cs typeface="Arial MT"/>
              </a:rPr>
              <a:t> </a:t>
            </a:r>
            <a:r>
              <a:rPr sz="1450" spc="-20" dirty="0">
                <a:latin typeface="Arial MT"/>
                <a:cs typeface="Arial MT"/>
              </a:rPr>
              <a:t>cores,</a:t>
            </a:r>
            <a:r>
              <a:rPr sz="1450" spc="-145" dirty="0">
                <a:latin typeface="Arial MT"/>
                <a:cs typeface="Arial MT"/>
              </a:rPr>
              <a:t> </a:t>
            </a:r>
            <a:r>
              <a:rPr sz="1450" spc="-25" dirty="0">
                <a:latin typeface="Arial MT"/>
                <a:cs typeface="Arial MT"/>
              </a:rPr>
              <a:t>and</a:t>
            </a:r>
            <a:r>
              <a:rPr sz="1450" spc="-60" dirty="0">
                <a:latin typeface="Arial MT"/>
                <a:cs typeface="Arial MT"/>
              </a:rPr>
              <a:t> </a:t>
            </a:r>
            <a:r>
              <a:rPr sz="1450" spc="-20" dirty="0">
                <a:latin typeface="Arial MT"/>
                <a:cs typeface="Arial MT"/>
              </a:rPr>
              <a:t>these</a:t>
            </a:r>
            <a:r>
              <a:rPr sz="1450" spc="-60" dirty="0">
                <a:latin typeface="Arial MT"/>
                <a:cs typeface="Arial MT"/>
              </a:rPr>
              <a:t> </a:t>
            </a:r>
            <a:r>
              <a:rPr sz="1450" spc="-25" dirty="0">
                <a:latin typeface="Arial MT"/>
                <a:cs typeface="Arial MT"/>
              </a:rPr>
              <a:t>cores</a:t>
            </a:r>
            <a:r>
              <a:rPr sz="1450" spc="-114" dirty="0">
                <a:latin typeface="Arial MT"/>
                <a:cs typeface="Arial MT"/>
              </a:rPr>
              <a:t> </a:t>
            </a:r>
            <a:r>
              <a:rPr sz="1450" spc="-20" dirty="0">
                <a:latin typeface="Arial MT"/>
                <a:cs typeface="Arial MT"/>
              </a:rPr>
              <a:t>are</a:t>
            </a:r>
            <a:r>
              <a:rPr sz="1450" spc="-60" dirty="0">
                <a:latin typeface="Arial MT"/>
                <a:cs typeface="Arial MT"/>
              </a:rPr>
              <a:t> </a:t>
            </a:r>
            <a:r>
              <a:rPr sz="1450" spc="-20" dirty="0">
                <a:latin typeface="Arial MT"/>
                <a:cs typeface="Arial MT"/>
              </a:rPr>
              <a:t>also</a:t>
            </a:r>
            <a:r>
              <a:rPr sz="1450" spc="-60" dirty="0">
                <a:latin typeface="Arial MT"/>
                <a:cs typeface="Arial MT"/>
              </a:rPr>
              <a:t> </a:t>
            </a:r>
            <a:r>
              <a:rPr sz="1450" spc="-25" dirty="0">
                <a:latin typeface="Arial MT"/>
                <a:cs typeface="Arial MT"/>
              </a:rPr>
              <a:t>capable</a:t>
            </a:r>
            <a:r>
              <a:rPr sz="1450" spc="-135" dirty="0">
                <a:latin typeface="Arial MT"/>
                <a:cs typeface="Arial MT"/>
              </a:rPr>
              <a:t> </a:t>
            </a:r>
            <a:r>
              <a:rPr sz="1450" dirty="0">
                <a:latin typeface="Arial MT"/>
                <a:cs typeface="Arial MT"/>
              </a:rPr>
              <a:t>of</a:t>
            </a:r>
            <a:r>
              <a:rPr sz="1450" spc="-55" dirty="0">
                <a:latin typeface="Arial MT"/>
                <a:cs typeface="Arial MT"/>
              </a:rPr>
              <a:t> </a:t>
            </a:r>
            <a:r>
              <a:rPr sz="1450" spc="-30" dirty="0">
                <a:latin typeface="Arial MT"/>
                <a:cs typeface="Arial MT"/>
              </a:rPr>
              <a:t>executing</a:t>
            </a:r>
            <a:r>
              <a:rPr sz="1450" spc="-55" dirty="0">
                <a:latin typeface="Arial MT"/>
                <a:cs typeface="Arial MT"/>
              </a:rPr>
              <a:t> </a:t>
            </a:r>
            <a:r>
              <a:rPr sz="1450" spc="-20" dirty="0">
                <a:latin typeface="Arial MT"/>
                <a:cs typeface="Arial MT"/>
              </a:rPr>
              <a:t>independent</a:t>
            </a:r>
            <a:r>
              <a:rPr sz="1450" spc="-140" dirty="0">
                <a:latin typeface="Arial MT"/>
                <a:cs typeface="Arial MT"/>
              </a:rPr>
              <a:t> </a:t>
            </a:r>
            <a:r>
              <a:rPr sz="1450" spc="-25" dirty="0">
                <a:latin typeface="Arial MT"/>
                <a:cs typeface="Arial MT"/>
              </a:rPr>
              <a:t>instruction</a:t>
            </a:r>
            <a:r>
              <a:rPr sz="1450" spc="-145" dirty="0">
                <a:latin typeface="Arial MT"/>
                <a:cs typeface="Arial MT"/>
              </a:rPr>
              <a:t> </a:t>
            </a:r>
            <a:r>
              <a:rPr sz="1450" spc="-10" dirty="0">
                <a:latin typeface="Arial MT"/>
                <a:cs typeface="Arial MT"/>
              </a:rPr>
              <a:t>streams.</a:t>
            </a:r>
            <a:endParaRPr sz="1450">
              <a:latin typeface="Arial MT"/>
              <a:cs typeface="Arial MT"/>
            </a:endParaRPr>
          </a:p>
          <a:p>
            <a:pPr marL="1303655" lvl="2" indent="-355600">
              <a:lnSpc>
                <a:spcPct val="100000"/>
              </a:lnSpc>
              <a:spcBef>
                <a:spcPts val="700"/>
              </a:spcBef>
              <a:buSzPct val="160000"/>
              <a:buChar char="•"/>
              <a:tabLst>
                <a:tab pos="1303655" algn="l"/>
              </a:tabLst>
            </a:pPr>
            <a:r>
              <a:rPr sz="1250" dirty="0">
                <a:latin typeface="Arial MT"/>
                <a:cs typeface="Arial MT"/>
              </a:rPr>
              <a:t>So</a:t>
            </a:r>
            <a:r>
              <a:rPr sz="1250" spc="-60" dirty="0">
                <a:latin typeface="Arial MT"/>
                <a:cs typeface="Arial MT"/>
              </a:rPr>
              <a:t> </a:t>
            </a:r>
            <a:r>
              <a:rPr sz="1250" dirty="0">
                <a:latin typeface="Arial MT"/>
                <a:cs typeface="Arial MT"/>
              </a:rPr>
              <a:t>GPUs</a:t>
            </a:r>
            <a:r>
              <a:rPr sz="1250" spc="80" dirty="0">
                <a:latin typeface="Arial MT"/>
                <a:cs typeface="Arial MT"/>
              </a:rPr>
              <a:t> </a:t>
            </a:r>
            <a:r>
              <a:rPr sz="1250" dirty="0">
                <a:latin typeface="Arial MT"/>
                <a:cs typeface="Arial MT"/>
              </a:rPr>
              <a:t>are</a:t>
            </a:r>
            <a:r>
              <a:rPr sz="1250" spc="15" dirty="0">
                <a:latin typeface="Arial MT"/>
                <a:cs typeface="Arial MT"/>
              </a:rPr>
              <a:t> </a:t>
            </a:r>
            <a:r>
              <a:rPr sz="1250" dirty="0">
                <a:latin typeface="Arial MT"/>
                <a:cs typeface="Arial MT"/>
              </a:rPr>
              <a:t>neither</a:t>
            </a:r>
            <a:r>
              <a:rPr sz="1250" spc="200" dirty="0">
                <a:latin typeface="Arial MT"/>
                <a:cs typeface="Arial MT"/>
              </a:rPr>
              <a:t> </a:t>
            </a:r>
            <a:r>
              <a:rPr sz="1250" dirty="0">
                <a:latin typeface="Arial MT"/>
                <a:cs typeface="Arial MT"/>
              </a:rPr>
              <a:t>purely</a:t>
            </a:r>
            <a:r>
              <a:rPr sz="1250" spc="155" dirty="0">
                <a:latin typeface="Arial MT"/>
                <a:cs typeface="Arial MT"/>
              </a:rPr>
              <a:t> </a:t>
            </a:r>
            <a:r>
              <a:rPr sz="1250" dirty="0">
                <a:latin typeface="Arial MT"/>
                <a:cs typeface="Arial MT"/>
              </a:rPr>
              <a:t>SIMD</a:t>
            </a:r>
            <a:r>
              <a:rPr sz="1250" spc="110" dirty="0">
                <a:latin typeface="Arial MT"/>
                <a:cs typeface="Arial MT"/>
              </a:rPr>
              <a:t> </a:t>
            </a:r>
            <a:r>
              <a:rPr sz="1250" dirty="0">
                <a:latin typeface="Arial MT"/>
                <a:cs typeface="Arial MT"/>
              </a:rPr>
              <a:t>nor</a:t>
            </a:r>
            <a:r>
              <a:rPr sz="1250" spc="55" dirty="0">
                <a:latin typeface="Arial MT"/>
                <a:cs typeface="Arial MT"/>
              </a:rPr>
              <a:t> </a:t>
            </a:r>
            <a:r>
              <a:rPr sz="1250" dirty="0">
                <a:latin typeface="Arial MT"/>
                <a:cs typeface="Arial MT"/>
              </a:rPr>
              <a:t>purely</a:t>
            </a:r>
            <a:r>
              <a:rPr sz="1250" spc="200" dirty="0">
                <a:latin typeface="Arial MT"/>
                <a:cs typeface="Arial MT"/>
              </a:rPr>
              <a:t> </a:t>
            </a:r>
            <a:r>
              <a:rPr sz="1250" spc="-20" dirty="0">
                <a:latin typeface="Arial MT"/>
                <a:cs typeface="Arial MT"/>
              </a:rPr>
              <a:t>MIMD</a:t>
            </a:r>
            <a:endParaRPr sz="1250">
              <a:latin typeface="Arial MT"/>
              <a:cs typeface="Arial MT"/>
            </a:endParaRPr>
          </a:p>
          <a:p>
            <a:pPr marL="1303655" lvl="2" indent="-355600">
              <a:lnSpc>
                <a:spcPct val="100000"/>
              </a:lnSpc>
              <a:spcBef>
                <a:spcPts val="745"/>
              </a:spcBef>
              <a:buSzPct val="160000"/>
              <a:buChar char="•"/>
              <a:tabLst>
                <a:tab pos="1303655" algn="l"/>
              </a:tabLst>
            </a:pPr>
            <a:r>
              <a:rPr sz="1250" dirty="0">
                <a:latin typeface="Arial MT"/>
                <a:cs typeface="Arial MT"/>
              </a:rPr>
              <a:t>GPUs</a:t>
            </a:r>
            <a:r>
              <a:rPr sz="1250" spc="110" dirty="0">
                <a:latin typeface="Arial MT"/>
                <a:cs typeface="Arial MT"/>
              </a:rPr>
              <a:t> </a:t>
            </a:r>
            <a:r>
              <a:rPr sz="1250" dirty="0">
                <a:latin typeface="Arial MT"/>
                <a:cs typeface="Arial MT"/>
              </a:rPr>
              <a:t>are</a:t>
            </a:r>
            <a:r>
              <a:rPr sz="1250" spc="35" dirty="0">
                <a:latin typeface="Arial MT"/>
                <a:cs typeface="Arial MT"/>
              </a:rPr>
              <a:t> </a:t>
            </a:r>
            <a:r>
              <a:rPr sz="1250" dirty="0">
                <a:latin typeface="Arial MT"/>
                <a:cs typeface="Arial MT"/>
              </a:rPr>
              <a:t>becoming</a:t>
            </a:r>
            <a:r>
              <a:rPr sz="1250" spc="110" dirty="0">
                <a:latin typeface="Arial MT"/>
                <a:cs typeface="Arial MT"/>
              </a:rPr>
              <a:t> </a:t>
            </a:r>
            <a:r>
              <a:rPr sz="1250" dirty="0">
                <a:latin typeface="Arial MT"/>
                <a:cs typeface="Arial MT"/>
              </a:rPr>
              <a:t>increasingly</a:t>
            </a:r>
            <a:r>
              <a:rPr sz="1250" spc="260" dirty="0">
                <a:latin typeface="Arial MT"/>
                <a:cs typeface="Arial MT"/>
              </a:rPr>
              <a:t> </a:t>
            </a:r>
            <a:r>
              <a:rPr sz="1250" dirty="0">
                <a:latin typeface="Arial MT"/>
                <a:cs typeface="Arial MT"/>
              </a:rPr>
              <a:t>popular</a:t>
            </a:r>
            <a:r>
              <a:rPr sz="1250" spc="75" dirty="0">
                <a:latin typeface="Arial MT"/>
                <a:cs typeface="Arial MT"/>
              </a:rPr>
              <a:t> </a:t>
            </a:r>
            <a:r>
              <a:rPr sz="1250" dirty="0">
                <a:latin typeface="Arial MT"/>
                <a:cs typeface="Arial MT"/>
              </a:rPr>
              <a:t>for</a:t>
            </a:r>
            <a:r>
              <a:rPr sz="1250" spc="130" dirty="0">
                <a:latin typeface="Arial MT"/>
                <a:cs typeface="Arial MT"/>
              </a:rPr>
              <a:t> </a:t>
            </a:r>
            <a:r>
              <a:rPr sz="1250" dirty="0">
                <a:latin typeface="Arial MT"/>
                <a:cs typeface="Arial MT"/>
              </a:rPr>
              <a:t>general,</a:t>
            </a:r>
            <a:r>
              <a:rPr sz="1250" spc="155" dirty="0">
                <a:latin typeface="Arial MT"/>
                <a:cs typeface="Arial MT"/>
              </a:rPr>
              <a:t> </a:t>
            </a:r>
            <a:r>
              <a:rPr sz="1250" spc="-30" dirty="0">
                <a:latin typeface="Arial MT"/>
                <a:cs typeface="Arial MT"/>
              </a:rPr>
              <a:t>high-</a:t>
            </a:r>
            <a:r>
              <a:rPr sz="1250" dirty="0">
                <a:latin typeface="Arial MT"/>
                <a:cs typeface="Arial MT"/>
              </a:rPr>
              <a:t>performance</a:t>
            </a:r>
            <a:r>
              <a:rPr sz="1250" spc="415" dirty="0">
                <a:latin typeface="Arial MT"/>
                <a:cs typeface="Arial MT"/>
              </a:rPr>
              <a:t> </a:t>
            </a:r>
            <a:r>
              <a:rPr sz="1250" spc="-10" dirty="0">
                <a:latin typeface="Arial MT"/>
                <a:cs typeface="Arial MT"/>
              </a:rPr>
              <a:t>computing,</a:t>
            </a:r>
            <a:endParaRPr sz="1250">
              <a:latin typeface="Arial MT"/>
              <a:cs typeface="Arial MT"/>
            </a:endParaRPr>
          </a:p>
          <a:p>
            <a:pPr marL="1761489" lvl="3" indent="-356235">
              <a:lnSpc>
                <a:spcPct val="100000"/>
              </a:lnSpc>
              <a:spcBef>
                <a:spcPts val="745"/>
              </a:spcBef>
              <a:buSzPct val="160000"/>
              <a:buChar char="•"/>
              <a:tabLst>
                <a:tab pos="1761489" algn="l"/>
              </a:tabLst>
            </a:pPr>
            <a:r>
              <a:rPr sz="1250" dirty="0">
                <a:latin typeface="Arial MT"/>
                <a:cs typeface="Arial MT"/>
              </a:rPr>
              <a:t>several</a:t>
            </a:r>
            <a:r>
              <a:rPr sz="1250" spc="125" dirty="0">
                <a:latin typeface="Arial MT"/>
                <a:cs typeface="Arial MT"/>
              </a:rPr>
              <a:t> </a:t>
            </a:r>
            <a:r>
              <a:rPr sz="1250" dirty="0">
                <a:latin typeface="Arial MT"/>
                <a:cs typeface="Arial MT"/>
              </a:rPr>
              <a:t>languages</a:t>
            </a:r>
            <a:r>
              <a:rPr sz="1250" spc="235" dirty="0">
                <a:latin typeface="Arial MT"/>
                <a:cs typeface="Arial MT"/>
              </a:rPr>
              <a:t> </a:t>
            </a:r>
            <a:r>
              <a:rPr sz="1250" dirty="0">
                <a:latin typeface="Arial MT"/>
                <a:cs typeface="Arial MT"/>
              </a:rPr>
              <a:t>have</a:t>
            </a:r>
            <a:r>
              <a:rPr sz="1250" spc="170" dirty="0">
                <a:latin typeface="Arial MT"/>
                <a:cs typeface="Arial MT"/>
              </a:rPr>
              <a:t> </a:t>
            </a:r>
            <a:r>
              <a:rPr sz="1250" dirty="0">
                <a:latin typeface="Arial MT"/>
                <a:cs typeface="Arial MT"/>
              </a:rPr>
              <a:t>been</a:t>
            </a:r>
            <a:r>
              <a:rPr sz="1250" spc="-40" dirty="0">
                <a:latin typeface="Arial MT"/>
                <a:cs typeface="Arial MT"/>
              </a:rPr>
              <a:t> </a:t>
            </a:r>
            <a:r>
              <a:rPr sz="1250" dirty="0">
                <a:latin typeface="Arial MT"/>
                <a:cs typeface="Arial MT"/>
              </a:rPr>
              <a:t>developed</a:t>
            </a:r>
            <a:r>
              <a:rPr sz="1250" spc="170" dirty="0">
                <a:latin typeface="Arial MT"/>
                <a:cs typeface="Arial MT"/>
              </a:rPr>
              <a:t> </a:t>
            </a:r>
            <a:r>
              <a:rPr sz="1250" dirty="0">
                <a:latin typeface="Arial MT"/>
                <a:cs typeface="Arial MT"/>
              </a:rPr>
              <a:t>that</a:t>
            </a:r>
            <a:r>
              <a:rPr sz="1250" spc="130" dirty="0">
                <a:latin typeface="Arial MT"/>
                <a:cs typeface="Arial MT"/>
              </a:rPr>
              <a:t> </a:t>
            </a:r>
            <a:r>
              <a:rPr sz="1250" dirty="0">
                <a:latin typeface="Arial MT"/>
                <a:cs typeface="Arial MT"/>
              </a:rPr>
              <a:t>allow</a:t>
            </a:r>
            <a:r>
              <a:rPr sz="1250" spc="45" dirty="0">
                <a:latin typeface="Arial MT"/>
                <a:cs typeface="Arial MT"/>
              </a:rPr>
              <a:t> </a:t>
            </a:r>
            <a:r>
              <a:rPr sz="1250" dirty="0">
                <a:latin typeface="Arial MT"/>
                <a:cs typeface="Arial MT"/>
              </a:rPr>
              <a:t>users</a:t>
            </a:r>
            <a:r>
              <a:rPr sz="1250" spc="160" dirty="0">
                <a:latin typeface="Arial MT"/>
                <a:cs typeface="Arial MT"/>
              </a:rPr>
              <a:t> </a:t>
            </a:r>
            <a:r>
              <a:rPr sz="1250" dirty="0">
                <a:latin typeface="Arial MT"/>
                <a:cs typeface="Arial MT"/>
              </a:rPr>
              <a:t>to</a:t>
            </a:r>
            <a:r>
              <a:rPr sz="1250" spc="20" dirty="0">
                <a:latin typeface="Arial MT"/>
                <a:cs typeface="Arial MT"/>
              </a:rPr>
              <a:t> </a:t>
            </a:r>
            <a:r>
              <a:rPr sz="1250" dirty="0">
                <a:latin typeface="Arial MT"/>
                <a:cs typeface="Arial MT"/>
              </a:rPr>
              <a:t>exploit</a:t>
            </a:r>
            <a:r>
              <a:rPr sz="1250" spc="60" dirty="0">
                <a:latin typeface="Arial MT"/>
                <a:cs typeface="Arial MT"/>
              </a:rPr>
              <a:t> </a:t>
            </a:r>
            <a:r>
              <a:rPr sz="1250" dirty="0">
                <a:latin typeface="Arial MT"/>
                <a:cs typeface="Arial MT"/>
              </a:rPr>
              <a:t>their</a:t>
            </a:r>
            <a:r>
              <a:rPr sz="1250" spc="135" dirty="0">
                <a:latin typeface="Arial MT"/>
                <a:cs typeface="Arial MT"/>
              </a:rPr>
              <a:t> </a:t>
            </a:r>
            <a:r>
              <a:rPr sz="1250" spc="-10" dirty="0">
                <a:latin typeface="Arial MT"/>
                <a:cs typeface="Arial MT"/>
              </a:rPr>
              <a:t>power.</a:t>
            </a:r>
            <a:endParaRPr sz="1250">
              <a:latin typeface="Arial MT"/>
              <a:cs typeface="Arial M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9F747-903A-B163-CE96-6A01E6622AAA}"/>
              </a:ext>
            </a:extLst>
          </p:cNvPr>
          <p:cNvSpPr>
            <a:spLocks noGrp="1"/>
          </p:cNvSpPr>
          <p:nvPr>
            <p:ph type="title"/>
          </p:nvPr>
        </p:nvSpPr>
        <p:spPr>
          <a:xfrm>
            <a:off x="774700" y="133985"/>
            <a:ext cx="10642600" cy="553998"/>
          </a:xfrm>
        </p:spPr>
        <p:txBody>
          <a:bodyPr/>
          <a:lstStyle/>
          <a:p>
            <a:r>
              <a:rPr lang="en-IN" dirty="0"/>
              <a:t>General Problem</a:t>
            </a:r>
          </a:p>
        </p:txBody>
      </p:sp>
      <p:sp>
        <p:nvSpPr>
          <p:cNvPr id="3" name="Text Placeholder 2">
            <a:extLst>
              <a:ext uri="{FF2B5EF4-FFF2-40B4-BE49-F238E27FC236}">
                <a16:creationId xmlns:a16="http://schemas.microsoft.com/office/drawing/2014/main" id="{EB43E15C-7C7A-3023-3ABE-DF0B9BBB855F}"/>
              </a:ext>
            </a:extLst>
          </p:cNvPr>
          <p:cNvSpPr>
            <a:spLocks noGrp="1"/>
          </p:cNvSpPr>
          <p:nvPr>
            <p:ph type="body" idx="1"/>
          </p:nvPr>
        </p:nvSpPr>
        <p:spPr>
          <a:xfrm>
            <a:off x="855980" y="1277048"/>
            <a:ext cx="10480039" cy="4001095"/>
          </a:xfrm>
        </p:spPr>
        <p:txBody>
          <a:bodyPr/>
          <a:lstStyle/>
          <a:p>
            <a:r>
              <a:rPr lang="en-IN" b="1" dirty="0"/>
              <a:t>Scenario:</a:t>
            </a:r>
          </a:p>
          <a:p>
            <a:r>
              <a:rPr lang="en-IN" dirty="0"/>
              <a:t>"You are managing a </a:t>
            </a:r>
            <a:r>
              <a:rPr lang="en-IN" b="1" dirty="0"/>
              <a:t>pizza delivery system</a:t>
            </a:r>
            <a:r>
              <a:rPr lang="en-IN" dirty="0"/>
              <a:t> for a city. During peak hours, you need to handle a massive number of incoming orders and ensure timely delivery. Each order has the following steps:</a:t>
            </a:r>
          </a:p>
          <a:p>
            <a:endParaRPr lang="en-IN" dirty="0"/>
          </a:p>
          <a:p>
            <a:pPr>
              <a:buFont typeface="+mj-lt"/>
              <a:buAutoNum type="arabicPeriod"/>
            </a:pPr>
            <a:r>
              <a:rPr lang="en-IN" dirty="0"/>
              <a:t>Take the order.</a:t>
            </a:r>
          </a:p>
          <a:p>
            <a:pPr>
              <a:buFont typeface="+mj-lt"/>
              <a:buAutoNum type="arabicPeriod"/>
            </a:pPr>
            <a:r>
              <a:rPr lang="en-IN" dirty="0"/>
              <a:t>Assign a delivery driver.</a:t>
            </a:r>
          </a:p>
          <a:p>
            <a:pPr>
              <a:buFont typeface="+mj-lt"/>
              <a:buAutoNum type="arabicPeriod"/>
            </a:pPr>
            <a:r>
              <a:rPr lang="en-IN" dirty="0"/>
              <a:t>Prepare the pizza.</a:t>
            </a:r>
          </a:p>
          <a:p>
            <a:pPr>
              <a:buFont typeface="+mj-lt"/>
              <a:buAutoNum type="arabicPeriod"/>
            </a:pPr>
            <a:r>
              <a:rPr lang="en-IN" dirty="0"/>
              <a:t>Deliver the pizza.</a:t>
            </a:r>
          </a:p>
          <a:p>
            <a:pPr>
              <a:buFont typeface="+mj-lt"/>
              <a:buAutoNum type="arabicPeriod"/>
            </a:pPr>
            <a:endParaRPr lang="en-IN" dirty="0"/>
          </a:p>
          <a:p>
            <a:r>
              <a:rPr lang="en-IN" dirty="0"/>
              <a:t>The challenge is to process these steps as quickly and efficiently as possible during peak demand."</a:t>
            </a:r>
          </a:p>
          <a:p>
            <a:endParaRPr lang="en-IN" dirty="0"/>
          </a:p>
        </p:txBody>
      </p:sp>
    </p:spTree>
    <p:extLst>
      <p:ext uri="{BB962C8B-B14F-4D97-AF65-F5344CB8AC3E}">
        <p14:creationId xmlns:p14="http://schemas.microsoft.com/office/powerpoint/2010/main" val="245613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3044" rIns="0" bIns="0" rtlCol="0">
            <a:spAutoFit/>
          </a:bodyPr>
          <a:lstStyle/>
          <a:p>
            <a:pPr marL="12700">
              <a:lnSpc>
                <a:spcPct val="100000"/>
              </a:lnSpc>
              <a:spcBef>
                <a:spcPts val="105"/>
              </a:spcBef>
            </a:pPr>
            <a:r>
              <a:rPr sz="3200" dirty="0"/>
              <a:t>Multiple</a:t>
            </a:r>
            <a:r>
              <a:rPr sz="3200" spc="15" dirty="0"/>
              <a:t> </a:t>
            </a:r>
            <a:r>
              <a:rPr sz="3200" spc="-10" dirty="0"/>
              <a:t>instruction,</a:t>
            </a:r>
            <a:r>
              <a:rPr sz="3200" spc="165" dirty="0"/>
              <a:t> </a:t>
            </a:r>
            <a:r>
              <a:rPr sz="3200" dirty="0"/>
              <a:t>multiple</a:t>
            </a:r>
            <a:r>
              <a:rPr sz="3200" spc="15" dirty="0"/>
              <a:t> </a:t>
            </a:r>
            <a:r>
              <a:rPr sz="3200" dirty="0"/>
              <a:t>data</a:t>
            </a:r>
            <a:r>
              <a:rPr sz="3200" b="0" dirty="0">
                <a:latin typeface="Arial MT"/>
                <a:cs typeface="Arial MT"/>
              </a:rPr>
              <a:t>,</a:t>
            </a:r>
            <a:r>
              <a:rPr sz="3200" b="0" spc="-110" dirty="0">
                <a:latin typeface="Arial MT"/>
                <a:cs typeface="Arial MT"/>
              </a:rPr>
              <a:t> </a:t>
            </a:r>
            <a:r>
              <a:rPr sz="3200" b="0" dirty="0">
                <a:latin typeface="Arial MT"/>
                <a:cs typeface="Arial MT"/>
              </a:rPr>
              <a:t>or</a:t>
            </a:r>
            <a:r>
              <a:rPr sz="3200" b="0" spc="-185" dirty="0">
                <a:latin typeface="Arial MT"/>
                <a:cs typeface="Arial MT"/>
              </a:rPr>
              <a:t> </a:t>
            </a:r>
            <a:r>
              <a:rPr sz="3200" b="0" dirty="0">
                <a:latin typeface="Arial MT"/>
                <a:cs typeface="Arial MT"/>
              </a:rPr>
              <a:t>MIMD,</a:t>
            </a:r>
            <a:r>
              <a:rPr sz="3200" b="0" spc="-30" dirty="0">
                <a:latin typeface="Arial MT"/>
                <a:cs typeface="Arial MT"/>
              </a:rPr>
              <a:t> </a:t>
            </a:r>
            <a:r>
              <a:rPr sz="3200" b="0" spc="-10" dirty="0">
                <a:latin typeface="Arial MT"/>
                <a:cs typeface="Arial MT"/>
              </a:rPr>
              <a:t>systems</a:t>
            </a:r>
            <a:endParaRPr sz="3200">
              <a:latin typeface="Arial MT"/>
              <a:cs typeface="Arial MT"/>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70</a:t>
            </a:fld>
            <a:endParaRPr spc="-25" dirty="0"/>
          </a:p>
        </p:txBody>
      </p:sp>
      <p:sp>
        <p:nvSpPr>
          <p:cNvPr id="3" name="object 3"/>
          <p:cNvSpPr txBox="1"/>
          <p:nvPr/>
        </p:nvSpPr>
        <p:spPr>
          <a:xfrm>
            <a:off x="855980" y="1382649"/>
            <a:ext cx="10014585" cy="392430"/>
          </a:xfrm>
          <a:prstGeom prst="rect">
            <a:avLst/>
          </a:prstGeom>
        </p:spPr>
        <p:txBody>
          <a:bodyPr vert="horz" wrap="square" lIns="0" tIns="13335" rIns="0" bIns="0" rtlCol="0">
            <a:spAutoFit/>
          </a:bodyPr>
          <a:lstStyle/>
          <a:p>
            <a:pPr marL="388620" indent="-375920">
              <a:lnSpc>
                <a:spcPct val="100000"/>
              </a:lnSpc>
              <a:spcBef>
                <a:spcPts val="105"/>
              </a:spcBef>
              <a:buChar char="•"/>
              <a:tabLst>
                <a:tab pos="388620" algn="l"/>
              </a:tabLst>
            </a:pPr>
            <a:r>
              <a:rPr sz="2400" dirty="0">
                <a:latin typeface="Arial MT"/>
                <a:cs typeface="Arial MT"/>
              </a:rPr>
              <a:t>support</a:t>
            </a:r>
            <a:r>
              <a:rPr sz="2400" spc="-135" dirty="0">
                <a:latin typeface="Arial MT"/>
                <a:cs typeface="Arial MT"/>
              </a:rPr>
              <a:t> </a:t>
            </a:r>
            <a:r>
              <a:rPr sz="2400" dirty="0">
                <a:latin typeface="Arial MT"/>
                <a:cs typeface="Arial MT"/>
              </a:rPr>
              <a:t>multiple</a:t>
            </a:r>
            <a:r>
              <a:rPr sz="2400" spc="-150" dirty="0">
                <a:latin typeface="Arial MT"/>
                <a:cs typeface="Arial MT"/>
              </a:rPr>
              <a:t> </a:t>
            </a:r>
            <a:r>
              <a:rPr sz="2400" dirty="0">
                <a:latin typeface="Arial MT"/>
                <a:cs typeface="Arial MT"/>
              </a:rPr>
              <a:t>simultaneous</a:t>
            </a:r>
            <a:r>
              <a:rPr sz="2400" spc="45" dirty="0">
                <a:latin typeface="Arial MT"/>
                <a:cs typeface="Arial MT"/>
              </a:rPr>
              <a:t> </a:t>
            </a:r>
            <a:r>
              <a:rPr sz="2400" dirty="0">
                <a:latin typeface="Arial MT"/>
                <a:cs typeface="Arial MT"/>
              </a:rPr>
              <a:t>instruction</a:t>
            </a:r>
            <a:r>
              <a:rPr sz="2400" spc="-70" dirty="0">
                <a:latin typeface="Arial MT"/>
                <a:cs typeface="Arial MT"/>
              </a:rPr>
              <a:t> </a:t>
            </a:r>
            <a:r>
              <a:rPr sz="2400" dirty="0">
                <a:latin typeface="Arial MT"/>
                <a:cs typeface="Arial MT"/>
              </a:rPr>
              <a:t>streams</a:t>
            </a:r>
            <a:r>
              <a:rPr sz="2400" spc="40" dirty="0">
                <a:latin typeface="Arial MT"/>
                <a:cs typeface="Arial MT"/>
              </a:rPr>
              <a:t> </a:t>
            </a:r>
            <a:r>
              <a:rPr sz="2400" dirty="0">
                <a:latin typeface="Arial MT"/>
                <a:cs typeface="Arial MT"/>
              </a:rPr>
              <a:t>operating</a:t>
            </a:r>
            <a:r>
              <a:rPr sz="2400" spc="15" dirty="0">
                <a:latin typeface="Arial MT"/>
                <a:cs typeface="Arial MT"/>
              </a:rPr>
              <a:t> </a:t>
            </a:r>
            <a:r>
              <a:rPr sz="2400" dirty="0">
                <a:latin typeface="Arial MT"/>
                <a:cs typeface="Arial MT"/>
              </a:rPr>
              <a:t>on</a:t>
            </a:r>
            <a:r>
              <a:rPr sz="2400" spc="-15" dirty="0">
                <a:latin typeface="Arial MT"/>
                <a:cs typeface="Arial MT"/>
              </a:rPr>
              <a:t> </a:t>
            </a:r>
            <a:r>
              <a:rPr sz="2400" spc="-10" dirty="0">
                <a:latin typeface="Arial MT"/>
                <a:cs typeface="Arial MT"/>
              </a:rPr>
              <a:t>multiple</a:t>
            </a:r>
            <a:endParaRPr sz="2400">
              <a:latin typeface="Arial MT"/>
              <a:cs typeface="Arial MT"/>
            </a:endParaRPr>
          </a:p>
        </p:txBody>
      </p:sp>
      <p:sp>
        <p:nvSpPr>
          <p:cNvPr id="4" name="object 4"/>
          <p:cNvSpPr txBox="1"/>
          <p:nvPr/>
        </p:nvSpPr>
        <p:spPr>
          <a:xfrm>
            <a:off x="1232217" y="1618955"/>
            <a:ext cx="10094595" cy="1322070"/>
          </a:xfrm>
          <a:prstGeom prst="rect">
            <a:avLst/>
          </a:prstGeom>
        </p:spPr>
        <p:txBody>
          <a:bodyPr vert="horz" wrap="square" lIns="0" tIns="143510" rIns="0" bIns="0" rtlCol="0">
            <a:spAutoFit/>
          </a:bodyPr>
          <a:lstStyle/>
          <a:p>
            <a:pPr marL="12700">
              <a:lnSpc>
                <a:spcPct val="100000"/>
              </a:lnSpc>
              <a:spcBef>
                <a:spcPts val="1130"/>
              </a:spcBef>
            </a:pPr>
            <a:r>
              <a:rPr sz="2400" dirty="0">
                <a:latin typeface="Arial MT"/>
                <a:cs typeface="Arial MT"/>
              </a:rPr>
              <a:t>data</a:t>
            </a:r>
            <a:r>
              <a:rPr sz="2400" spc="-30" dirty="0">
                <a:latin typeface="Arial MT"/>
                <a:cs typeface="Arial MT"/>
              </a:rPr>
              <a:t> </a:t>
            </a:r>
            <a:r>
              <a:rPr sz="2400" spc="-10" dirty="0">
                <a:latin typeface="Arial MT"/>
                <a:cs typeface="Arial MT"/>
              </a:rPr>
              <a:t>streams.</a:t>
            </a:r>
            <a:endParaRPr sz="2400">
              <a:latin typeface="Arial MT"/>
              <a:cs typeface="Arial MT"/>
            </a:endParaRPr>
          </a:p>
          <a:p>
            <a:pPr marL="469900" indent="-365760">
              <a:lnSpc>
                <a:spcPts val="2675"/>
              </a:lnSpc>
              <a:spcBef>
                <a:spcPts val="955"/>
              </a:spcBef>
              <a:buChar char="•"/>
              <a:tabLst>
                <a:tab pos="469900" algn="l"/>
              </a:tabLst>
            </a:pPr>
            <a:r>
              <a:rPr sz="2250" spc="-10" dirty="0">
                <a:latin typeface="Arial MT"/>
                <a:cs typeface="Arial MT"/>
              </a:rPr>
              <a:t>MIMD</a:t>
            </a:r>
            <a:r>
              <a:rPr sz="2250" spc="-160" dirty="0">
                <a:latin typeface="Arial MT"/>
                <a:cs typeface="Arial MT"/>
              </a:rPr>
              <a:t> </a:t>
            </a:r>
            <a:r>
              <a:rPr sz="2250" spc="-20" dirty="0">
                <a:latin typeface="Arial MT"/>
                <a:cs typeface="Arial MT"/>
              </a:rPr>
              <a:t>systems</a:t>
            </a:r>
            <a:r>
              <a:rPr sz="2250" spc="-105" dirty="0">
                <a:latin typeface="Arial MT"/>
                <a:cs typeface="Arial MT"/>
              </a:rPr>
              <a:t> </a:t>
            </a:r>
            <a:r>
              <a:rPr sz="2250" spc="-25" dirty="0">
                <a:latin typeface="Arial MT"/>
                <a:cs typeface="Arial MT"/>
              </a:rPr>
              <a:t>typically</a:t>
            </a:r>
            <a:r>
              <a:rPr sz="2250" spc="-130" dirty="0">
                <a:latin typeface="Arial MT"/>
                <a:cs typeface="Arial MT"/>
              </a:rPr>
              <a:t> </a:t>
            </a:r>
            <a:r>
              <a:rPr sz="2250" spc="-20" dirty="0">
                <a:latin typeface="Arial MT"/>
                <a:cs typeface="Arial MT"/>
              </a:rPr>
              <a:t>consist</a:t>
            </a:r>
            <a:r>
              <a:rPr sz="2250" spc="-135" dirty="0">
                <a:latin typeface="Arial MT"/>
                <a:cs typeface="Arial MT"/>
              </a:rPr>
              <a:t> </a:t>
            </a:r>
            <a:r>
              <a:rPr sz="2250" dirty="0">
                <a:latin typeface="Arial MT"/>
                <a:cs typeface="Arial MT"/>
              </a:rPr>
              <a:t>of a</a:t>
            </a:r>
            <a:r>
              <a:rPr sz="2250" spc="-70" dirty="0">
                <a:latin typeface="Arial MT"/>
                <a:cs typeface="Arial MT"/>
              </a:rPr>
              <a:t> </a:t>
            </a:r>
            <a:r>
              <a:rPr sz="2250" spc="-25" dirty="0">
                <a:latin typeface="Arial MT"/>
                <a:cs typeface="Arial MT"/>
              </a:rPr>
              <a:t>collection</a:t>
            </a:r>
            <a:r>
              <a:rPr sz="2250" spc="-70" dirty="0">
                <a:latin typeface="Arial MT"/>
                <a:cs typeface="Arial MT"/>
              </a:rPr>
              <a:t> </a:t>
            </a:r>
            <a:r>
              <a:rPr sz="2250" dirty="0">
                <a:latin typeface="Arial MT"/>
                <a:cs typeface="Arial MT"/>
              </a:rPr>
              <a:t>of</a:t>
            </a:r>
            <a:r>
              <a:rPr sz="2250" spc="-5" dirty="0">
                <a:latin typeface="Arial MT"/>
                <a:cs typeface="Arial MT"/>
              </a:rPr>
              <a:t> </a:t>
            </a:r>
            <a:r>
              <a:rPr sz="2250" dirty="0">
                <a:latin typeface="Arial MT"/>
                <a:cs typeface="Arial MT"/>
              </a:rPr>
              <a:t>fully</a:t>
            </a:r>
            <a:r>
              <a:rPr sz="2250" spc="-65" dirty="0">
                <a:latin typeface="Arial MT"/>
                <a:cs typeface="Arial MT"/>
              </a:rPr>
              <a:t> </a:t>
            </a:r>
            <a:r>
              <a:rPr sz="2250" spc="-25" dirty="0">
                <a:latin typeface="Arial MT"/>
                <a:cs typeface="Arial MT"/>
              </a:rPr>
              <a:t>independent</a:t>
            </a:r>
            <a:r>
              <a:rPr sz="2250" spc="-215" dirty="0">
                <a:latin typeface="Arial MT"/>
                <a:cs typeface="Arial MT"/>
              </a:rPr>
              <a:t> </a:t>
            </a:r>
            <a:r>
              <a:rPr sz="2250" spc="-10" dirty="0">
                <a:latin typeface="Arial MT"/>
                <a:cs typeface="Arial MT"/>
              </a:rPr>
              <a:t>processing</a:t>
            </a:r>
            <a:endParaRPr sz="2250">
              <a:latin typeface="Arial MT"/>
              <a:cs typeface="Arial MT"/>
            </a:endParaRPr>
          </a:p>
          <a:p>
            <a:pPr marL="469900">
              <a:lnSpc>
                <a:spcPts val="2675"/>
              </a:lnSpc>
            </a:pPr>
            <a:r>
              <a:rPr sz="2250" dirty="0">
                <a:latin typeface="Arial MT"/>
                <a:cs typeface="Arial MT"/>
              </a:rPr>
              <a:t>units</a:t>
            </a:r>
            <a:r>
              <a:rPr sz="2250" spc="-160" dirty="0">
                <a:latin typeface="Arial MT"/>
                <a:cs typeface="Arial MT"/>
              </a:rPr>
              <a:t> </a:t>
            </a:r>
            <a:r>
              <a:rPr sz="2250" dirty="0">
                <a:latin typeface="Arial MT"/>
                <a:cs typeface="Arial MT"/>
              </a:rPr>
              <a:t>or</a:t>
            </a:r>
            <a:r>
              <a:rPr sz="2250" spc="-155" dirty="0">
                <a:latin typeface="Arial MT"/>
                <a:cs typeface="Arial MT"/>
              </a:rPr>
              <a:t> </a:t>
            </a:r>
            <a:r>
              <a:rPr sz="2250" dirty="0">
                <a:latin typeface="Arial MT"/>
                <a:cs typeface="Arial MT"/>
              </a:rPr>
              <a:t>cores,</a:t>
            </a:r>
            <a:r>
              <a:rPr sz="2250" spc="-75" dirty="0">
                <a:latin typeface="Arial MT"/>
                <a:cs typeface="Arial MT"/>
              </a:rPr>
              <a:t> </a:t>
            </a:r>
            <a:r>
              <a:rPr sz="2250" spc="-10" dirty="0">
                <a:latin typeface="Arial MT"/>
                <a:cs typeface="Arial MT"/>
              </a:rPr>
              <a:t>each</a:t>
            </a:r>
            <a:r>
              <a:rPr sz="2250" spc="-110" dirty="0">
                <a:latin typeface="Arial MT"/>
                <a:cs typeface="Arial MT"/>
              </a:rPr>
              <a:t> </a:t>
            </a:r>
            <a:r>
              <a:rPr sz="2250" dirty="0">
                <a:latin typeface="Arial MT"/>
                <a:cs typeface="Arial MT"/>
              </a:rPr>
              <a:t>of</a:t>
            </a:r>
            <a:r>
              <a:rPr sz="2250" spc="-50" dirty="0">
                <a:latin typeface="Arial MT"/>
                <a:cs typeface="Arial MT"/>
              </a:rPr>
              <a:t> </a:t>
            </a:r>
            <a:r>
              <a:rPr sz="2250" spc="-10" dirty="0">
                <a:latin typeface="Arial MT"/>
                <a:cs typeface="Arial MT"/>
              </a:rPr>
              <a:t>which</a:t>
            </a:r>
            <a:r>
              <a:rPr sz="2250" spc="-105" dirty="0">
                <a:latin typeface="Arial MT"/>
                <a:cs typeface="Arial MT"/>
              </a:rPr>
              <a:t> </a:t>
            </a:r>
            <a:r>
              <a:rPr sz="2250" dirty="0">
                <a:latin typeface="Arial MT"/>
                <a:cs typeface="Arial MT"/>
              </a:rPr>
              <a:t>has</a:t>
            </a:r>
            <a:r>
              <a:rPr sz="2250" spc="-140" dirty="0">
                <a:latin typeface="Arial MT"/>
                <a:cs typeface="Arial MT"/>
              </a:rPr>
              <a:t> </a:t>
            </a:r>
            <a:r>
              <a:rPr sz="2250" dirty="0">
                <a:latin typeface="Arial MT"/>
                <a:cs typeface="Arial MT"/>
              </a:rPr>
              <a:t>its</a:t>
            </a:r>
            <a:r>
              <a:rPr sz="2250" spc="-135" dirty="0">
                <a:latin typeface="Arial MT"/>
                <a:cs typeface="Arial MT"/>
              </a:rPr>
              <a:t> </a:t>
            </a:r>
            <a:r>
              <a:rPr sz="2250" spc="-20" dirty="0">
                <a:latin typeface="Arial MT"/>
                <a:cs typeface="Arial MT"/>
              </a:rPr>
              <a:t>own</a:t>
            </a:r>
            <a:r>
              <a:rPr sz="2250" spc="-70" dirty="0">
                <a:latin typeface="Arial MT"/>
                <a:cs typeface="Arial MT"/>
              </a:rPr>
              <a:t> </a:t>
            </a:r>
            <a:r>
              <a:rPr sz="2250" spc="-20" dirty="0">
                <a:latin typeface="Arial MT"/>
                <a:cs typeface="Arial MT"/>
              </a:rPr>
              <a:t>control</a:t>
            </a:r>
            <a:r>
              <a:rPr sz="2250" spc="-135" dirty="0">
                <a:latin typeface="Arial MT"/>
                <a:cs typeface="Arial MT"/>
              </a:rPr>
              <a:t> </a:t>
            </a:r>
            <a:r>
              <a:rPr sz="2250" dirty="0">
                <a:latin typeface="Arial MT"/>
                <a:cs typeface="Arial MT"/>
              </a:rPr>
              <a:t>unit</a:t>
            </a:r>
            <a:r>
              <a:rPr sz="2250" spc="-160" dirty="0">
                <a:latin typeface="Arial MT"/>
                <a:cs typeface="Arial MT"/>
              </a:rPr>
              <a:t> </a:t>
            </a:r>
            <a:r>
              <a:rPr sz="2250" dirty="0">
                <a:latin typeface="Arial MT"/>
                <a:cs typeface="Arial MT"/>
              </a:rPr>
              <a:t>and</a:t>
            </a:r>
            <a:r>
              <a:rPr sz="2250" spc="-110" dirty="0">
                <a:latin typeface="Arial MT"/>
                <a:cs typeface="Arial MT"/>
              </a:rPr>
              <a:t> </a:t>
            </a:r>
            <a:r>
              <a:rPr sz="2250" dirty="0">
                <a:latin typeface="Arial MT"/>
                <a:cs typeface="Arial MT"/>
              </a:rPr>
              <a:t>its</a:t>
            </a:r>
            <a:r>
              <a:rPr sz="2250" spc="-140" dirty="0">
                <a:latin typeface="Arial MT"/>
                <a:cs typeface="Arial MT"/>
              </a:rPr>
              <a:t> </a:t>
            </a:r>
            <a:r>
              <a:rPr sz="2250" dirty="0">
                <a:latin typeface="Arial MT"/>
                <a:cs typeface="Arial MT"/>
              </a:rPr>
              <a:t>own</a:t>
            </a:r>
            <a:r>
              <a:rPr sz="2250" spc="-25" dirty="0">
                <a:latin typeface="Arial MT"/>
                <a:cs typeface="Arial MT"/>
              </a:rPr>
              <a:t> </a:t>
            </a:r>
            <a:r>
              <a:rPr sz="2250" spc="-10" dirty="0">
                <a:latin typeface="Arial MT"/>
                <a:cs typeface="Arial MT"/>
              </a:rPr>
              <a:t>datapath</a:t>
            </a:r>
            <a:endParaRPr sz="2250">
              <a:latin typeface="Arial MT"/>
              <a:cs typeface="Arial MT"/>
            </a:endParaRPr>
          </a:p>
        </p:txBody>
      </p:sp>
      <p:sp>
        <p:nvSpPr>
          <p:cNvPr id="5" name="object 5"/>
          <p:cNvSpPr txBox="1"/>
          <p:nvPr/>
        </p:nvSpPr>
        <p:spPr>
          <a:xfrm>
            <a:off x="855980" y="3041586"/>
            <a:ext cx="9863455" cy="758190"/>
          </a:xfrm>
          <a:prstGeom prst="rect">
            <a:avLst/>
          </a:prstGeom>
        </p:spPr>
        <p:txBody>
          <a:bodyPr vert="horz" wrap="square" lIns="0" tIns="12700" rIns="0" bIns="0" rtlCol="0">
            <a:spAutoFit/>
          </a:bodyPr>
          <a:lstStyle/>
          <a:p>
            <a:pPr marL="388620" marR="5080" indent="-376555">
              <a:lnSpc>
                <a:spcPct val="100000"/>
              </a:lnSpc>
              <a:spcBef>
                <a:spcPts val="100"/>
              </a:spcBef>
              <a:buChar char="•"/>
              <a:tabLst>
                <a:tab pos="388620" algn="l"/>
              </a:tabLst>
            </a:pPr>
            <a:r>
              <a:rPr sz="2400" dirty="0">
                <a:latin typeface="Arial MT"/>
                <a:cs typeface="Arial MT"/>
              </a:rPr>
              <a:t>MIMD</a:t>
            </a:r>
            <a:r>
              <a:rPr sz="2400" spc="-25" dirty="0">
                <a:latin typeface="Arial MT"/>
                <a:cs typeface="Arial MT"/>
              </a:rPr>
              <a:t> </a:t>
            </a:r>
            <a:r>
              <a:rPr sz="2400" dirty="0">
                <a:latin typeface="Arial MT"/>
                <a:cs typeface="Arial MT"/>
              </a:rPr>
              <a:t>systems</a:t>
            </a:r>
            <a:r>
              <a:rPr sz="2400" spc="20" dirty="0">
                <a:latin typeface="Arial MT"/>
                <a:cs typeface="Arial MT"/>
              </a:rPr>
              <a:t> </a:t>
            </a:r>
            <a:r>
              <a:rPr sz="2400" dirty="0">
                <a:latin typeface="Arial MT"/>
                <a:cs typeface="Arial MT"/>
              </a:rPr>
              <a:t>are</a:t>
            </a:r>
            <a:r>
              <a:rPr sz="2400" spc="-90" dirty="0">
                <a:latin typeface="Arial MT"/>
                <a:cs typeface="Arial MT"/>
              </a:rPr>
              <a:t> </a:t>
            </a:r>
            <a:r>
              <a:rPr sz="2400" dirty="0">
                <a:latin typeface="Arial MT"/>
                <a:cs typeface="Arial MT"/>
              </a:rPr>
              <a:t>usually</a:t>
            </a:r>
            <a:r>
              <a:rPr sz="2400" spc="-130" dirty="0">
                <a:latin typeface="Arial MT"/>
                <a:cs typeface="Arial MT"/>
              </a:rPr>
              <a:t> </a:t>
            </a:r>
            <a:r>
              <a:rPr sz="2400" b="1" dirty="0">
                <a:latin typeface="Arial"/>
                <a:cs typeface="Arial"/>
              </a:rPr>
              <a:t>asynchronous</a:t>
            </a:r>
            <a:r>
              <a:rPr sz="2400" dirty="0">
                <a:latin typeface="Arial MT"/>
                <a:cs typeface="Arial MT"/>
              </a:rPr>
              <a:t>, that</a:t>
            </a:r>
            <a:r>
              <a:rPr sz="2400" spc="-75" dirty="0">
                <a:latin typeface="Arial MT"/>
                <a:cs typeface="Arial MT"/>
              </a:rPr>
              <a:t> </a:t>
            </a:r>
            <a:r>
              <a:rPr sz="2400" dirty="0">
                <a:latin typeface="Arial MT"/>
                <a:cs typeface="Arial MT"/>
              </a:rPr>
              <a:t>is,</a:t>
            </a:r>
            <a:r>
              <a:rPr sz="2400" spc="-135" dirty="0">
                <a:latin typeface="Arial MT"/>
                <a:cs typeface="Arial MT"/>
              </a:rPr>
              <a:t> </a:t>
            </a:r>
            <a:r>
              <a:rPr sz="2400" dirty="0">
                <a:latin typeface="Arial MT"/>
                <a:cs typeface="Arial MT"/>
              </a:rPr>
              <a:t>the</a:t>
            </a:r>
            <a:r>
              <a:rPr sz="2400" spc="-95" dirty="0">
                <a:latin typeface="Arial MT"/>
                <a:cs typeface="Arial MT"/>
              </a:rPr>
              <a:t> </a:t>
            </a:r>
            <a:r>
              <a:rPr sz="2400" dirty="0">
                <a:latin typeface="Arial MT"/>
                <a:cs typeface="Arial MT"/>
              </a:rPr>
              <a:t>processors</a:t>
            </a:r>
            <a:r>
              <a:rPr sz="2400" spc="15" dirty="0">
                <a:latin typeface="Arial MT"/>
                <a:cs typeface="Arial MT"/>
              </a:rPr>
              <a:t> </a:t>
            </a:r>
            <a:r>
              <a:rPr sz="2400" spc="-25" dirty="0">
                <a:latin typeface="Arial MT"/>
                <a:cs typeface="Arial MT"/>
              </a:rPr>
              <a:t>can </a:t>
            </a:r>
            <a:r>
              <a:rPr sz="2400" dirty="0">
                <a:latin typeface="Arial MT"/>
                <a:cs typeface="Arial MT"/>
              </a:rPr>
              <a:t>operate</a:t>
            </a:r>
            <a:r>
              <a:rPr sz="2400" spc="5" dirty="0">
                <a:latin typeface="Arial MT"/>
                <a:cs typeface="Arial MT"/>
              </a:rPr>
              <a:t> </a:t>
            </a:r>
            <a:r>
              <a:rPr sz="2400" dirty="0">
                <a:latin typeface="Arial MT"/>
                <a:cs typeface="Arial MT"/>
              </a:rPr>
              <a:t>at</a:t>
            </a:r>
            <a:r>
              <a:rPr sz="2400" spc="-100" dirty="0">
                <a:latin typeface="Arial MT"/>
                <a:cs typeface="Arial MT"/>
              </a:rPr>
              <a:t> </a:t>
            </a:r>
            <a:r>
              <a:rPr sz="2400" dirty="0">
                <a:latin typeface="Arial MT"/>
                <a:cs typeface="Arial MT"/>
              </a:rPr>
              <a:t>their</a:t>
            </a:r>
            <a:r>
              <a:rPr sz="2400" spc="-80" dirty="0">
                <a:latin typeface="Arial MT"/>
                <a:cs typeface="Arial MT"/>
              </a:rPr>
              <a:t> </a:t>
            </a:r>
            <a:r>
              <a:rPr sz="2400" dirty="0">
                <a:latin typeface="Arial MT"/>
                <a:cs typeface="Arial MT"/>
              </a:rPr>
              <a:t>own</a:t>
            </a:r>
            <a:r>
              <a:rPr sz="2400" spc="5" dirty="0">
                <a:latin typeface="Arial MT"/>
                <a:cs typeface="Arial MT"/>
              </a:rPr>
              <a:t> </a:t>
            </a:r>
            <a:r>
              <a:rPr sz="2400" spc="-20" dirty="0">
                <a:latin typeface="Arial MT"/>
                <a:cs typeface="Arial MT"/>
              </a:rPr>
              <a:t>pace</a:t>
            </a:r>
            <a:endParaRPr sz="2400">
              <a:latin typeface="Arial MT"/>
              <a:cs typeface="Arial MT"/>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5580" rIns="0" bIns="0" rtlCol="0">
            <a:spAutoFit/>
          </a:bodyPr>
          <a:lstStyle/>
          <a:p>
            <a:pPr marL="12700">
              <a:lnSpc>
                <a:spcPct val="100000"/>
              </a:lnSpc>
              <a:spcBef>
                <a:spcPts val="105"/>
              </a:spcBef>
            </a:pPr>
            <a:r>
              <a:rPr spc="-25" dirty="0"/>
              <a:t>Distributed-</a:t>
            </a:r>
            <a:r>
              <a:rPr dirty="0"/>
              <a:t>memory</a:t>
            </a:r>
            <a:r>
              <a:rPr spc="250" dirty="0"/>
              <a:t> </a:t>
            </a:r>
            <a:r>
              <a:rPr spc="-10" dirty="0"/>
              <a:t>systems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695"/>
              </a:lnSpc>
            </a:pPr>
            <a:fld id="{81D60167-4931-47E6-BA6A-407CBD079E47}" type="slidenum">
              <a:rPr spc="-25" dirty="0"/>
              <a:t>71</a:t>
            </a:fld>
            <a:endParaRPr spc="-25" dirty="0"/>
          </a:p>
        </p:txBody>
      </p:sp>
      <p:sp>
        <p:nvSpPr>
          <p:cNvPr id="3" name="object 3"/>
          <p:cNvSpPr txBox="1"/>
          <p:nvPr/>
        </p:nvSpPr>
        <p:spPr>
          <a:xfrm>
            <a:off x="855980" y="1244188"/>
            <a:ext cx="10553700" cy="4759325"/>
          </a:xfrm>
          <a:prstGeom prst="rect">
            <a:avLst/>
          </a:prstGeom>
        </p:spPr>
        <p:txBody>
          <a:bodyPr vert="horz" wrap="square" lIns="0" tIns="111125" rIns="0" bIns="0" rtlCol="0">
            <a:spAutoFit/>
          </a:bodyPr>
          <a:lstStyle/>
          <a:p>
            <a:pPr marL="388620" indent="-375920">
              <a:lnSpc>
                <a:spcPct val="100000"/>
              </a:lnSpc>
              <a:spcBef>
                <a:spcPts val="875"/>
              </a:spcBef>
              <a:buChar char="•"/>
              <a:tabLst>
                <a:tab pos="388620" algn="l"/>
              </a:tabLst>
            </a:pPr>
            <a:r>
              <a:rPr sz="2400" dirty="0">
                <a:latin typeface="Arial MT"/>
                <a:cs typeface="Arial MT"/>
              </a:rPr>
              <a:t>The</a:t>
            </a:r>
            <a:r>
              <a:rPr sz="2400" spc="-145" dirty="0">
                <a:latin typeface="Arial MT"/>
                <a:cs typeface="Arial MT"/>
              </a:rPr>
              <a:t> </a:t>
            </a:r>
            <a:r>
              <a:rPr sz="2400" dirty="0">
                <a:latin typeface="Arial MT"/>
                <a:cs typeface="Arial MT"/>
              </a:rPr>
              <a:t>most</a:t>
            </a:r>
            <a:r>
              <a:rPr sz="2400" spc="-55" dirty="0">
                <a:latin typeface="Arial MT"/>
                <a:cs typeface="Arial MT"/>
              </a:rPr>
              <a:t> </a:t>
            </a:r>
            <a:r>
              <a:rPr sz="2400" dirty="0">
                <a:latin typeface="Arial MT"/>
                <a:cs typeface="Arial MT"/>
              </a:rPr>
              <a:t>widely</a:t>
            </a:r>
            <a:r>
              <a:rPr sz="2400" spc="-30" dirty="0">
                <a:latin typeface="Arial MT"/>
                <a:cs typeface="Arial MT"/>
              </a:rPr>
              <a:t> </a:t>
            </a:r>
            <a:r>
              <a:rPr sz="2400" dirty="0">
                <a:latin typeface="Arial MT"/>
                <a:cs typeface="Arial MT"/>
              </a:rPr>
              <a:t>available</a:t>
            </a:r>
            <a:r>
              <a:rPr sz="2400" spc="-10" dirty="0">
                <a:latin typeface="Arial MT"/>
                <a:cs typeface="Arial MT"/>
              </a:rPr>
              <a:t> </a:t>
            </a:r>
            <a:r>
              <a:rPr sz="2400" dirty="0">
                <a:latin typeface="Arial MT"/>
                <a:cs typeface="Arial MT"/>
              </a:rPr>
              <a:t>distributed-memory</a:t>
            </a:r>
            <a:r>
              <a:rPr sz="2400" spc="-30" dirty="0">
                <a:latin typeface="Arial MT"/>
                <a:cs typeface="Arial MT"/>
              </a:rPr>
              <a:t> </a:t>
            </a:r>
            <a:r>
              <a:rPr sz="2400" dirty="0">
                <a:latin typeface="Arial MT"/>
                <a:cs typeface="Arial MT"/>
              </a:rPr>
              <a:t>systems</a:t>
            </a:r>
            <a:r>
              <a:rPr sz="2400" spc="60" dirty="0">
                <a:latin typeface="Arial MT"/>
                <a:cs typeface="Arial MT"/>
              </a:rPr>
              <a:t> </a:t>
            </a:r>
            <a:r>
              <a:rPr sz="2400" dirty="0">
                <a:latin typeface="Arial MT"/>
                <a:cs typeface="Arial MT"/>
              </a:rPr>
              <a:t>are</a:t>
            </a:r>
            <a:r>
              <a:rPr sz="2400" spc="-80" dirty="0">
                <a:latin typeface="Arial MT"/>
                <a:cs typeface="Arial MT"/>
              </a:rPr>
              <a:t> </a:t>
            </a:r>
            <a:r>
              <a:rPr sz="2400" dirty="0">
                <a:latin typeface="Arial MT"/>
                <a:cs typeface="Arial MT"/>
              </a:rPr>
              <a:t>called</a:t>
            </a:r>
            <a:r>
              <a:rPr sz="2400" spc="15" dirty="0">
                <a:latin typeface="Arial MT"/>
                <a:cs typeface="Arial MT"/>
              </a:rPr>
              <a:t> </a:t>
            </a:r>
            <a:r>
              <a:rPr sz="2400" b="1" spc="-10" dirty="0">
                <a:latin typeface="Arial"/>
                <a:cs typeface="Arial"/>
              </a:rPr>
              <a:t>clusters</a:t>
            </a:r>
            <a:r>
              <a:rPr sz="2400" spc="-10" dirty="0">
                <a:latin typeface="Arial MT"/>
                <a:cs typeface="Arial MT"/>
              </a:rPr>
              <a:t>.</a:t>
            </a:r>
            <a:endParaRPr sz="2400">
              <a:latin typeface="Arial MT"/>
              <a:cs typeface="Arial MT"/>
            </a:endParaRPr>
          </a:p>
          <a:p>
            <a:pPr marL="845819" lvl="1" indent="-365760">
              <a:lnSpc>
                <a:spcPct val="100000"/>
              </a:lnSpc>
              <a:spcBef>
                <a:spcPts val="715"/>
              </a:spcBef>
              <a:buChar char="•"/>
              <a:tabLst>
                <a:tab pos="845819" algn="l"/>
              </a:tabLst>
            </a:pPr>
            <a:r>
              <a:rPr sz="2250" dirty="0">
                <a:latin typeface="Arial MT"/>
                <a:cs typeface="Arial MT"/>
              </a:rPr>
              <a:t>A</a:t>
            </a:r>
            <a:r>
              <a:rPr sz="2250" spc="-65" dirty="0">
                <a:latin typeface="Arial MT"/>
                <a:cs typeface="Arial MT"/>
              </a:rPr>
              <a:t> </a:t>
            </a:r>
            <a:r>
              <a:rPr sz="2250" spc="-25" dirty="0">
                <a:latin typeface="Arial MT"/>
                <a:cs typeface="Arial MT"/>
              </a:rPr>
              <a:t>collection</a:t>
            </a:r>
            <a:r>
              <a:rPr sz="2250" spc="-45" dirty="0">
                <a:latin typeface="Arial MT"/>
                <a:cs typeface="Arial MT"/>
              </a:rPr>
              <a:t> </a:t>
            </a:r>
            <a:r>
              <a:rPr sz="2250" dirty="0">
                <a:latin typeface="Arial MT"/>
                <a:cs typeface="Arial MT"/>
              </a:rPr>
              <a:t>of</a:t>
            </a:r>
            <a:r>
              <a:rPr sz="2250" spc="25" dirty="0">
                <a:latin typeface="Arial MT"/>
                <a:cs typeface="Arial MT"/>
              </a:rPr>
              <a:t> </a:t>
            </a:r>
            <a:r>
              <a:rPr sz="2250" spc="-20" dirty="0">
                <a:latin typeface="Arial MT"/>
                <a:cs typeface="Arial MT"/>
              </a:rPr>
              <a:t>commodity</a:t>
            </a:r>
            <a:r>
              <a:rPr sz="2250" spc="-229" dirty="0">
                <a:latin typeface="Arial MT"/>
                <a:cs typeface="Arial MT"/>
              </a:rPr>
              <a:t> </a:t>
            </a:r>
            <a:r>
              <a:rPr sz="2250" spc="-10" dirty="0">
                <a:latin typeface="Arial MT"/>
                <a:cs typeface="Arial MT"/>
              </a:rPr>
              <a:t>systems</a:t>
            </a:r>
            <a:endParaRPr sz="2250">
              <a:latin typeface="Arial MT"/>
              <a:cs typeface="Arial MT"/>
            </a:endParaRPr>
          </a:p>
          <a:p>
            <a:pPr marL="1303655" lvl="2" indent="-355600">
              <a:lnSpc>
                <a:spcPts val="2280"/>
              </a:lnSpc>
              <a:spcBef>
                <a:spcPts val="755"/>
              </a:spcBef>
              <a:buChar char="•"/>
              <a:tabLst>
                <a:tab pos="1303655" algn="l"/>
              </a:tabLst>
            </a:pPr>
            <a:r>
              <a:rPr sz="2000" dirty="0">
                <a:latin typeface="Arial MT"/>
                <a:cs typeface="Arial MT"/>
              </a:rPr>
              <a:t>the</a:t>
            </a:r>
            <a:r>
              <a:rPr sz="2000" spc="75" dirty="0">
                <a:latin typeface="Arial MT"/>
                <a:cs typeface="Arial MT"/>
              </a:rPr>
              <a:t> </a:t>
            </a:r>
            <a:r>
              <a:rPr sz="2000" b="1" dirty="0">
                <a:latin typeface="Arial"/>
                <a:cs typeface="Arial"/>
              </a:rPr>
              <a:t>nodes</a:t>
            </a:r>
            <a:r>
              <a:rPr sz="2000" b="1" spc="80" dirty="0">
                <a:latin typeface="Arial"/>
                <a:cs typeface="Arial"/>
              </a:rPr>
              <a:t> </a:t>
            </a:r>
            <a:r>
              <a:rPr sz="2000" dirty="0">
                <a:latin typeface="Arial MT"/>
                <a:cs typeface="Arial MT"/>
              </a:rPr>
              <a:t>of</a:t>
            </a:r>
            <a:r>
              <a:rPr sz="2000" spc="65" dirty="0">
                <a:latin typeface="Arial MT"/>
                <a:cs typeface="Arial MT"/>
              </a:rPr>
              <a:t> </a:t>
            </a:r>
            <a:r>
              <a:rPr sz="2000" dirty="0">
                <a:latin typeface="Arial MT"/>
                <a:cs typeface="Arial MT"/>
              </a:rPr>
              <a:t>these</a:t>
            </a:r>
            <a:r>
              <a:rPr sz="2000" spc="-20" dirty="0">
                <a:latin typeface="Arial MT"/>
                <a:cs typeface="Arial MT"/>
              </a:rPr>
              <a:t> </a:t>
            </a:r>
            <a:r>
              <a:rPr sz="2000" dirty="0">
                <a:latin typeface="Arial MT"/>
                <a:cs typeface="Arial MT"/>
              </a:rPr>
              <a:t>systems,</a:t>
            </a:r>
            <a:r>
              <a:rPr sz="2000" spc="-155" dirty="0">
                <a:latin typeface="Arial MT"/>
                <a:cs typeface="Arial MT"/>
              </a:rPr>
              <a:t> </a:t>
            </a:r>
            <a:r>
              <a:rPr sz="2000" dirty="0">
                <a:latin typeface="Arial MT"/>
                <a:cs typeface="Arial MT"/>
              </a:rPr>
              <a:t>are</a:t>
            </a:r>
            <a:r>
              <a:rPr sz="2000" spc="70" dirty="0">
                <a:latin typeface="Arial MT"/>
                <a:cs typeface="Arial MT"/>
              </a:rPr>
              <a:t> </a:t>
            </a:r>
            <a:r>
              <a:rPr sz="2000" dirty="0">
                <a:latin typeface="Arial MT"/>
                <a:cs typeface="Arial MT"/>
              </a:rPr>
              <a:t>usually</a:t>
            </a:r>
            <a:r>
              <a:rPr sz="2000" spc="-75" dirty="0">
                <a:latin typeface="Arial MT"/>
                <a:cs typeface="Arial MT"/>
              </a:rPr>
              <a:t> </a:t>
            </a:r>
            <a:r>
              <a:rPr sz="2000" spc="-10" dirty="0">
                <a:latin typeface="Arial MT"/>
                <a:cs typeface="Arial MT"/>
              </a:rPr>
              <a:t>shared-</a:t>
            </a:r>
            <a:r>
              <a:rPr sz="2000" dirty="0">
                <a:latin typeface="Arial MT"/>
                <a:cs typeface="Arial MT"/>
              </a:rPr>
              <a:t>memory</a:t>
            </a:r>
            <a:r>
              <a:rPr sz="2000" spc="-160" dirty="0">
                <a:latin typeface="Arial MT"/>
                <a:cs typeface="Arial MT"/>
              </a:rPr>
              <a:t> </a:t>
            </a:r>
            <a:r>
              <a:rPr sz="2000" dirty="0">
                <a:latin typeface="Arial MT"/>
                <a:cs typeface="Arial MT"/>
              </a:rPr>
              <a:t>systems</a:t>
            </a:r>
            <a:r>
              <a:rPr sz="2000" spc="-130" dirty="0">
                <a:latin typeface="Arial MT"/>
                <a:cs typeface="Arial MT"/>
              </a:rPr>
              <a:t> </a:t>
            </a:r>
            <a:r>
              <a:rPr sz="2000" dirty="0">
                <a:latin typeface="Arial MT"/>
                <a:cs typeface="Arial MT"/>
              </a:rPr>
              <a:t>with</a:t>
            </a:r>
            <a:r>
              <a:rPr sz="2000" spc="-105" dirty="0">
                <a:latin typeface="Arial MT"/>
                <a:cs typeface="Arial MT"/>
              </a:rPr>
              <a:t> </a:t>
            </a:r>
            <a:r>
              <a:rPr sz="2000" dirty="0">
                <a:latin typeface="Arial MT"/>
                <a:cs typeface="Arial MT"/>
              </a:rPr>
              <a:t>one</a:t>
            </a:r>
            <a:r>
              <a:rPr sz="2000" spc="65" dirty="0">
                <a:latin typeface="Arial MT"/>
                <a:cs typeface="Arial MT"/>
              </a:rPr>
              <a:t> </a:t>
            </a:r>
            <a:r>
              <a:rPr sz="2000" spc="-25" dirty="0">
                <a:latin typeface="Arial MT"/>
                <a:cs typeface="Arial MT"/>
              </a:rPr>
              <a:t>or</a:t>
            </a:r>
            <a:endParaRPr sz="2000">
              <a:latin typeface="Arial MT"/>
              <a:cs typeface="Arial MT"/>
            </a:endParaRPr>
          </a:p>
          <a:p>
            <a:pPr marL="1303655">
              <a:lnSpc>
                <a:spcPts val="2280"/>
              </a:lnSpc>
            </a:pPr>
            <a:r>
              <a:rPr sz="2000" dirty="0">
                <a:latin typeface="Arial MT"/>
                <a:cs typeface="Arial MT"/>
              </a:rPr>
              <a:t>more</a:t>
            </a:r>
            <a:r>
              <a:rPr sz="2000" spc="40" dirty="0">
                <a:latin typeface="Arial MT"/>
                <a:cs typeface="Arial MT"/>
              </a:rPr>
              <a:t> </a:t>
            </a:r>
            <a:r>
              <a:rPr sz="2000" dirty="0">
                <a:latin typeface="Arial MT"/>
                <a:cs typeface="Arial MT"/>
              </a:rPr>
              <a:t>multicore</a:t>
            </a:r>
            <a:r>
              <a:rPr sz="2000" spc="-135" dirty="0">
                <a:latin typeface="Arial MT"/>
                <a:cs typeface="Arial MT"/>
              </a:rPr>
              <a:t> </a:t>
            </a:r>
            <a:r>
              <a:rPr sz="2000" spc="-10" dirty="0">
                <a:latin typeface="Arial MT"/>
                <a:cs typeface="Arial MT"/>
              </a:rPr>
              <a:t>processors</a:t>
            </a:r>
            <a:endParaRPr sz="2000">
              <a:latin typeface="Arial MT"/>
              <a:cs typeface="Arial MT"/>
            </a:endParaRPr>
          </a:p>
          <a:p>
            <a:pPr marL="845819" lvl="1" indent="-365760">
              <a:lnSpc>
                <a:spcPct val="100000"/>
              </a:lnSpc>
              <a:spcBef>
                <a:spcPts val="715"/>
              </a:spcBef>
              <a:buChar char="•"/>
              <a:tabLst>
                <a:tab pos="845819" algn="l"/>
              </a:tabLst>
            </a:pPr>
            <a:r>
              <a:rPr sz="2250" spc="-10" dirty="0">
                <a:latin typeface="Arial MT"/>
                <a:cs typeface="Arial MT"/>
              </a:rPr>
              <a:t>distinguish</a:t>
            </a:r>
            <a:r>
              <a:rPr sz="2250" spc="-270" dirty="0">
                <a:latin typeface="Arial MT"/>
                <a:cs typeface="Arial MT"/>
              </a:rPr>
              <a:t> </a:t>
            </a:r>
            <a:r>
              <a:rPr sz="2250" spc="-10" dirty="0">
                <a:latin typeface="Arial MT"/>
                <a:cs typeface="Arial MT"/>
              </a:rPr>
              <a:t>such</a:t>
            </a:r>
            <a:r>
              <a:rPr sz="2250" spc="-195" dirty="0">
                <a:latin typeface="Arial MT"/>
                <a:cs typeface="Arial MT"/>
              </a:rPr>
              <a:t> </a:t>
            </a:r>
            <a:r>
              <a:rPr sz="2250" spc="-20" dirty="0">
                <a:latin typeface="Arial MT"/>
                <a:cs typeface="Arial MT"/>
              </a:rPr>
              <a:t>systems</a:t>
            </a:r>
            <a:r>
              <a:rPr sz="2250" spc="-105" dirty="0">
                <a:latin typeface="Arial MT"/>
                <a:cs typeface="Arial MT"/>
              </a:rPr>
              <a:t> </a:t>
            </a:r>
            <a:r>
              <a:rPr sz="2250" dirty="0">
                <a:latin typeface="Arial MT"/>
                <a:cs typeface="Arial MT"/>
              </a:rPr>
              <a:t>from</a:t>
            </a:r>
            <a:r>
              <a:rPr sz="2250" spc="45" dirty="0">
                <a:latin typeface="Arial MT"/>
                <a:cs typeface="Arial MT"/>
              </a:rPr>
              <a:t> </a:t>
            </a:r>
            <a:r>
              <a:rPr sz="2250" dirty="0">
                <a:latin typeface="Arial MT"/>
                <a:cs typeface="Arial MT"/>
              </a:rPr>
              <a:t>pure</a:t>
            </a:r>
            <a:r>
              <a:rPr sz="2250" spc="-145" dirty="0">
                <a:latin typeface="Arial MT"/>
                <a:cs typeface="Arial MT"/>
              </a:rPr>
              <a:t> </a:t>
            </a:r>
            <a:r>
              <a:rPr sz="2250" spc="-10" dirty="0">
                <a:latin typeface="Arial MT"/>
                <a:cs typeface="Arial MT"/>
              </a:rPr>
              <a:t>distributed-</a:t>
            </a:r>
            <a:r>
              <a:rPr sz="2250" spc="-55" dirty="0">
                <a:latin typeface="Arial MT"/>
                <a:cs typeface="Arial MT"/>
              </a:rPr>
              <a:t>memory</a:t>
            </a:r>
            <a:r>
              <a:rPr sz="2250" spc="-229" dirty="0">
                <a:latin typeface="Arial MT"/>
                <a:cs typeface="Arial MT"/>
              </a:rPr>
              <a:t> </a:t>
            </a:r>
            <a:r>
              <a:rPr sz="2250" spc="-10" dirty="0">
                <a:latin typeface="Arial MT"/>
                <a:cs typeface="Arial MT"/>
              </a:rPr>
              <a:t>systems</a:t>
            </a:r>
            <a:endParaRPr sz="2250">
              <a:latin typeface="Arial MT"/>
              <a:cs typeface="Arial MT"/>
            </a:endParaRPr>
          </a:p>
          <a:p>
            <a:pPr marL="845819" lvl="1" indent="-365760">
              <a:lnSpc>
                <a:spcPct val="100000"/>
              </a:lnSpc>
              <a:spcBef>
                <a:spcPts val="665"/>
              </a:spcBef>
              <a:buChar char="•"/>
              <a:tabLst>
                <a:tab pos="845819" algn="l"/>
              </a:tabLst>
            </a:pPr>
            <a:r>
              <a:rPr sz="2250" dirty="0">
                <a:latin typeface="Arial MT"/>
                <a:cs typeface="Arial MT"/>
              </a:rPr>
              <a:t>they</a:t>
            </a:r>
            <a:r>
              <a:rPr sz="2250" spc="-155" dirty="0">
                <a:latin typeface="Arial MT"/>
                <a:cs typeface="Arial MT"/>
              </a:rPr>
              <a:t> </a:t>
            </a:r>
            <a:r>
              <a:rPr sz="2250" dirty="0">
                <a:latin typeface="Arial MT"/>
                <a:cs typeface="Arial MT"/>
              </a:rPr>
              <a:t>are</a:t>
            </a:r>
            <a:r>
              <a:rPr sz="2250" spc="-70" dirty="0">
                <a:latin typeface="Arial MT"/>
                <a:cs typeface="Arial MT"/>
              </a:rPr>
              <a:t> </a:t>
            </a:r>
            <a:r>
              <a:rPr sz="2250" spc="-30" dirty="0">
                <a:latin typeface="Arial MT"/>
                <a:cs typeface="Arial MT"/>
              </a:rPr>
              <a:t>sometimes</a:t>
            </a:r>
            <a:r>
              <a:rPr sz="2250" spc="-150" dirty="0">
                <a:latin typeface="Arial MT"/>
                <a:cs typeface="Arial MT"/>
              </a:rPr>
              <a:t> </a:t>
            </a:r>
            <a:r>
              <a:rPr sz="2250" spc="-20" dirty="0">
                <a:latin typeface="Arial MT"/>
                <a:cs typeface="Arial MT"/>
              </a:rPr>
              <a:t>called</a:t>
            </a:r>
            <a:r>
              <a:rPr sz="2250" spc="-55" dirty="0">
                <a:latin typeface="Arial MT"/>
                <a:cs typeface="Arial MT"/>
              </a:rPr>
              <a:t> </a:t>
            </a:r>
            <a:r>
              <a:rPr sz="2250" b="1" spc="-10" dirty="0">
                <a:latin typeface="Arial"/>
                <a:cs typeface="Arial"/>
              </a:rPr>
              <a:t>hybrid</a:t>
            </a:r>
            <a:r>
              <a:rPr sz="2250" b="1" spc="-155" dirty="0">
                <a:latin typeface="Arial"/>
                <a:cs typeface="Arial"/>
              </a:rPr>
              <a:t> </a:t>
            </a:r>
            <a:r>
              <a:rPr sz="2250" b="1" spc="-10" dirty="0">
                <a:latin typeface="Arial"/>
                <a:cs typeface="Arial"/>
              </a:rPr>
              <a:t>systems</a:t>
            </a:r>
            <a:r>
              <a:rPr sz="2250" spc="-10" dirty="0">
                <a:latin typeface="Arial MT"/>
                <a:cs typeface="Arial MT"/>
              </a:rPr>
              <a:t>.</a:t>
            </a:r>
            <a:endParaRPr sz="2250">
              <a:latin typeface="Arial MT"/>
              <a:cs typeface="Arial MT"/>
            </a:endParaRPr>
          </a:p>
          <a:p>
            <a:pPr lvl="1">
              <a:lnSpc>
                <a:spcPct val="100000"/>
              </a:lnSpc>
              <a:spcBef>
                <a:spcPts val="1970"/>
              </a:spcBef>
              <a:buFont typeface="Arial MT"/>
              <a:buChar char="•"/>
            </a:pPr>
            <a:endParaRPr sz="2250">
              <a:latin typeface="Arial MT"/>
              <a:cs typeface="Arial MT"/>
            </a:endParaRPr>
          </a:p>
          <a:p>
            <a:pPr marL="388620" marR="535305" indent="-376555">
              <a:lnSpc>
                <a:spcPct val="90400"/>
              </a:lnSpc>
              <a:buChar char="•"/>
              <a:tabLst>
                <a:tab pos="388620" algn="l"/>
              </a:tabLst>
            </a:pPr>
            <a:r>
              <a:rPr sz="2400" dirty="0">
                <a:latin typeface="Arial MT"/>
                <a:cs typeface="Arial MT"/>
              </a:rPr>
              <a:t>The</a:t>
            </a:r>
            <a:r>
              <a:rPr sz="2400" spc="-140" dirty="0">
                <a:latin typeface="Arial MT"/>
                <a:cs typeface="Arial MT"/>
              </a:rPr>
              <a:t> </a:t>
            </a:r>
            <a:r>
              <a:rPr sz="2400" b="1" dirty="0">
                <a:latin typeface="Arial"/>
                <a:cs typeface="Arial"/>
              </a:rPr>
              <a:t>grid</a:t>
            </a:r>
            <a:r>
              <a:rPr sz="2400" b="1" spc="-40" dirty="0">
                <a:latin typeface="Arial"/>
                <a:cs typeface="Arial"/>
              </a:rPr>
              <a:t> </a:t>
            </a:r>
            <a:r>
              <a:rPr sz="2400" dirty="0">
                <a:latin typeface="Arial MT"/>
                <a:cs typeface="Arial MT"/>
              </a:rPr>
              <a:t>provides</a:t>
            </a:r>
            <a:r>
              <a:rPr sz="2400" spc="-25" dirty="0">
                <a:latin typeface="Arial MT"/>
                <a:cs typeface="Arial MT"/>
              </a:rPr>
              <a:t> </a:t>
            </a:r>
            <a:r>
              <a:rPr sz="2400" dirty="0">
                <a:latin typeface="Arial MT"/>
                <a:cs typeface="Arial MT"/>
              </a:rPr>
              <a:t>the</a:t>
            </a:r>
            <a:r>
              <a:rPr sz="2400" spc="-75" dirty="0">
                <a:latin typeface="Arial MT"/>
                <a:cs typeface="Arial MT"/>
              </a:rPr>
              <a:t> </a:t>
            </a:r>
            <a:r>
              <a:rPr sz="2400" dirty="0">
                <a:latin typeface="Arial MT"/>
                <a:cs typeface="Arial MT"/>
              </a:rPr>
              <a:t>infrastructure</a:t>
            </a:r>
            <a:r>
              <a:rPr sz="2400" spc="-75" dirty="0">
                <a:latin typeface="Arial MT"/>
                <a:cs typeface="Arial MT"/>
              </a:rPr>
              <a:t> </a:t>
            </a:r>
            <a:r>
              <a:rPr sz="2400" dirty="0">
                <a:latin typeface="Arial MT"/>
                <a:cs typeface="Arial MT"/>
              </a:rPr>
              <a:t>necessary</a:t>
            </a:r>
            <a:r>
              <a:rPr sz="2400" spc="50" dirty="0">
                <a:latin typeface="Arial MT"/>
                <a:cs typeface="Arial MT"/>
              </a:rPr>
              <a:t> </a:t>
            </a:r>
            <a:r>
              <a:rPr sz="2400" dirty="0">
                <a:latin typeface="Arial MT"/>
                <a:cs typeface="Arial MT"/>
              </a:rPr>
              <a:t>to</a:t>
            </a:r>
            <a:r>
              <a:rPr sz="2400" spc="70" dirty="0">
                <a:latin typeface="Arial MT"/>
                <a:cs typeface="Arial MT"/>
              </a:rPr>
              <a:t> </a:t>
            </a:r>
            <a:r>
              <a:rPr sz="2400" dirty="0">
                <a:latin typeface="Arial MT"/>
                <a:cs typeface="Arial MT"/>
              </a:rPr>
              <a:t>turn</a:t>
            </a:r>
            <a:r>
              <a:rPr sz="2400" spc="-70" dirty="0">
                <a:latin typeface="Arial MT"/>
                <a:cs typeface="Arial MT"/>
              </a:rPr>
              <a:t> </a:t>
            </a:r>
            <a:r>
              <a:rPr sz="2400" dirty="0">
                <a:latin typeface="Arial MT"/>
                <a:cs typeface="Arial MT"/>
              </a:rPr>
              <a:t>large</a:t>
            </a:r>
            <a:r>
              <a:rPr sz="2400" spc="-55" dirty="0">
                <a:latin typeface="Arial MT"/>
                <a:cs typeface="Arial MT"/>
              </a:rPr>
              <a:t> </a:t>
            </a:r>
            <a:r>
              <a:rPr sz="2400" dirty="0">
                <a:latin typeface="Arial MT"/>
                <a:cs typeface="Arial MT"/>
              </a:rPr>
              <a:t>networks</a:t>
            </a:r>
            <a:r>
              <a:rPr sz="2400" spc="45" dirty="0">
                <a:latin typeface="Arial MT"/>
                <a:cs typeface="Arial MT"/>
              </a:rPr>
              <a:t> </a:t>
            </a:r>
            <a:r>
              <a:rPr sz="2400" spc="-25" dirty="0">
                <a:latin typeface="Arial MT"/>
                <a:cs typeface="Arial MT"/>
              </a:rPr>
              <a:t>of </a:t>
            </a:r>
            <a:r>
              <a:rPr sz="2400" spc="-10" dirty="0">
                <a:latin typeface="Arial MT"/>
                <a:cs typeface="Arial MT"/>
              </a:rPr>
              <a:t>geographically</a:t>
            </a:r>
            <a:r>
              <a:rPr sz="2400" spc="-20" dirty="0">
                <a:latin typeface="Arial MT"/>
                <a:cs typeface="Arial MT"/>
              </a:rPr>
              <a:t> </a:t>
            </a:r>
            <a:r>
              <a:rPr sz="2400" dirty="0">
                <a:latin typeface="Arial MT"/>
                <a:cs typeface="Arial MT"/>
              </a:rPr>
              <a:t>distributed</a:t>
            </a:r>
            <a:r>
              <a:rPr sz="2400" spc="-55" dirty="0">
                <a:latin typeface="Arial MT"/>
                <a:cs typeface="Arial MT"/>
              </a:rPr>
              <a:t> </a:t>
            </a:r>
            <a:r>
              <a:rPr sz="2400" dirty="0">
                <a:latin typeface="Arial MT"/>
                <a:cs typeface="Arial MT"/>
              </a:rPr>
              <a:t>computers</a:t>
            </a:r>
            <a:r>
              <a:rPr sz="2400" spc="-20" dirty="0">
                <a:latin typeface="Arial MT"/>
                <a:cs typeface="Arial MT"/>
              </a:rPr>
              <a:t> </a:t>
            </a:r>
            <a:r>
              <a:rPr sz="2400" dirty="0">
                <a:latin typeface="Arial MT"/>
                <a:cs typeface="Arial MT"/>
              </a:rPr>
              <a:t>into</a:t>
            </a:r>
            <a:r>
              <a:rPr sz="2400" spc="-45" dirty="0">
                <a:latin typeface="Arial MT"/>
                <a:cs typeface="Arial MT"/>
              </a:rPr>
              <a:t> </a:t>
            </a:r>
            <a:r>
              <a:rPr sz="2400" dirty="0">
                <a:latin typeface="Arial MT"/>
                <a:cs typeface="Arial MT"/>
              </a:rPr>
              <a:t>a</a:t>
            </a:r>
            <a:r>
              <a:rPr sz="2400" spc="-65" dirty="0">
                <a:latin typeface="Arial MT"/>
                <a:cs typeface="Arial MT"/>
              </a:rPr>
              <a:t> </a:t>
            </a:r>
            <a:r>
              <a:rPr sz="2400" dirty="0">
                <a:latin typeface="Arial MT"/>
                <a:cs typeface="Arial MT"/>
              </a:rPr>
              <a:t>unified</a:t>
            </a:r>
            <a:r>
              <a:rPr sz="2400" spc="-70" dirty="0">
                <a:latin typeface="Arial MT"/>
                <a:cs typeface="Arial MT"/>
              </a:rPr>
              <a:t> </a:t>
            </a:r>
            <a:r>
              <a:rPr sz="2400" spc="-10" dirty="0">
                <a:latin typeface="Arial MT"/>
                <a:cs typeface="Arial MT"/>
              </a:rPr>
              <a:t>distributed-memory system.</a:t>
            </a:r>
            <a:endParaRPr sz="2400">
              <a:latin typeface="Arial MT"/>
              <a:cs typeface="Arial MT"/>
            </a:endParaRPr>
          </a:p>
          <a:p>
            <a:pPr marL="845819" lvl="1" indent="-365760">
              <a:lnSpc>
                <a:spcPts val="2515"/>
              </a:lnSpc>
              <a:spcBef>
                <a:spcPts val="715"/>
              </a:spcBef>
              <a:buChar char="•"/>
              <a:tabLst>
                <a:tab pos="845819" algn="l"/>
              </a:tabLst>
            </a:pPr>
            <a:r>
              <a:rPr sz="2250" dirty="0">
                <a:latin typeface="Arial MT"/>
                <a:cs typeface="Arial MT"/>
              </a:rPr>
              <a:t>In</a:t>
            </a:r>
            <a:r>
              <a:rPr sz="2250" spc="-80" dirty="0">
                <a:latin typeface="Arial MT"/>
                <a:cs typeface="Arial MT"/>
              </a:rPr>
              <a:t> </a:t>
            </a:r>
            <a:r>
              <a:rPr sz="2250" spc="-20" dirty="0">
                <a:latin typeface="Arial MT"/>
                <a:cs typeface="Arial MT"/>
              </a:rPr>
              <a:t>general,</a:t>
            </a:r>
            <a:r>
              <a:rPr sz="2250" spc="-70" dirty="0">
                <a:latin typeface="Arial MT"/>
                <a:cs typeface="Arial MT"/>
              </a:rPr>
              <a:t> </a:t>
            </a:r>
            <a:r>
              <a:rPr sz="2250" dirty="0">
                <a:latin typeface="Arial MT"/>
                <a:cs typeface="Arial MT"/>
              </a:rPr>
              <a:t>such</a:t>
            </a:r>
            <a:r>
              <a:rPr sz="2250" spc="-130" dirty="0">
                <a:latin typeface="Arial MT"/>
                <a:cs typeface="Arial MT"/>
              </a:rPr>
              <a:t> </a:t>
            </a:r>
            <a:r>
              <a:rPr sz="2250" dirty="0">
                <a:latin typeface="Arial MT"/>
                <a:cs typeface="Arial MT"/>
              </a:rPr>
              <a:t>a</a:t>
            </a:r>
            <a:r>
              <a:rPr sz="2250" spc="-45" dirty="0">
                <a:latin typeface="Arial MT"/>
                <a:cs typeface="Arial MT"/>
              </a:rPr>
              <a:t> </a:t>
            </a:r>
            <a:r>
              <a:rPr sz="2250" spc="-30" dirty="0">
                <a:latin typeface="Arial MT"/>
                <a:cs typeface="Arial MT"/>
              </a:rPr>
              <a:t>system</a:t>
            </a:r>
            <a:r>
              <a:rPr sz="2250" spc="-114" dirty="0">
                <a:latin typeface="Arial MT"/>
                <a:cs typeface="Arial MT"/>
              </a:rPr>
              <a:t> </a:t>
            </a:r>
            <a:r>
              <a:rPr sz="2250" dirty="0">
                <a:latin typeface="Arial MT"/>
                <a:cs typeface="Arial MT"/>
              </a:rPr>
              <a:t>is</a:t>
            </a:r>
            <a:r>
              <a:rPr sz="2250" spc="-10" dirty="0">
                <a:latin typeface="Arial MT"/>
                <a:cs typeface="Arial MT"/>
              </a:rPr>
              <a:t> </a:t>
            </a:r>
            <a:r>
              <a:rPr sz="2250" spc="-35" dirty="0">
                <a:latin typeface="Arial MT"/>
                <a:cs typeface="Arial MT"/>
              </a:rPr>
              <a:t>heterogeneous,</a:t>
            </a:r>
            <a:r>
              <a:rPr sz="2250" spc="-135" dirty="0">
                <a:latin typeface="Arial MT"/>
                <a:cs typeface="Arial MT"/>
              </a:rPr>
              <a:t> </a:t>
            </a:r>
            <a:r>
              <a:rPr sz="2250" dirty="0">
                <a:latin typeface="Arial MT"/>
                <a:cs typeface="Arial MT"/>
              </a:rPr>
              <a:t>that</a:t>
            </a:r>
            <a:r>
              <a:rPr sz="2250" spc="-70" dirty="0">
                <a:latin typeface="Arial MT"/>
                <a:cs typeface="Arial MT"/>
              </a:rPr>
              <a:t> </a:t>
            </a:r>
            <a:r>
              <a:rPr sz="2250" dirty="0">
                <a:latin typeface="Arial MT"/>
                <a:cs typeface="Arial MT"/>
              </a:rPr>
              <a:t>is,</a:t>
            </a:r>
            <a:r>
              <a:rPr sz="2250" spc="-70" dirty="0">
                <a:latin typeface="Arial MT"/>
                <a:cs typeface="Arial MT"/>
              </a:rPr>
              <a:t> </a:t>
            </a:r>
            <a:r>
              <a:rPr sz="2250" dirty="0">
                <a:latin typeface="Arial MT"/>
                <a:cs typeface="Arial MT"/>
              </a:rPr>
              <a:t>the</a:t>
            </a:r>
            <a:r>
              <a:rPr sz="2250" spc="-130" dirty="0">
                <a:latin typeface="Arial MT"/>
                <a:cs typeface="Arial MT"/>
              </a:rPr>
              <a:t> </a:t>
            </a:r>
            <a:r>
              <a:rPr sz="2250" spc="-25" dirty="0">
                <a:latin typeface="Arial MT"/>
                <a:cs typeface="Arial MT"/>
              </a:rPr>
              <a:t>individual</a:t>
            </a:r>
            <a:r>
              <a:rPr sz="2250" spc="-165" dirty="0">
                <a:latin typeface="Arial MT"/>
                <a:cs typeface="Arial MT"/>
              </a:rPr>
              <a:t> </a:t>
            </a:r>
            <a:r>
              <a:rPr sz="2250" dirty="0">
                <a:latin typeface="Arial MT"/>
                <a:cs typeface="Arial MT"/>
              </a:rPr>
              <a:t>nodes</a:t>
            </a:r>
            <a:r>
              <a:rPr sz="2250" spc="-5" dirty="0">
                <a:latin typeface="Arial MT"/>
                <a:cs typeface="Arial MT"/>
              </a:rPr>
              <a:t> </a:t>
            </a:r>
            <a:r>
              <a:rPr sz="2250" spc="-25" dirty="0">
                <a:latin typeface="Arial MT"/>
                <a:cs typeface="Arial MT"/>
              </a:rPr>
              <a:t>are</a:t>
            </a:r>
            <a:endParaRPr sz="2250">
              <a:latin typeface="Arial MT"/>
              <a:cs typeface="Arial MT"/>
            </a:endParaRPr>
          </a:p>
          <a:p>
            <a:pPr marL="846455">
              <a:lnSpc>
                <a:spcPts val="2515"/>
              </a:lnSpc>
            </a:pPr>
            <a:r>
              <a:rPr sz="2250" dirty="0">
                <a:latin typeface="Arial MT"/>
                <a:cs typeface="Arial MT"/>
              </a:rPr>
              <a:t>built</a:t>
            </a:r>
            <a:r>
              <a:rPr sz="2250" spc="-170" dirty="0">
                <a:latin typeface="Arial MT"/>
                <a:cs typeface="Arial MT"/>
              </a:rPr>
              <a:t> </a:t>
            </a:r>
            <a:r>
              <a:rPr sz="2250" dirty="0">
                <a:latin typeface="Arial MT"/>
                <a:cs typeface="Arial MT"/>
              </a:rPr>
              <a:t>from</a:t>
            </a:r>
            <a:r>
              <a:rPr sz="2250" spc="-130" dirty="0">
                <a:latin typeface="Arial MT"/>
                <a:cs typeface="Arial MT"/>
              </a:rPr>
              <a:t> </a:t>
            </a:r>
            <a:r>
              <a:rPr sz="2250" spc="-20" dirty="0">
                <a:latin typeface="Arial MT"/>
                <a:cs typeface="Arial MT"/>
              </a:rPr>
              <a:t>different</a:t>
            </a:r>
            <a:r>
              <a:rPr sz="2250" spc="-90" dirty="0">
                <a:latin typeface="Arial MT"/>
                <a:cs typeface="Arial MT"/>
              </a:rPr>
              <a:t> </a:t>
            </a:r>
            <a:r>
              <a:rPr sz="2250" dirty="0">
                <a:latin typeface="Arial MT"/>
                <a:cs typeface="Arial MT"/>
              </a:rPr>
              <a:t>types</a:t>
            </a:r>
            <a:r>
              <a:rPr sz="2250" spc="-105" dirty="0">
                <a:latin typeface="Arial MT"/>
                <a:cs typeface="Arial MT"/>
              </a:rPr>
              <a:t> </a:t>
            </a:r>
            <a:r>
              <a:rPr sz="2250" dirty="0">
                <a:latin typeface="Arial MT"/>
                <a:cs typeface="Arial MT"/>
              </a:rPr>
              <a:t>of</a:t>
            </a:r>
            <a:r>
              <a:rPr sz="2250" spc="-155" dirty="0">
                <a:latin typeface="Arial MT"/>
                <a:cs typeface="Arial MT"/>
              </a:rPr>
              <a:t> </a:t>
            </a:r>
            <a:r>
              <a:rPr sz="2250" spc="-10" dirty="0">
                <a:latin typeface="Arial MT"/>
                <a:cs typeface="Arial MT"/>
              </a:rPr>
              <a:t>hardware.</a:t>
            </a:r>
            <a:endParaRPr sz="2250">
              <a:latin typeface="Arial MT"/>
              <a:cs typeface="Arial M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5580" rIns="0" bIns="0" rtlCol="0">
            <a:spAutoFit/>
          </a:bodyPr>
          <a:lstStyle/>
          <a:p>
            <a:pPr marL="12700">
              <a:lnSpc>
                <a:spcPct val="100000"/>
              </a:lnSpc>
              <a:spcBef>
                <a:spcPts val="105"/>
              </a:spcBef>
            </a:pPr>
            <a:r>
              <a:rPr spc="-20" dirty="0"/>
              <a:t>Labs</a:t>
            </a:r>
          </a:p>
        </p:txBody>
      </p:sp>
      <p:sp>
        <p:nvSpPr>
          <p:cNvPr id="3" name="object 3"/>
          <p:cNvSpPr txBox="1"/>
          <p:nvPr/>
        </p:nvSpPr>
        <p:spPr>
          <a:xfrm>
            <a:off x="1689735" y="1260856"/>
            <a:ext cx="7177405" cy="2670810"/>
          </a:xfrm>
          <a:prstGeom prst="rect">
            <a:avLst/>
          </a:prstGeom>
        </p:spPr>
        <p:txBody>
          <a:bodyPr vert="horz" wrap="square" lIns="0" tIns="83820" rIns="0" bIns="0" rtlCol="0">
            <a:spAutoFit/>
          </a:bodyPr>
          <a:lstStyle/>
          <a:p>
            <a:pPr marL="469900" indent="-457200">
              <a:lnSpc>
                <a:spcPct val="100000"/>
              </a:lnSpc>
              <a:spcBef>
                <a:spcPts val="660"/>
              </a:spcBef>
              <a:buClr>
                <a:srgbClr val="000000"/>
              </a:buClr>
              <a:buSzPct val="93750"/>
              <a:buChar char="•"/>
              <a:tabLst>
                <a:tab pos="469900" algn="l"/>
              </a:tabLst>
            </a:pPr>
            <a:r>
              <a:rPr sz="2400" dirty="0">
                <a:solidFill>
                  <a:srgbClr val="001F5F"/>
                </a:solidFill>
                <a:latin typeface="Arial MT"/>
                <a:cs typeface="Arial MT"/>
              </a:rPr>
              <a:t>Lab</a:t>
            </a:r>
            <a:r>
              <a:rPr sz="2400" spc="-35" dirty="0">
                <a:solidFill>
                  <a:srgbClr val="001F5F"/>
                </a:solidFill>
                <a:latin typeface="Arial MT"/>
                <a:cs typeface="Arial MT"/>
              </a:rPr>
              <a:t> </a:t>
            </a:r>
            <a:r>
              <a:rPr sz="2400" dirty="0">
                <a:solidFill>
                  <a:srgbClr val="001F5F"/>
                </a:solidFill>
                <a:latin typeface="Arial MT"/>
                <a:cs typeface="Arial MT"/>
              </a:rPr>
              <a:t>1:</a:t>
            </a:r>
            <a:r>
              <a:rPr sz="2400" spc="-5" dirty="0">
                <a:solidFill>
                  <a:srgbClr val="001F5F"/>
                </a:solidFill>
                <a:latin typeface="Arial MT"/>
                <a:cs typeface="Arial MT"/>
              </a:rPr>
              <a:t> </a:t>
            </a:r>
            <a:r>
              <a:rPr sz="2400" spc="-35" dirty="0">
                <a:solidFill>
                  <a:srgbClr val="001F5F"/>
                </a:solidFill>
                <a:latin typeface="Arial MT"/>
                <a:cs typeface="Arial MT"/>
              </a:rPr>
              <a:t>Heart-</a:t>
            </a:r>
            <a:r>
              <a:rPr sz="2400" dirty="0">
                <a:solidFill>
                  <a:srgbClr val="001F5F"/>
                </a:solidFill>
                <a:latin typeface="Arial MT"/>
                <a:cs typeface="Arial MT"/>
              </a:rPr>
              <a:t>beat</a:t>
            </a:r>
            <a:r>
              <a:rPr sz="2400" spc="145" dirty="0">
                <a:solidFill>
                  <a:srgbClr val="001F5F"/>
                </a:solidFill>
                <a:latin typeface="Arial MT"/>
                <a:cs typeface="Arial MT"/>
              </a:rPr>
              <a:t> </a:t>
            </a:r>
            <a:r>
              <a:rPr sz="2400" dirty="0">
                <a:solidFill>
                  <a:srgbClr val="001F5F"/>
                </a:solidFill>
                <a:latin typeface="Arial MT"/>
                <a:cs typeface="Arial MT"/>
              </a:rPr>
              <a:t>and</a:t>
            </a:r>
            <a:r>
              <a:rPr sz="2400" spc="-35" dirty="0">
                <a:solidFill>
                  <a:srgbClr val="001F5F"/>
                </a:solidFill>
                <a:latin typeface="Arial MT"/>
                <a:cs typeface="Arial MT"/>
              </a:rPr>
              <a:t> </a:t>
            </a:r>
            <a:r>
              <a:rPr sz="2400" spc="-10" dirty="0">
                <a:solidFill>
                  <a:srgbClr val="001F5F"/>
                </a:solidFill>
                <a:latin typeface="Arial MT"/>
                <a:cs typeface="Arial MT"/>
              </a:rPr>
              <a:t>membership</a:t>
            </a:r>
            <a:endParaRPr sz="2400">
              <a:latin typeface="Arial MT"/>
              <a:cs typeface="Arial MT"/>
            </a:endParaRPr>
          </a:p>
          <a:p>
            <a:pPr marL="469900" indent="-457200">
              <a:lnSpc>
                <a:spcPct val="100000"/>
              </a:lnSpc>
              <a:spcBef>
                <a:spcPts val="565"/>
              </a:spcBef>
              <a:buClr>
                <a:srgbClr val="000000"/>
              </a:buClr>
              <a:buSzPct val="93750"/>
              <a:buChar char="•"/>
              <a:tabLst>
                <a:tab pos="469900" algn="l"/>
              </a:tabLst>
            </a:pPr>
            <a:r>
              <a:rPr sz="2400" dirty="0">
                <a:solidFill>
                  <a:srgbClr val="001F5F"/>
                </a:solidFill>
                <a:latin typeface="Arial MT"/>
                <a:cs typeface="Arial MT"/>
              </a:rPr>
              <a:t>Lab</a:t>
            </a:r>
            <a:r>
              <a:rPr sz="2400" spc="-70" dirty="0">
                <a:solidFill>
                  <a:srgbClr val="001F5F"/>
                </a:solidFill>
                <a:latin typeface="Arial MT"/>
                <a:cs typeface="Arial MT"/>
              </a:rPr>
              <a:t> </a:t>
            </a:r>
            <a:r>
              <a:rPr sz="2400" dirty="0">
                <a:solidFill>
                  <a:srgbClr val="001F5F"/>
                </a:solidFill>
                <a:latin typeface="Arial MT"/>
                <a:cs typeface="Arial MT"/>
              </a:rPr>
              <a:t>2</a:t>
            </a:r>
            <a:r>
              <a:rPr sz="2400" spc="-50" dirty="0">
                <a:solidFill>
                  <a:srgbClr val="001F5F"/>
                </a:solidFill>
                <a:latin typeface="Arial MT"/>
                <a:cs typeface="Arial MT"/>
              </a:rPr>
              <a:t> </a:t>
            </a:r>
            <a:r>
              <a:rPr sz="2400" dirty="0">
                <a:solidFill>
                  <a:srgbClr val="001F5F"/>
                </a:solidFill>
                <a:latin typeface="Arial MT"/>
                <a:cs typeface="Arial MT"/>
              </a:rPr>
              <a:t>:</a:t>
            </a:r>
            <a:r>
              <a:rPr sz="2400" spc="-40" dirty="0">
                <a:solidFill>
                  <a:srgbClr val="001F5F"/>
                </a:solidFill>
                <a:latin typeface="Arial MT"/>
                <a:cs typeface="Arial MT"/>
              </a:rPr>
              <a:t> </a:t>
            </a:r>
            <a:r>
              <a:rPr sz="2400" dirty="0">
                <a:solidFill>
                  <a:srgbClr val="001F5F"/>
                </a:solidFill>
                <a:latin typeface="Arial MT"/>
                <a:cs typeface="Arial MT"/>
              </a:rPr>
              <a:t>Parallel</a:t>
            </a:r>
            <a:r>
              <a:rPr sz="2400" spc="85" dirty="0">
                <a:solidFill>
                  <a:srgbClr val="001F5F"/>
                </a:solidFill>
                <a:latin typeface="Arial MT"/>
                <a:cs typeface="Arial MT"/>
              </a:rPr>
              <a:t> </a:t>
            </a:r>
            <a:r>
              <a:rPr sz="2400" dirty="0">
                <a:solidFill>
                  <a:srgbClr val="001F5F"/>
                </a:solidFill>
                <a:latin typeface="Arial MT"/>
                <a:cs typeface="Arial MT"/>
              </a:rPr>
              <a:t>and</a:t>
            </a:r>
            <a:r>
              <a:rPr sz="2400" spc="-70" dirty="0">
                <a:solidFill>
                  <a:srgbClr val="001F5F"/>
                </a:solidFill>
                <a:latin typeface="Arial MT"/>
                <a:cs typeface="Arial MT"/>
              </a:rPr>
              <a:t> </a:t>
            </a:r>
            <a:r>
              <a:rPr sz="2400" dirty="0">
                <a:solidFill>
                  <a:srgbClr val="001F5F"/>
                </a:solidFill>
                <a:latin typeface="Arial MT"/>
                <a:cs typeface="Arial MT"/>
              </a:rPr>
              <a:t>distributed</a:t>
            </a:r>
            <a:r>
              <a:rPr sz="2400" spc="-65" dirty="0">
                <a:solidFill>
                  <a:srgbClr val="001F5F"/>
                </a:solidFill>
                <a:latin typeface="Arial MT"/>
                <a:cs typeface="Arial MT"/>
              </a:rPr>
              <a:t> </a:t>
            </a:r>
            <a:r>
              <a:rPr sz="2400" dirty="0">
                <a:solidFill>
                  <a:srgbClr val="001F5F"/>
                </a:solidFill>
                <a:latin typeface="Arial MT"/>
                <a:cs typeface="Arial MT"/>
              </a:rPr>
              <a:t>data</a:t>
            </a:r>
            <a:r>
              <a:rPr sz="2400" spc="75" dirty="0">
                <a:solidFill>
                  <a:srgbClr val="001F5F"/>
                </a:solidFill>
                <a:latin typeface="Arial MT"/>
                <a:cs typeface="Arial MT"/>
              </a:rPr>
              <a:t> </a:t>
            </a:r>
            <a:r>
              <a:rPr sz="2400" spc="-10" dirty="0">
                <a:solidFill>
                  <a:srgbClr val="001F5F"/>
                </a:solidFill>
                <a:latin typeface="Arial MT"/>
                <a:cs typeface="Arial MT"/>
              </a:rPr>
              <a:t>processing</a:t>
            </a:r>
            <a:endParaRPr sz="2400">
              <a:latin typeface="Arial MT"/>
              <a:cs typeface="Arial MT"/>
            </a:endParaRPr>
          </a:p>
          <a:p>
            <a:pPr marL="469900" indent="-457200">
              <a:lnSpc>
                <a:spcPct val="100000"/>
              </a:lnSpc>
              <a:spcBef>
                <a:spcPts val="645"/>
              </a:spcBef>
              <a:buClr>
                <a:srgbClr val="000000"/>
              </a:buClr>
              <a:buSzPct val="93750"/>
              <a:buChar char="•"/>
              <a:tabLst>
                <a:tab pos="469900" algn="l"/>
              </a:tabLst>
            </a:pPr>
            <a:r>
              <a:rPr sz="2400" dirty="0">
                <a:solidFill>
                  <a:srgbClr val="001F5F"/>
                </a:solidFill>
                <a:latin typeface="Arial MT"/>
                <a:cs typeface="Arial MT"/>
              </a:rPr>
              <a:t>Labs</a:t>
            </a:r>
            <a:r>
              <a:rPr sz="2400" spc="-75" dirty="0">
                <a:solidFill>
                  <a:srgbClr val="001F5F"/>
                </a:solidFill>
                <a:latin typeface="Arial MT"/>
                <a:cs typeface="Arial MT"/>
              </a:rPr>
              <a:t> </a:t>
            </a:r>
            <a:r>
              <a:rPr sz="2400" dirty="0">
                <a:solidFill>
                  <a:srgbClr val="001F5F"/>
                </a:solidFill>
                <a:latin typeface="Arial MT"/>
                <a:cs typeface="Arial MT"/>
              </a:rPr>
              <a:t>3&amp;4</a:t>
            </a:r>
            <a:r>
              <a:rPr sz="2400" spc="-55" dirty="0">
                <a:solidFill>
                  <a:srgbClr val="001F5F"/>
                </a:solidFill>
                <a:latin typeface="Arial MT"/>
                <a:cs typeface="Arial MT"/>
              </a:rPr>
              <a:t> </a:t>
            </a:r>
            <a:r>
              <a:rPr sz="2400" dirty="0">
                <a:solidFill>
                  <a:srgbClr val="001F5F"/>
                </a:solidFill>
                <a:latin typeface="Arial MT"/>
                <a:cs typeface="Arial MT"/>
              </a:rPr>
              <a:t>:High</a:t>
            </a:r>
            <a:r>
              <a:rPr sz="2400" spc="-50" dirty="0">
                <a:solidFill>
                  <a:srgbClr val="001F5F"/>
                </a:solidFill>
                <a:latin typeface="Arial MT"/>
                <a:cs typeface="Arial MT"/>
              </a:rPr>
              <a:t> </a:t>
            </a:r>
            <a:r>
              <a:rPr sz="2400" dirty="0">
                <a:solidFill>
                  <a:srgbClr val="001F5F"/>
                </a:solidFill>
                <a:latin typeface="Arial MT"/>
                <a:cs typeface="Arial MT"/>
              </a:rPr>
              <a:t>performance</a:t>
            </a:r>
            <a:r>
              <a:rPr sz="2400" spc="20" dirty="0">
                <a:solidFill>
                  <a:srgbClr val="001F5F"/>
                </a:solidFill>
                <a:latin typeface="Arial MT"/>
                <a:cs typeface="Arial MT"/>
              </a:rPr>
              <a:t> </a:t>
            </a:r>
            <a:r>
              <a:rPr sz="2400" dirty="0">
                <a:solidFill>
                  <a:srgbClr val="001F5F"/>
                </a:solidFill>
                <a:latin typeface="Arial MT"/>
                <a:cs typeface="Arial MT"/>
              </a:rPr>
              <a:t>using</a:t>
            </a:r>
            <a:r>
              <a:rPr sz="2400" spc="-50" dirty="0">
                <a:solidFill>
                  <a:srgbClr val="001F5F"/>
                </a:solidFill>
                <a:latin typeface="Arial MT"/>
                <a:cs typeface="Arial MT"/>
              </a:rPr>
              <a:t> </a:t>
            </a:r>
            <a:r>
              <a:rPr sz="2400" spc="-10" dirty="0">
                <a:solidFill>
                  <a:srgbClr val="001F5F"/>
                </a:solidFill>
                <a:latin typeface="Arial MT"/>
                <a:cs typeface="Arial MT"/>
              </a:rPr>
              <a:t>Multithreading</a:t>
            </a:r>
            <a:endParaRPr sz="2400">
              <a:latin typeface="Arial MT"/>
              <a:cs typeface="Arial MT"/>
            </a:endParaRPr>
          </a:p>
          <a:p>
            <a:pPr marL="469900" indent="-457200">
              <a:lnSpc>
                <a:spcPct val="100000"/>
              </a:lnSpc>
              <a:spcBef>
                <a:spcPts val="570"/>
              </a:spcBef>
              <a:buClr>
                <a:srgbClr val="000000"/>
              </a:buClr>
              <a:buSzPct val="93750"/>
              <a:buChar char="•"/>
              <a:tabLst>
                <a:tab pos="469900" algn="l"/>
              </a:tabLst>
            </a:pPr>
            <a:r>
              <a:rPr sz="2400" dirty="0">
                <a:solidFill>
                  <a:srgbClr val="001F5F"/>
                </a:solidFill>
                <a:latin typeface="Arial MT"/>
                <a:cs typeface="Arial MT"/>
              </a:rPr>
              <a:t>Lab</a:t>
            </a:r>
            <a:r>
              <a:rPr sz="2400" spc="-25" dirty="0">
                <a:solidFill>
                  <a:srgbClr val="001F5F"/>
                </a:solidFill>
                <a:latin typeface="Arial MT"/>
                <a:cs typeface="Arial MT"/>
              </a:rPr>
              <a:t> </a:t>
            </a:r>
            <a:r>
              <a:rPr sz="2400" dirty="0">
                <a:solidFill>
                  <a:srgbClr val="001F5F"/>
                </a:solidFill>
                <a:latin typeface="Arial MT"/>
                <a:cs typeface="Arial MT"/>
              </a:rPr>
              <a:t>5</a:t>
            </a:r>
            <a:r>
              <a:rPr sz="2400" spc="-30" dirty="0">
                <a:solidFill>
                  <a:srgbClr val="001F5F"/>
                </a:solidFill>
                <a:latin typeface="Arial MT"/>
                <a:cs typeface="Arial MT"/>
              </a:rPr>
              <a:t> </a:t>
            </a:r>
            <a:r>
              <a:rPr sz="2400" dirty="0">
                <a:solidFill>
                  <a:srgbClr val="001F5F"/>
                </a:solidFill>
                <a:latin typeface="Arial MT"/>
                <a:cs typeface="Arial MT"/>
              </a:rPr>
              <a:t>:</a:t>
            </a:r>
            <a:r>
              <a:rPr sz="2400" spc="-5" dirty="0">
                <a:solidFill>
                  <a:srgbClr val="001F5F"/>
                </a:solidFill>
                <a:latin typeface="Arial MT"/>
                <a:cs typeface="Arial MT"/>
              </a:rPr>
              <a:t> </a:t>
            </a:r>
            <a:r>
              <a:rPr sz="2400" spc="-10" dirty="0">
                <a:solidFill>
                  <a:srgbClr val="001F5F"/>
                </a:solidFill>
                <a:latin typeface="Arial MT"/>
                <a:cs typeface="Arial MT"/>
              </a:rPr>
              <a:t>Scalability</a:t>
            </a:r>
            <a:endParaRPr sz="2400">
              <a:latin typeface="Arial MT"/>
              <a:cs typeface="Arial MT"/>
            </a:endParaRPr>
          </a:p>
          <a:p>
            <a:pPr marL="469900" indent="-457200">
              <a:lnSpc>
                <a:spcPct val="100000"/>
              </a:lnSpc>
              <a:spcBef>
                <a:spcPts val="640"/>
              </a:spcBef>
              <a:buClr>
                <a:srgbClr val="000000"/>
              </a:buClr>
              <a:buSzPct val="93750"/>
              <a:buChar char="•"/>
              <a:tabLst>
                <a:tab pos="469900" algn="l"/>
              </a:tabLst>
            </a:pPr>
            <a:r>
              <a:rPr sz="2400" dirty="0">
                <a:solidFill>
                  <a:srgbClr val="001F5F"/>
                </a:solidFill>
                <a:latin typeface="Arial MT"/>
                <a:cs typeface="Arial MT"/>
              </a:rPr>
              <a:t>Lab</a:t>
            </a:r>
            <a:r>
              <a:rPr sz="2400" spc="-40" dirty="0">
                <a:solidFill>
                  <a:srgbClr val="001F5F"/>
                </a:solidFill>
                <a:latin typeface="Arial MT"/>
                <a:cs typeface="Arial MT"/>
              </a:rPr>
              <a:t> </a:t>
            </a:r>
            <a:r>
              <a:rPr sz="2400" dirty="0">
                <a:solidFill>
                  <a:srgbClr val="001F5F"/>
                </a:solidFill>
                <a:latin typeface="Arial MT"/>
                <a:cs typeface="Arial MT"/>
              </a:rPr>
              <a:t>6:</a:t>
            </a:r>
            <a:r>
              <a:rPr sz="2400" spc="10" dirty="0">
                <a:solidFill>
                  <a:srgbClr val="001F5F"/>
                </a:solidFill>
                <a:latin typeface="Arial MT"/>
                <a:cs typeface="Arial MT"/>
              </a:rPr>
              <a:t> </a:t>
            </a:r>
            <a:r>
              <a:rPr sz="2400" dirty="0">
                <a:solidFill>
                  <a:srgbClr val="001F5F"/>
                </a:solidFill>
                <a:latin typeface="Arial MT"/>
                <a:cs typeface="Arial MT"/>
              </a:rPr>
              <a:t>GPU</a:t>
            </a:r>
            <a:r>
              <a:rPr sz="2400" spc="-40" dirty="0">
                <a:solidFill>
                  <a:srgbClr val="001F5F"/>
                </a:solidFill>
                <a:latin typeface="Arial MT"/>
                <a:cs typeface="Arial MT"/>
              </a:rPr>
              <a:t> </a:t>
            </a:r>
            <a:r>
              <a:rPr sz="2400" spc="-10" dirty="0">
                <a:solidFill>
                  <a:srgbClr val="001F5F"/>
                </a:solidFill>
                <a:latin typeface="Arial MT"/>
                <a:cs typeface="Arial MT"/>
              </a:rPr>
              <a:t>programming</a:t>
            </a:r>
            <a:endParaRPr sz="2400">
              <a:latin typeface="Arial MT"/>
              <a:cs typeface="Arial MT"/>
            </a:endParaRPr>
          </a:p>
          <a:p>
            <a:pPr marL="469900" indent="-457200">
              <a:lnSpc>
                <a:spcPct val="100000"/>
              </a:lnSpc>
              <a:spcBef>
                <a:spcPts val="565"/>
              </a:spcBef>
              <a:buClr>
                <a:srgbClr val="000000"/>
              </a:buClr>
              <a:buSzPct val="93750"/>
              <a:buChar char="•"/>
              <a:tabLst>
                <a:tab pos="469900" algn="l"/>
              </a:tabLst>
            </a:pPr>
            <a:r>
              <a:rPr sz="2400" dirty="0">
                <a:solidFill>
                  <a:srgbClr val="001F5F"/>
                </a:solidFill>
                <a:latin typeface="Arial MT"/>
                <a:cs typeface="Arial MT"/>
              </a:rPr>
              <a:t>Lab</a:t>
            </a:r>
            <a:r>
              <a:rPr sz="2400" spc="-30" dirty="0">
                <a:solidFill>
                  <a:srgbClr val="001F5F"/>
                </a:solidFill>
                <a:latin typeface="Arial MT"/>
                <a:cs typeface="Arial MT"/>
              </a:rPr>
              <a:t> </a:t>
            </a:r>
            <a:r>
              <a:rPr sz="2400" dirty="0">
                <a:solidFill>
                  <a:srgbClr val="001F5F"/>
                </a:solidFill>
                <a:latin typeface="Arial MT"/>
                <a:cs typeface="Arial MT"/>
              </a:rPr>
              <a:t>7</a:t>
            </a:r>
            <a:r>
              <a:rPr sz="2400" spc="-25" dirty="0">
                <a:solidFill>
                  <a:srgbClr val="001F5F"/>
                </a:solidFill>
                <a:latin typeface="Arial MT"/>
                <a:cs typeface="Arial MT"/>
              </a:rPr>
              <a:t> </a:t>
            </a:r>
            <a:r>
              <a:rPr sz="2400" dirty="0">
                <a:solidFill>
                  <a:srgbClr val="001F5F"/>
                </a:solidFill>
                <a:latin typeface="Arial MT"/>
                <a:cs typeface="Arial MT"/>
              </a:rPr>
              <a:t>: </a:t>
            </a:r>
            <a:r>
              <a:rPr sz="2400" spc="-20" dirty="0">
                <a:solidFill>
                  <a:srgbClr val="001F5F"/>
                </a:solidFill>
                <a:latin typeface="Arial MT"/>
                <a:cs typeface="Arial MT"/>
              </a:rPr>
              <a:t>Event-</a:t>
            </a:r>
            <a:r>
              <a:rPr sz="2400" dirty="0">
                <a:solidFill>
                  <a:srgbClr val="001F5F"/>
                </a:solidFill>
                <a:latin typeface="Arial MT"/>
                <a:cs typeface="Arial MT"/>
              </a:rPr>
              <a:t>driven</a:t>
            </a:r>
            <a:r>
              <a:rPr sz="2400" spc="45" dirty="0">
                <a:solidFill>
                  <a:srgbClr val="001F5F"/>
                </a:solidFill>
                <a:latin typeface="Arial MT"/>
                <a:cs typeface="Arial MT"/>
              </a:rPr>
              <a:t> </a:t>
            </a:r>
            <a:r>
              <a:rPr sz="2400" spc="-10" dirty="0">
                <a:solidFill>
                  <a:srgbClr val="001F5F"/>
                </a:solidFill>
                <a:latin typeface="Arial MT"/>
                <a:cs typeface="Arial MT"/>
              </a:rPr>
              <a:t>Programming</a:t>
            </a:r>
            <a:endParaRPr sz="2400">
              <a:latin typeface="Arial MT"/>
              <a:cs typeface="Arial M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5580" rIns="0" bIns="0" rtlCol="0">
            <a:spAutoFit/>
          </a:bodyPr>
          <a:lstStyle/>
          <a:p>
            <a:pPr marL="12700">
              <a:lnSpc>
                <a:spcPct val="100000"/>
              </a:lnSpc>
              <a:spcBef>
                <a:spcPts val="105"/>
              </a:spcBef>
            </a:pPr>
            <a:r>
              <a:rPr dirty="0"/>
              <a:t>Socket</a:t>
            </a:r>
            <a:r>
              <a:rPr spc="-15" dirty="0"/>
              <a:t> </a:t>
            </a:r>
            <a:r>
              <a:rPr spc="-10" dirty="0"/>
              <a:t>Programming</a:t>
            </a:r>
          </a:p>
        </p:txBody>
      </p:sp>
      <p:sp>
        <p:nvSpPr>
          <p:cNvPr id="3" name="object 3"/>
          <p:cNvSpPr txBox="1"/>
          <p:nvPr/>
        </p:nvSpPr>
        <p:spPr>
          <a:xfrm>
            <a:off x="855980" y="1260030"/>
            <a:ext cx="4802505" cy="3221355"/>
          </a:xfrm>
          <a:prstGeom prst="rect">
            <a:avLst/>
          </a:prstGeom>
        </p:spPr>
        <p:txBody>
          <a:bodyPr vert="horz" wrap="square" lIns="0" tIns="135890" rIns="0" bIns="0" rtlCol="0">
            <a:spAutoFit/>
          </a:bodyPr>
          <a:lstStyle/>
          <a:p>
            <a:pPr marL="388620" indent="-375920">
              <a:lnSpc>
                <a:spcPct val="100000"/>
              </a:lnSpc>
              <a:spcBef>
                <a:spcPts val="1070"/>
              </a:spcBef>
              <a:buChar char="•"/>
              <a:tabLst>
                <a:tab pos="388620" algn="l"/>
              </a:tabLst>
            </a:pPr>
            <a:r>
              <a:rPr sz="2400" spc="-10" dirty="0">
                <a:latin typeface="Arial MT"/>
                <a:cs typeface="Arial MT"/>
              </a:rPr>
              <a:t>Client-</a:t>
            </a:r>
            <a:r>
              <a:rPr sz="2400" dirty="0">
                <a:latin typeface="Arial MT"/>
                <a:cs typeface="Arial MT"/>
              </a:rPr>
              <a:t>server</a:t>
            </a:r>
            <a:r>
              <a:rPr sz="2400" spc="15" dirty="0">
                <a:latin typeface="Arial MT"/>
                <a:cs typeface="Arial MT"/>
              </a:rPr>
              <a:t> </a:t>
            </a:r>
            <a:r>
              <a:rPr sz="2400" spc="-10" dirty="0">
                <a:latin typeface="Arial MT"/>
                <a:cs typeface="Arial MT"/>
              </a:rPr>
              <a:t>communication</a:t>
            </a:r>
            <a:endParaRPr sz="2400">
              <a:latin typeface="Arial MT"/>
              <a:cs typeface="Arial MT"/>
            </a:endParaRPr>
          </a:p>
          <a:p>
            <a:pPr marL="388620" indent="-375920">
              <a:lnSpc>
                <a:spcPct val="100000"/>
              </a:lnSpc>
              <a:spcBef>
                <a:spcPts val="965"/>
              </a:spcBef>
              <a:buChar char="•"/>
              <a:tabLst>
                <a:tab pos="388620" algn="l"/>
              </a:tabLst>
            </a:pPr>
            <a:r>
              <a:rPr sz="2400" dirty="0">
                <a:latin typeface="Arial MT"/>
                <a:cs typeface="Arial MT"/>
              </a:rPr>
              <a:t>Discover</a:t>
            </a:r>
            <a:r>
              <a:rPr sz="2400" spc="-50" dirty="0">
                <a:latin typeface="Arial MT"/>
                <a:cs typeface="Arial MT"/>
              </a:rPr>
              <a:t> </a:t>
            </a:r>
            <a:r>
              <a:rPr sz="2400" dirty="0">
                <a:latin typeface="Arial MT"/>
                <a:cs typeface="Arial MT"/>
              </a:rPr>
              <a:t>node</a:t>
            </a:r>
            <a:r>
              <a:rPr sz="2400" spc="-95" dirty="0">
                <a:latin typeface="Arial MT"/>
                <a:cs typeface="Arial MT"/>
              </a:rPr>
              <a:t> </a:t>
            </a:r>
            <a:r>
              <a:rPr sz="2400" spc="-10" dirty="0">
                <a:latin typeface="Arial MT"/>
                <a:cs typeface="Arial MT"/>
              </a:rPr>
              <a:t>health</a:t>
            </a:r>
            <a:endParaRPr sz="2400">
              <a:latin typeface="Arial MT"/>
              <a:cs typeface="Arial MT"/>
            </a:endParaRPr>
          </a:p>
          <a:p>
            <a:pPr marL="388620" indent="-375920">
              <a:lnSpc>
                <a:spcPct val="100000"/>
              </a:lnSpc>
              <a:spcBef>
                <a:spcPts val="1045"/>
              </a:spcBef>
              <a:buChar char="•"/>
              <a:tabLst>
                <a:tab pos="388620" algn="l"/>
              </a:tabLst>
            </a:pPr>
            <a:r>
              <a:rPr sz="2400" dirty="0">
                <a:latin typeface="Arial MT"/>
                <a:cs typeface="Arial MT"/>
              </a:rPr>
              <a:t>Communication</a:t>
            </a:r>
            <a:r>
              <a:rPr sz="2400" spc="-135" dirty="0">
                <a:latin typeface="Arial MT"/>
                <a:cs typeface="Arial MT"/>
              </a:rPr>
              <a:t> </a:t>
            </a:r>
            <a:r>
              <a:rPr sz="2400" spc="-10" dirty="0">
                <a:latin typeface="Arial MT"/>
                <a:cs typeface="Arial MT"/>
              </a:rPr>
              <a:t>failures</a:t>
            </a:r>
            <a:endParaRPr sz="2400">
              <a:latin typeface="Arial MT"/>
              <a:cs typeface="Arial MT"/>
            </a:endParaRPr>
          </a:p>
          <a:p>
            <a:pPr marL="388620" indent="-375920">
              <a:lnSpc>
                <a:spcPct val="100000"/>
              </a:lnSpc>
              <a:spcBef>
                <a:spcPts val="965"/>
              </a:spcBef>
              <a:buChar char="•"/>
              <a:tabLst>
                <a:tab pos="388620" algn="l"/>
              </a:tabLst>
            </a:pPr>
            <a:r>
              <a:rPr sz="2400" dirty="0">
                <a:latin typeface="Arial MT"/>
                <a:cs typeface="Arial MT"/>
              </a:rPr>
              <a:t>Secure</a:t>
            </a:r>
            <a:r>
              <a:rPr sz="2400" spc="-95" dirty="0">
                <a:latin typeface="Arial MT"/>
                <a:cs typeface="Arial MT"/>
              </a:rPr>
              <a:t> </a:t>
            </a:r>
            <a:r>
              <a:rPr sz="2400" dirty="0">
                <a:latin typeface="Arial MT"/>
                <a:cs typeface="Arial MT"/>
              </a:rPr>
              <a:t>socket</a:t>
            </a:r>
            <a:r>
              <a:rPr sz="2400" spc="5" dirty="0">
                <a:latin typeface="Arial MT"/>
                <a:cs typeface="Arial MT"/>
              </a:rPr>
              <a:t> </a:t>
            </a:r>
            <a:r>
              <a:rPr sz="2400" dirty="0">
                <a:latin typeface="Arial MT"/>
                <a:cs typeface="Arial MT"/>
              </a:rPr>
              <a:t>layer,</a:t>
            </a:r>
            <a:r>
              <a:rPr sz="2400" spc="-10" dirty="0">
                <a:latin typeface="Arial MT"/>
                <a:cs typeface="Arial MT"/>
              </a:rPr>
              <a:t> </a:t>
            </a:r>
            <a:r>
              <a:rPr sz="2400" dirty="0">
                <a:latin typeface="Arial MT"/>
                <a:cs typeface="Arial MT"/>
              </a:rPr>
              <a:t>ssh-</a:t>
            </a:r>
            <a:r>
              <a:rPr sz="2400" spc="-10" dirty="0">
                <a:latin typeface="Arial MT"/>
                <a:cs typeface="Arial MT"/>
              </a:rPr>
              <a:t>keygen</a:t>
            </a:r>
            <a:endParaRPr sz="2400">
              <a:latin typeface="Arial MT"/>
              <a:cs typeface="Arial MT"/>
            </a:endParaRPr>
          </a:p>
          <a:p>
            <a:pPr marL="388620" marR="340995" indent="-376555">
              <a:lnSpc>
                <a:spcPct val="100000"/>
              </a:lnSpc>
              <a:spcBef>
                <a:spcPts val="1045"/>
              </a:spcBef>
              <a:buChar char="•"/>
              <a:tabLst>
                <a:tab pos="388620" algn="l"/>
              </a:tabLst>
            </a:pPr>
            <a:r>
              <a:rPr sz="2400" dirty="0">
                <a:latin typeface="Arial MT"/>
                <a:cs typeface="Arial MT"/>
              </a:rPr>
              <a:t>In</a:t>
            </a:r>
            <a:r>
              <a:rPr sz="2400" spc="5" dirty="0">
                <a:latin typeface="Arial MT"/>
                <a:cs typeface="Arial MT"/>
              </a:rPr>
              <a:t> </a:t>
            </a:r>
            <a:r>
              <a:rPr sz="2400" dirty="0">
                <a:latin typeface="Arial MT"/>
                <a:cs typeface="Arial MT"/>
              </a:rPr>
              <a:t>a</a:t>
            </a:r>
            <a:r>
              <a:rPr sz="2400" spc="-70" dirty="0">
                <a:latin typeface="Arial MT"/>
                <a:cs typeface="Arial MT"/>
              </a:rPr>
              <a:t> </a:t>
            </a:r>
            <a:r>
              <a:rPr sz="2400" dirty="0">
                <a:latin typeface="Arial MT"/>
                <a:cs typeface="Arial MT"/>
              </a:rPr>
              <a:t>cluster</a:t>
            </a:r>
            <a:r>
              <a:rPr sz="2400" spc="-20" dirty="0">
                <a:latin typeface="Arial MT"/>
                <a:cs typeface="Arial MT"/>
              </a:rPr>
              <a:t> </a:t>
            </a:r>
            <a:r>
              <a:rPr sz="2400" dirty="0">
                <a:latin typeface="Arial MT"/>
                <a:cs typeface="Arial MT"/>
              </a:rPr>
              <a:t>with</a:t>
            </a:r>
            <a:r>
              <a:rPr sz="2400" spc="5" dirty="0">
                <a:latin typeface="Arial MT"/>
                <a:cs typeface="Arial MT"/>
              </a:rPr>
              <a:t> </a:t>
            </a:r>
            <a:r>
              <a:rPr sz="2400" spc="-10" dirty="0">
                <a:latin typeface="Arial MT"/>
                <a:cs typeface="Arial MT"/>
              </a:rPr>
              <a:t>dynamic </a:t>
            </a:r>
            <a:r>
              <a:rPr sz="2400" dirty="0">
                <a:latin typeface="Arial MT"/>
                <a:cs typeface="Arial MT"/>
              </a:rPr>
              <a:t>membership,</a:t>
            </a:r>
            <a:r>
              <a:rPr sz="2400" spc="-50" dirty="0">
                <a:latin typeface="Arial MT"/>
                <a:cs typeface="Arial MT"/>
              </a:rPr>
              <a:t> </a:t>
            </a:r>
            <a:r>
              <a:rPr sz="2400" dirty="0">
                <a:latin typeface="Arial MT"/>
                <a:cs typeface="Arial MT"/>
              </a:rPr>
              <a:t>nodes</a:t>
            </a:r>
            <a:r>
              <a:rPr sz="2400" spc="-20" dirty="0">
                <a:latin typeface="Arial MT"/>
                <a:cs typeface="Arial MT"/>
              </a:rPr>
              <a:t> </a:t>
            </a:r>
            <a:r>
              <a:rPr sz="2400" dirty="0">
                <a:latin typeface="Arial MT"/>
                <a:cs typeface="Arial MT"/>
              </a:rPr>
              <a:t>can </a:t>
            </a:r>
            <a:r>
              <a:rPr sz="2400" spc="-10" dirty="0">
                <a:latin typeface="Arial MT"/>
                <a:cs typeface="Arial MT"/>
              </a:rPr>
              <a:t>leave </a:t>
            </a:r>
            <a:r>
              <a:rPr sz="2400" dirty="0">
                <a:latin typeface="Arial MT"/>
                <a:cs typeface="Arial MT"/>
              </a:rPr>
              <a:t>and</a:t>
            </a:r>
            <a:r>
              <a:rPr sz="2400" spc="-85" dirty="0">
                <a:latin typeface="Arial MT"/>
                <a:cs typeface="Arial MT"/>
              </a:rPr>
              <a:t> </a:t>
            </a:r>
            <a:r>
              <a:rPr sz="2400" dirty="0">
                <a:latin typeface="Arial MT"/>
                <a:cs typeface="Arial MT"/>
              </a:rPr>
              <a:t>rejoin</a:t>
            </a:r>
            <a:r>
              <a:rPr sz="2400" spc="-15" dirty="0">
                <a:latin typeface="Arial MT"/>
                <a:cs typeface="Arial MT"/>
              </a:rPr>
              <a:t> </a:t>
            </a:r>
            <a:r>
              <a:rPr sz="2400" dirty="0">
                <a:latin typeface="Arial MT"/>
                <a:cs typeface="Arial MT"/>
              </a:rPr>
              <a:t>or</a:t>
            </a:r>
            <a:r>
              <a:rPr sz="2400" spc="-30" dirty="0">
                <a:latin typeface="Arial MT"/>
                <a:cs typeface="Arial MT"/>
              </a:rPr>
              <a:t> </a:t>
            </a:r>
            <a:r>
              <a:rPr sz="2400" dirty="0">
                <a:latin typeface="Arial MT"/>
                <a:cs typeface="Arial MT"/>
              </a:rPr>
              <a:t>crash</a:t>
            </a:r>
            <a:r>
              <a:rPr sz="2400" spc="-10" dirty="0">
                <a:latin typeface="Arial MT"/>
                <a:cs typeface="Arial MT"/>
              </a:rPr>
              <a:t> </a:t>
            </a:r>
            <a:r>
              <a:rPr sz="2400" dirty="0">
                <a:latin typeface="Arial MT"/>
                <a:cs typeface="Arial MT"/>
              </a:rPr>
              <a:t>and</a:t>
            </a:r>
            <a:r>
              <a:rPr sz="2400" spc="-85" dirty="0">
                <a:latin typeface="Arial MT"/>
                <a:cs typeface="Arial MT"/>
              </a:rPr>
              <a:t> </a:t>
            </a:r>
            <a:r>
              <a:rPr sz="2400" spc="-10" dirty="0">
                <a:latin typeface="Arial MT"/>
                <a:cs typeface="Arial MT"/>
              </a:rPr>
              <a:t>rejoin</a:t>
            </a:r>
            <a:endParaRPr sz="2400">
              <a:latin typeface="Arial MT"/>
              <a:cs typeface="Arial MT"/>
            </a:endParaRPr>
          </a:p>
        </p:txBody>
      </p:sp>
      <p:pic>
        <p:nvPicPr>
          <p:cNvPr id="4" name="object 4"/>
          <p:cNvPicPr/>
          <p:nvPr/>
        </p:nvPicPr>
        <p:blipFill>
          <a:blip r:embed="rId2" cstate="print"/>
          <a:stretch>
            <a:fillRect/>
          </a:stretch>
        </p:blipFill>
        <p:spPr>
          <a:xfrm>
            <a:off x="6187440" y="1198880"/>
            <a:ext cx="5770879" cy="453136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5580" rIns="0" bIns="0" rtlCol="0">
            <a:spAutoFit/>
          </a:bodyPr>
          <a:lstStyle/>
          <a:p>
            <a:pPr marL="12700">
              <a:lnSpc>
                <a:spcPct val="100000"/>
              </a:lnSpc>
              <a:spcBef>
                <a:spcPts val="105"/>
              </a:spcBef>
            </a:pPr>
            <a:r>
              <a:rPr dirty="0"/>
              <a:t>OpenMPI</a:t>
            </a:r>
            <a:r>
              <a:rPr spc="-35" dirty="0"/>
              <a:t> </a:t>
            </a:r>
            <a:r>
              <a:rPr dirty="0"/>
              <a:t>–</a:t>
            </a:r>
            <a:r>
              <a:rPr spc="-60" dirty="0"/>
              <a:t> </a:t>
            </a:r>
            <a:r>
              <a:rPr dirty="0"/>
              <a:t>Distributed</a:t>
            </a:r>
            <a:r>
              <a:rPr spc="40" dirty="0"/>
              <a:t> </a:t>
            </a:r>
            <a:r>
              <a:rPr dirty="0"/>
              <a:t>Memory</a:t>
            </a:r>
            <a:r>
              <a:rPr spc="-60" dirty="0"/>
              <a:t> </a:t>
            </a:r>
            <a:r>
              <a:rPr spc="-10" dirty="0"/>
              <a:t>parallelism</a:t>
            </a:r>
          </a:p>
        </p:txBody>
      </p:sp>
      <p:sp>
        <p:nvSpPr>
          <p:cNvPr id="3" name="object 3"/>
          <p:cNvSpPr txBox="1"/>
          <p:nvPr/>
        </p:nvSpPr>
        <p:spPr>
          <a:xfrm>
            <a:off x="855980" y="1251077"/>
            <a:ext cx="4288155" cy="4278630"/>
          </a:xfrm>
          <a:prstGeom prst="rect">
            <a:avLst/>
          </a:prstGeom>
        </p:spPr>
        <p:txBody>
          <a:bodyPr vert="horz" wrap="square" lIns="0" tIns="12700" rIns="0" bIns="0" rtlCol="0">
            <a:spAutoFit/>
          </a:bodyPr>
          <a:lstStyle/>
          <a:p>
            <a:pPr marL="12700" marR="2896235">
              <a:lnSpc>
                <a:spcPct val="150100"/>
              </a:lnSpc>
              <a:spcBef>
                <a:spcPts val="100"/>
              </a:spcBef>
            </a:pPr>
            <a:r>
              <a:rPr sz="1200" dirty="0">
                <a:latin typeface="Arial MT"/>
                <a:cs typeface="Arial MT"/>
              </a:rPr>
              <a:t>#include</a:t>
            </a:r>
            <a:r>
              <a:rPr sz="1200" spc="-25" dirty="0">
                <a:latin typeface="Arial MT"/>
                <a:cs typeface="Arial MT"/>
              </a:rPr>
              <a:t> </a:t>
            </a:r>
            <a:r>
              <a:rPr sz="1200" spc="-10" dirty="0">
                <a:latin typeface="Arial MT"/>
                <a:cs typeface="Arial MT"/>
              </a:rPr>
              <a:t>&lt;iostream&gt; </a:t>
            </a:r>
            <a:r>
              <a:rPr sz="1200" dirty="0">
                <a:latin typeface="Arial MT"/>
                <a:cs typeface="Arial MT"/>
              </a:rPr>
              <a:t>#include</a:t>
            </a:r>
            <a:r>
              <a:rPr sz="1200" spc="-25" dirty="0">
                <a:latin typeface="Arial MT"/>
                <a:cs typeface="Arial MT"/>
              </a:rPr>
              <a:t> </a:t>
            </a:r>
            <a:r>
              <a:rPr sz="1200" spc="-10" dirty="0">
                <a:latin typeface="Arial MT"/>
                <a:cs typeface="Arial MT"/>
              </a:rPr>
              <a:t>&lt;mpi.h&gt;</a:t>
            </a:r>
            <a:endParaRPr sz="1200">
              <a:latin typeface="Arial MT"/>
              <a:cs typeface="Arial MT"/>
            </a:endParaRPr>
          </a:p>
          <a:p>
            <a:pPr>
              <a:lnSpc>
                <a:spcPct val="100000"/>
              </a:lnSpc>
              <a:spcBef>
                <a:spcPts val="545"/>
              </a:spcBef>
            </a:pPr>
            <a:endParaRPr sz="1200">
              <a:latin typeface="Arial MT"/>
              <a:cs typeface="Arial MT"/>
            </a:endParaRPr>
          </a:p>
          <a:p>
            <a:pPr marL="12700">
              <a:lnSpc>
                <a:spcPct val="100000"/>
              </a:lnSpc>
            </a:pPr>
            <a:r>
              <a:rPr sz="1200" dirty="0">
                <a:latin typeface="Arial MT"/>
                <a:cs typeface="Arial MT"/>
              </a:rPr>
              <a:t>int</a:t>
            </a:r>
            <a:r>
              <a:rPr sz="1200" spc="-20" dirty="0">
                <a:latin typeface="Arial MT"/>
                <a:cs typeface="Arial MT"/>
              </a:rPr>
              <a:t> </a:t>
            </a:r>
            <a:r>
              <a:rPr sz="1200" dirty="0">
                <a:latin typeface="Arial MT"/>
                <a:cs typeface="Arial MT"/>
              </a:rPr>
              <a:t>main(int</a:t>
            </a:r>
            <a:r>
              <a:rPr sz="1200" spc="-20" dirty="0">
                <a:latin typeface="Arial MT"/>
                <a:cs typeface="Arial MT"/>
              </a:rPr>
              <a:t> </a:t>
            </a:r>
            <a:r>
              <a:rPr sz="1200" dirty="0">
                <a:latin typeface="Arial MT"/>
                <a:cs typeface="Arial MT"/>
              </a:rPr>
              <a:t>argc,</a:t>
            </a:r>
            <a:r>
              <a:rPr sz="1200" spc="-20" dirty="0">
                <a:latin typeface="Arial MT"/>
                <a:cs typeface="Arial MT"/>
              </a:rPr>
              <a:t> </a:t>
            </a:r>
            <a:r>
              <a:rPr sz="1200" dirty="0">
                <a:latin typeface="Arial MT"/>
                <a:cs typeface="Arial MT"/>
              </a:rPr>
              <a:t>char**</a:t>
            </a:r>
            <a:r>
              <a:rPr sz="1200" spc="-55" dirty="0">
                <a:latin typeface="Arial MT"/>
                <a:cs typeface="Arial MT"/>
              </a:rPr>
              <a:t> </a:t>
            </a:r>
            <a:r>
              <a:rPr sz="1200" dirty="0">
                <a:latin typeface="Arial MT"/>
                <a:cs typeface="Arial MT"/>
              </a:rPr>
              <a:t>argv)</a:t>
            </a:r>
            <a:r>
              <a:rPr sz="1200" spc="-5" dirty="0">
                <a:latin typeface="Arial MT"/>
                <a:cs typeface="Arial MT"/>
              </a:rPr>
              <a:t> </a:t>
            </a:r>
            <a:r>
              <a:rPr sz="1200" spc="-50" dirty="0">
                <a:latin typeface="Arial MT"/>
                <a:cs typeface="Arial MT"/>
              </a:rPr>
              <a:t>{</a:t>
            </a:r>
            <a:endParaRPr sz="1200">
              <a:latin typeface="Arial MT"/>
              <a:cs typeface="Arial MT"/>
            </a:endParaRPr>
          </a:p>
          <a:p>
            <a:pPr marL="12700" marR="2699385" indent="81280">
              <a:lnSpc>
                <a:spcPct val="144700"/>
              </a:lnSpc>
              <a:spcBef>
                <a:spcPts val="75"/>
              </a:spcBef>
            </a:pPr>
            <a:r>
              <a:rPr sz="1200" dirty="0">
                <a:latin typeface="Arial MT"/>
                <a:cs typeface="Arial MT"/>
              </a:rPr>
              <a:t>//</a:t>
            </a:r>
            <a:r>
              <a:rPr sz="1200" spc="30" dirty="0">
                <a:latin typeface="Arial MT"/>
                <a:cs typeface="Arial MT"/>
              </a:rPr>
              <a:t> </a:t>
            </a:r>
            <a:r>
              <a:rPr sz="1200" spc="-10" dirty="0">
                <a:latin typeface="Arial MT"/>
                <a:cs typeface="Arial MT"/>
              </a:rPr>
              <a:t>Initialisation </a:t>
            </a:r>
            <a:r>
              <a:rPr sz="1200" spc="-20" dirty="0">
                <a:latin typeface="Arial MT"/>
                <a:cs typeface="Arial MT"/>
              </a:rPr>
              <a:t>MPI_Init(&amp;argc,</a:t>
            </a:r>
            <a:r>
              <a:rPr sz="1200" spc="204" dirty="0">
                <a:latin typeface="Arial MT"/>
                <a:cs typeface="Arial MT"/>
              </a:rPr>
              <a:t> </a:t>
            </a:r>
            <a:r>
              <a:rPr sz="1200" spc="-10" dirty="0">
                <a:latin typeface="Arial MT"/>
                <a:cs typeface="Arial MT"/>
              </a:rPr>
              <a:t>&amp;argv);</a:t>
            </a:r>
            <a:endParaRPr sz="1200">
              <a:latin typeface="Arial MT"/>
              <a:cs typeface="Arial MT"/>
            </a:endParaRPr>
          </a:p>
          <a:p>
            <a:pPr marL="93345">
              <a:lnSpc>
                <a:spcPct val="100000"/>
              </a:lnSpc>
              <a:spcBef>
                <a:spcPts val="725"/>
              </a:spcBef>
            </a:pPr>
            <a:r>
              <a:rPr sz="1200" dirty="0">
                <a:latin typeface="Arial MT"/>
                <a:cs typeface="Arial MT"/>
              </a:rPr>
              <a:t>//</a:t>
            </a:r>
            <a:r>
              <a:rPr sz="1200" spc="10" dirty="0">
                <a:latin typeface="Arial MT"/>
                <a:cs typeface="Arial MT"/>
              </a:rPr>
              <a:t> </a:t>
            </a:r>
            <a:r>
              <a:rPr sz="1200" dirty="0">
                <a:latin typeface="Arial MT"/>
                <a:cs typeface="Arial MT"/>
              </a:rPr>
              <a:t>Reading</a:t>
            </a:r>
            <a:r>
              <a:rPr sz="1200" spc="70" dirty="0">
                <a:latin typeface="Arial MT"/>
                <a:cs typeface="Arial MT"/>
              </a:rPr>
              <a:t> </a:t>
            </a:r>
            <a:r>
              <a:rPr sz="1200" dirty="0">
                <a:latin typeface="Arial MT"/>
                <a:cs typeface="Arial MT"/>
              </a:rPr>
              <a:t>size</a:t>
            </a:r>
            <a:r>
              <a:rPr sz="1200" spc="-75" dirty="0">
                <a:latin typeface="Arial MT"/>
                <a:cs typeface="Arial MT"/>
              </a:rPr>
              <a:t> </a:t>
            </a:r>
            <a:r>
              <a:rPr sz="1200" dirty="0">
                <a:latin typeface="Arial MT"/>
                <a:cs typeface="Arial MT"/>
              </a:rPr>
              <a:t>and </a:t>
            </a:r>
            <a:r>
              <a:rPr sz="1200" spc="-20" dirty="0">
                <a:latin typeface="Arial MT"/>
                <a:cs typeface="Arial MT"/>
              </a:rPr>
              <a:t>rank</a:t>
            </a:r>
            <a:endParaRPr sz="1200">
              <a:latin typeface="Arial MT"/>
              <a:cs typeface="Arial MT"/>
            </a:endParaRPr>
          </a:p>
          <a:p>
            <a:pPr marL="12700">
              <a:lnSpc>
                <a:spcPct val="100000"/>
              </a:lnSpc>
              <a:spcBef>
                <a:spcPts val="725"/>
              </a:spcBef>
            </a:pPr>
            <a:r>
              <a:rPr sz="1200" dirty="0">
                <a:latin typeface="Arial MT"/>
                <a:cs typeface="Arial MT"/>
              </a:rPr>
              <a:t>int</a:t>
            </a:r>
            <a:r>
              <a:rPr sz="1200" spc="15" dirty="0">
                <a:latin typeface="Arial MT"/>
                <a:cs typeface="Arial MT"/>
              </a:rPr>
              <a:t> </a:t>
            </a:r>
            <a:r>
              <a:rPr sz="1200" dirty="0">
                <a:latin typeface="Arial MT"/>
                <a:cs typeface="Arial MT"/>
              </a:rPr>
              <a:t>size,</a:t>
            </a:r>
            <a:r>
              <a:rPr sz="1200" spc="-50" dirty="0">
                <a:latin typeface="Arial MT"/>
                <a:cs typeface="Arial MT"/>
              </a:rPr>
              <a:t> </a:t>
            </a:r>
            <a:r>
              <a:rPr sz="1200" spc="-20" dirty="0">
                <a:latin typeface="Arial MT"/>
                <a:cs typeface="Arial MT"/>
              </a:rPr>
              <a:t>rank;</a:t>
            </a:r>
            <a:endParaRPr sz="1200">
              <a:latin typeface="Arial MT"/>
              <a:cs typeface="Arial MT"/>
            </a:endParaRPr>
          </a:p>
          <a:p>
            <a:pPr marL="12700" marR="980440">
              <a:lnSpc>
                <a:spcPct val="150100"/>
              </a:lnSpc>
            </a:pPr>
            <a:r>
              <a:rPr sz="1200" spc="-10" dirty="0">
                <a:latin typeface="Arial MT"/>
                <a:cs typeface="Arial MT"/>
              </a:rPr>
              <a:t>MPI_Comm_size(MPI_COMM_WORLD,</a:t>
            </a:r>
            <a:r>
              <a:rPr sz="1200" spc="165" dirty="0">
                <a:latin typeface="Arial MT"/>
                <a:cs typeface="Arial MT"/>
              </a:rPr>
              <a:t> </a:t>
            </a:r>
            <a:r>
              <a:rPr sz="1200" spc="-10" dirty="0">
                <a:latin typeface="Arial MT"/>
                <a:cs typeface="Arial MT"/>
              </a:rPr>
              <a:t>&amp;size); MPI_Comm_rank(MPI_COMM_WORLD,</a:t>
            </a:r>
            <a:r>
              <a:rPr sz="1200" spc="114" dirty="0">
                <a:latin typeface="Arial MT"/>
                <a:cs typeface="Arial MT"/>
              </a:rPr>
              <a:t> </a:t>
            </a:r>
            <a:r>
              <a:rPr sz="1200" spc="-10" dirty="0">
                <a:latin typeface="Arial MT"/>
                <a:cs typeface="Arial MT"/>
              </a:rPr>
              <a:t>&amp;rank);</a:t>
            </a:r>
            <a:endParaRPr sz="1200">
              <a:latin typeface="Arial MT"/>
              <a:cs typeface="Arial MT"/>
            </a:endParaRPr>
          </a:p>
          <a:p>
            <a:pPr marL="93345">
              <a:lnSpc>
                <a:spcPct val="100000"/>
              </a:lnSpc>
              <a:spcBef>
                <a:spcPts val="725"/>
              </a:spcBef>
            </a:pPr>
            <a:r>
              <a:rPr sz="1200" dirty="0">
                <a:latin typeface="Arial MT"/>
                <a:cs typeface="Arial MT"/>
              </a:rPr>
              <a:t>//</a:t>
            </a:r>
            <a:r>
              <a:rPr sz="1200" spc="25" dirty="0">
                <a:latin typeface="Arial MT"/>
                <a:cs typeface="Arial MT"/>
              </a:rPr>
              <a:t> </a:t>
            </a:r>
            <a:r>
              <a:rPr sz="1200" spc="-10" dirty="0">
                <a:latin typeface="Arial MT"/>
                <a:cs typeface="Arial MT"/>
              </a:rPr>
              <a:t>Printing</a:t>
            </a:r>
            <a:endParaRPr sz="1200">
              <a:latin typeface="Arial MT"/>
              <a:cs typeface="Arial MT"/>
            </a:endParaRPr>
          </a:p>
          <a:p>
            <a:pPr marL="93345">
              <a:lnSpc>
                <a:spcPct val="100000"/>
              </a:lnSpc>
              <a:spcBef>
                <a:spcPts val="725"/>
              </a:spcBef>
            </a:pPr>
            <a:r>
              <a:rPr sz="1200" dirty="0">
                <a:latin typeface="Arial MT"/>
                <a:cs typeface="Arial MT"/>
              </a:rPr>
              <a:t>std::cout</a:t>
            </a:r>
            <a:r>
              <a:rPr sz="1200" spc="-25" dirty="0">
                <a:latin typeface="Arial MT"/>
                <a:cs typeface="Arial MT"/>
              </a:rPr>
              <a:t> </a:t>
            </a:r>
            <a:r>
              <a:rPr sz="1200" dirty="0">
                <a:latin typeface="Arial MT"/>
                <a:cs typeface="Arial MT"/>
              </a:rPr>
              <a:t>&lt;&lt;</a:t>
            </a:r>
            <a:r>
              <a:rPr sz="1200" spc="-50" dirty="0">
                <a:latin typeface="Arial MT"/>
                <a:cs typeface="Arial MT"/>
              </a:rPr>
              <a:t> </a:t>
            </a:r>
            <a:r>
              <a:rPr sz="1200" dirty="0">
                <a:latin typeface="Arial MT"/>
                <a:cs typeface="Arial MT"/>
              </a:rPr>
              <a:t>"Hello</a:t>
            </a:r>
            <a:r>
              <a:rPr sz="1200" spc="114" dirty="0">
                <a:latin typeface="Arial MT"/>
                <a:cs typeface="Arial MT"/>
              </a:rPr>
              <a:t> </a:t>
            </a:r>
            <a:r>
              <a:rPr sz="1200" dirty="0">
                <a:latin typeface="Arial MT"/>
                <a:cs typeface="Arial MT"/>
              </a:rPr>
              <a:t>world,</a:t>
            </a:r>
            <a:r>
              <a:rPr sz="1200" spc="-10" dirty="0">
                <a:latin typeface="Arial MT"/>
                <a:cs typeface="Arial MT"/>
              </a:rPr>
              <a:t> </a:t>
            </a:r>
            <a:r>
              <a:rPr sz="1200" dirty="0">
                <a:latin typeface="Arial MT"/>
                <a:cs typeface="Arial MT"/>
              </a:rPr>
              <a:t>from</a:t>
            </a:r>
            <a:r>
              <a:rPr sz="1200" spc="-35" dirty="0">
                <a:latin typeface="Arial MT"/>
                <a:cs typeface="Arial MT"/>
              </a:rPr>
              <a:t> </a:t>
            </a:r>
            <a:r>
              <a:rPr sz="1200" dirty="0">
                <a:latin typeface="Arial MT"/>
                <a:cs typeface="Arial MT"/>
              </a:rPr>
              <a:t>process</a:t>
            </a:r>
            <a:r>
              <a:rPr sz="1200" spc="-85" dirty="0">
                <a:latin typeface="Arial MT"/>
                <a:cs typeface="Arial MT"/>
              </a:rPr>
              <a:t> </a:t>
            </a:r>
            <a:r>
              <a:rPr sz="1200" dirty="0">
                <a:latin typeface="Arial MT"/>
                <a:cs typeface="Arial MT"/>
              </a:rPr>
              <a:t>#"</a:t>
            </a:r>
            <a:r>
              <a:rPr sz="1200" spc="-20" dirty="0">
                <a:latin typeface="Arial MT"/>
                <a:cs typeface="Arial MT"/>
              </a:rPr>
              <a:t> </a:t>
            </a:r>
            <a:r>
              <a:rPr sz="1200" dirty="0">
                <a:latin typeface="Arial MT"/>
                <a:cs typeface="Arial MT"/>
              </a:rPr>
              <a:t>&lt;&lt;</a:t>
            </a:r>
            <a:r>
              <a:rPr sz="1200" spc="-50" dirty="0">
                <a:latin typeface="Arial MT"/>
                <a:cs typeface="Arial MT"/>
              </a:rPr>
              <a:t> </a:t>
            </a:r>
            <a:r>
              <a:rPr sz="1200" dirty="0">
                <a:latin typeface="Arial MT"/>
                <a:cs typeface="Arial MT"/>
              </a:rPr>
              <a:t>rank&lt;&lt;</a:t>
            </a:r>
            <a:r>
              <a:rPr sz="1200" spc="45" dirty="0">
                <a:latin typeface="Arial MT"/>
                <a:cs typeface="Arial MT"/>
              </a:rPr>
              <a:t> </a:t>
            </a:r>
            <a:r>
              <a:rPr sz="1200" spc="-10" dirty="0">
                <a:latin typeface="Arial MT"/>
                <a:cs typeface="Arial MT"/>
              </a:rPr>
              <a:t>std::endl;</a:t>
            </a:r>
            <a:endParaRPr sz="1200">
              <a:latin typeface="Arial MT"/>
              <a:cs typeface="Arial MT"/>
            </a:endParaRPr>
          </a:p>
          <a:p>
            <a:pPr marL="12700" marR="3216910" indent="172720">
              <a:lnSpc>
                <a:spcPts val="2160"/>
              </a:lnSpc>
              <a:spcBef>
                <a:spcPts val="195"/>
              </a:spcBef>
            </a:pPr>
            <a:r>
              <a:rPr sz="1200" dirty="0">
                <a:latin typeface="Arial MT"/>
                <a:cs typeface="Arial MT"/>
              </a:rPr>
              <a:t>//</a:t>
            </a:r>
            <a:r>
              <a:rPr sz="1200" spc="25" dirty="0">
                <a:latin typeface="Arial MT"/>
                <a:cs typeface="Arial MT"/>
              </a:rPr>
              <a:t> </a:t>
            </a:r>
            <a:r>
              <a:rPr sz="1200" spc="-25" dirty="0">
                <a:latin typeface="Arial MT"/>
                <a:cs typeface="Arial MT"/>
              </a:rPr>
              <a:t>Finalisation </a:t>
            </a:r>
            <a:r>
              <a:rPr sz="1200" spc="-10" dirty="0">
                <a:latin typeface="Arial MT"/>
                <a:cs typeface="Arial MT"/>
              </a:rPr>
              <a:t>MPI_Finalize(); </a:t>
            </a:r>
            <a:r>
              <a:rPr sz="1200" dirty="0">
                <a:latin typeface="Arial MT"/>
                <a:cs typeface="Arial MT"/>
              </a:rPr>
              <a:t>return</a:t>
            </a:r>
            <a:r>
              <a:rPr sz="1200" spc="-60" dirty="0">
                <a:latin typeface="Arial MT"/>
                <a:cs typeface="Arial MT"/>
              </a:rPr>
              <a:t> </a:t>
            </a:r>
            <a:r>
              <a:rPr sz="1200" spc="-25" dirty="0">
                <a:latin typeface="Arial MT"/>
                <a:cs typeface="Arial MT"/>
              </a:rPr>
              <a:t>0;</a:t>
            </a:r>
            <a:endParaRPr sz="1200">
              <a:latin typeface="Arial MT"/>
              <a:cs typeface="Arial MT"/>
            </a:endParaRPr>
          </a:p>
          <a:p>
            <a:pPr marL="12700">
              <a:lnSpc>
                <a:spcPct val="100000"/>
              </a:lnSpc>
              <a:spcBef>
                <a:spcPts val="455"/>
              </a:spcBef>
            </a:pPr>
            <a:r>
              <a:rPr sz="1200" spc="-50" dirty="0">
                <a:latin typeface="Arial MT"/>
                <a:cs typeface="Arial MT"/>
              </a:rPr>
              <a:t>}</a:t>
            </a:r>
            <a:endParaRPr sz="1200">
              <a:latin typeface="Arial MT"/>
              <a:cs typeface="Arial MT"/>
            </a:endParaRPr>
          </a:p>
        </p:txBody>
      </p:sp>
      <p:pic>
        <p:nvPicPr>
          <p:cNvPr id="4" name="object 4"/>
          <p:cNvPicPr/>
          <p:nvPr/>
        </p:nvPicPr>
        <p:blipFill>
          <a:blip r:embed="rId2" cstate="print"/>
          <a:stretch>
            <a:fillRect/>
          </a:stretch>
        </p:blipFill>
        <p:spPr>
          <a:xfrm>
            <a:off x="7040880" y="3789679"/>
            <a:ext cx="4693920" cy="27432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5580" rIns="0" bIns="0" rtlCol="0">
            <a:spAutoFit/>
          </a:bodyPr>
          <a:lstStyle/>
          <a:p>
            <a:pPr marL="12700">
              <a:lnSpc>
                <a:spcPct val="100000"/>
              </a:lnSpc>
              <a:spcBef>
                <a:spcPts val="105"/>
              </a:spcBef>
            </a:pPr>
            <a:r>
              <a:rPr dirty="0"/>
              <a:t>OpenMP</a:t>
            </a:r>
            <a:r>
              <a:rPr spc="50" dirty="0"/>
              <a:t> </a:t>
            </a:r>
            <a:r>
              <a:rPr dirty="0"/>
              <a:t>–</a:t>
            </a:r>
            <a:r>
              <a:rPr spc="-90" dirty="0"/>
              <a:t> </a:t>
            </a:r>
            <a:r>
              <a:rPr dirty="0"/>
              <a:t>Shared</a:t>
            </a:r>
            <a:r>
              <a:rPr spc="-55" dirty="0"/>
              <a:t> </a:t>
            </a:r>
            <a:r>
              <a:rPr dirty="0"/>
              <a:t>Memory</a:t>
            </a:r>
            <a:r>
              <a:rPr spc="-10" dirty="0"/>
              <a:t> Parallelism</a:t>
            </a:r>
          </a:p>
        </p:txBody>
      </p:sp>
      <p:grpSp>
        <p:nvGrpSpPr>
          <p:cNvPr id="3" name="object 3"/>
          <p:cNvGrpSpPr/>
          <p:nvPr/>
        </p:nvGrpSpPr>
        <p:grpSpPr>
          <a:xfrm>
            <a:off x="325120" y="1432560"/>
            <a:ext cx="11582400" cy="4734560"/>
            <a:chOff x="325120" y="1432560"/>
            <a:chExt cx="11582400" cy="4734560"/>
          </a:xfrm>
        </p:grpSpPr>
        <p:pic>
          <p:nvPicPr>
            <p:cNvPr id="4" name="object 4"/>
            <p:cNvPicPr/>
            <p:nvPr/>
          </p:nvPicPr>
          <p:blipFill>
            <a:blip r:embed="rId2" cstate="print"/>
            <a:stretch>
              <a:fillRect/>
            </a:stretch>
          </p:blipFill>
          <p:spPr>
            <a:xfrm>
              <a:off x="325120" y="1432560"/>
              <a:ext cx="6802676" cy="2611120"/>
            </a:xfrm>
            <a:prstGeom prst="rect">
              <a:avLst/>
            </a:prstGeom>
          </p:spPr>
        </p:pic>
        <p:pic>
          <p:nvPicPr>
            <p:cNvPr id="5" name="object 5"/>
            <p:cNvPicPr/>
            <p:nvPr/>
          </p:nvPicPr>
          <p:blipFill>
            <a:blip r:embed="rId3" cstate="print"/>
            <a:stretch>
              <a:fillRect/>
            </a:stretch>
          </p:blipFill>
          <p:spPr>
            <a:xfrm>
              <a:off x="6095999" y="3484880"/>
              <a:ext cx="5811520" cy="2682239"/>
            </a:xfrm>
            <a:prstGeom prst="rect">
              <a:avLst/>
            </a:prstGeom>
          </p:spPr>
        </p:pic>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5580" rIns="0" bIns="0" rtlCol="0">
            <a:spAutoFit/>
          </a:bodyPr>
          <a:lstStyle/>
          <a:p>
            <a:pPr marL="12700">
              <a:lnSpc>
                <a:spcPct val="100000"/>
              </a:lnSpc>
              <a:spcBef>
                <a:spcPts val="105"/>
              </a:spcBef>
            </a:pPr>
            <a:r>
              <a:rPr dirty="0"/>
              <a:t>GPU</a:t>
            </a:r>
            <a:r>
              <a:rPr spc="-55" dirty="0"/>
              <a:t> </a:t>
            </a:r>
            <a:r>
              <a:rPr dirty="0"/>
              <a:t>&amp;</a:t>
            </a:r>
            <a:r>
              <a:rPr spc="-50" dirty="0"/>
              <a:t> </a:t>
            </a:r>
            <a:r>
              <a:rPr dirty="0"/>
              <a:t>CUDA</a:t>
            </a:r>
            <a:r>
              <a:rPr spc="40" dirty="0"/>
              <a:t> </a:t>
            </a:r>
            <a:r>
              <a:rPr dirty="0"/>
              <a:t>–</a:t>
            </a:r>
            <a:r>
              <a:rPr spc="-10" dirty="0"/>
              <a:t> </a:t>
            </a:r>
            <a:r>
              <a:rPr dirty="0"/>
              <a:t>Massive</a:t>
            </a:r>
            <a:r>
              <a:rPr spc="-10" dirty="0"/>
              <a:t> Parallelism</a:t>
            </a:r>
          </a:p>
        </p:txBody>
      </p:sp>
      <p:grpSp>
        <p:nvGrpSpPr>
          <p:cNvPr id="3" name="object 3"/>
          <p:cNvGrpSpPr/>
          <p:nvPr/>
        </p:nvGrpSpPr>
        <p:grpSpPr>
          <a:xfrm>
            <a:off x="690880" y="1229383"/>
            <a:ext cx="11115040" cy="5100320"/>
            <a:chOff x="690880" y="1229383"/>
            <a:chExt cx="11115040" cy="5100320"/>
          </a:xfrm>
        </p:grpSpPr>
        <p:pic>
          <p:nvPicPr>
            <p:cNvPr id="4" name="object 4"/>
            <p:cNvPicPr/>
            <p:nvPr/>
          </p:nvPicPr>
          <p:blipFill>
            <a:blip r:embed="rId2" cstate="print"/>
            <a:stretch>
              <a:fillRect/>
            </a:stretch>
          </p:blipFill>
          <p:spPr>
            <a:xfrm>
              <a:off x="5262880" y="3169919"/>
              <a:ext cx="6543040" cy="3159760"/>
            </a:xfrm>
            <a:prstGeom prst="rect">
              <a:avLst/>
            </a:prstGeom>
          </p:spPr>
        </p:pic>
        <p:pic>
          <p:nvPicPr>
            <p:cNvPr id="5" name="object 5"/>
            <p:cNvPicPr/>
            <p:nvPr/>
          </p:nvPicPr>
          <p:blipFill>
            <a:blip r:embed="rId3" cstate="print"/>
            <a:stretch>
              <a:fillRect/>
            </a:stretch>
          </p:blipFill>
          <p:spPr>
            <a:xfrm>
              <a:off x="690880" y="1229383"/>
              <a:ext cx="4568907" cy="3586425"/>
            </a:xfrm>
            <a:prstGeom prst="rect">
              <a:avLst/>
            </a:prstGeom>
          </p:spPr>
        </p:pic>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5580" rIns="0" bIns="0" rtlCol="0">
            <a:spAutoFit/>
          </a:bodyPr>
          <a:lstStyle/>
          <a:p>
            <a:pPr marL="12700">
              <a:lnSpc>
                <a:spcPct val="100000"/>
              </a:lnSpc>
              <a:spcBef>
                <a:spcPts val="105"/>
              </a:spcBef>
            </a:pPr>
            <a:r>
              <a:rPr dirty="0"/>
              <a:t>Event</a:t>
            </a:r>
            <a:r>
              <a:rPr spc="-35" dirty="0"/>
              <a:t> </a:t>
            </a:r>
            <a:r>
              <a:rPr dirty="0"/>
              <a:t>driven</a:t>
            </a:r>
            <a:r>
              <a:rPr spc="-55" dirty="0"/>
              <a:t> </a:t>
            </a:r>
            <a:r>
              <a:rPr spc="-10" dirty="0"/>
              <a:t>programming</a:t>
            </a:r>
          </a:p>
        </p:txBody>
      </p:sp>
      <p:sp>
        <p:nvSpPr>
          <p:cNvPr id="3" name="object 3"/>
          <p:cNvSpPr txBox="1"/>
          <p:nvPr/>
        </p:nvSpPr>
        <p:spPr>
          <a:xfrm>
            <a:off x="855980" y="1260030"/>
            <a:ext cx="10184765" cy="2234565"/>
          </a:xfrm>
          <a:prstGeom prst="rect">
            <a:avLst/>
          </a:prstGeom>
        </p:spPr>
        <p:txBody>
          <a:bodyPr vert="horz" wrap="square" lIns="0" tIns="135890" rIns="0" bIns="0" rtlCol="0">
            <a:spAutoFit/>
          </a:bodyPr>
          <a:lstStyle/>
          <a:p>
            <a:pPr marL="388620" indent="-375920">
              <a:lnSpc>
                <a:spcPct val="100000"/>
              </a:lnSpc>
              <a:spcBef>
                <a:spcPts val="1070"/>
              </a:spcBef>
              <a:buChar char="•"/>
              <a:tabLst>
                <a:tab pos="388620" algn="l"/>
              </a:tabLst>
            </a:pPr>
            <a:r>
              <a:rPr sz="2400" spc="-10" dirty="0">
                <a:latin typeface="Arial MT"/>
                <a:cs typeface="Arial MT"/>
              </a:rPr>
              <a:t>Queues</a:t>
            </a:r>
            <a:endParaRPr sz="2400">
              <a:latin typeface="Arial MT"/>
              <a:cs typeface="Arial MT"/>
            </a:endParaRPr>
          </a:p>
          <a:p>
            <a:pPr marL="388620" indent="-375920">
              <a:lnSpc>
                <a:spcPct val="100000"/>
              </a:lnSpc>
              <a:spcBef>
                <a:spcPts val="965"/>
              </a:spcBef>
              <a:buChar char="•"/>
              <a:tabLst>
                <a:tab pos="388620" algn="l"/>
              </a:tabLst>
            </a:pPr>
            <a:r>
              <a:rPr sz="2400" dirty="0">
                <a:latin typeface="Arial MT"/>
                <a:cs typeface="Arial MT"/>
              </a:rPr>
              <a:t>Publish</a:t>
            </a:r>
            <a:r>
              <a:rPr sz="2400" spc="-85" dirty="0">
                <a:latin typeface="Arial MT"/>
                <a:cs typeface="Arial MT"/>
              </a:rPr>
              <a:t> </a:t>
            </a:r>
            <a:r>
              <a:rPr sz="2400" dirty="0">
                <a:latin typeface="Arial MT"/>
                <a:cs typeface="Arial MT"/>
              </a:rPr>
              <a:t>/</a:t>
            </a:r>
            <a:r>
              <a:rPr sz="2400" spc="-50" dirty="0">
                <a:latin typeface="Arial MT"/>
                <a:cs typeface="Arial MT"/>
              </a:rPr>
              <a:t> </a:t>
            </a:r>
            <a:r>
              <a:rPr sz="2400" spc="-10" dirty="0">
                <a:latin typeface="Arial MT"/>
                <a:cs typeface="Arial MT"/>
              </a:rPr>
              <a:t>subscribe</a:t>
            </a:r>
            <a:endParaRPr sz="2400">
              <a:latin typeface="Arial MT"/>
              <a:cs typeface="Arial MT"/>
            </a:endParaRPr>
          </a:p>
          <a:p>
            <a:pPr marL="388620" marR="5080" indent="-376555">
              <a:lnSpc>
                <a:spcPct val="100000"/>
              </a:lnSpc>
              <a:spcBef>
                <a:spcPts val="1045"/>
              </a:spcBef>
              <a:buChar char="•"/>
              <a:tabLst>
                <a:tab pos="388620" algn="l"/>
              </a:tabLst>
            </a:pPr>
            <a:r>
              <a:rPr sz="2400" spc="-20" dirty="0">
                <a:latin typeface="Arial MT"/>
                <a:cs typeface="Arial MT"/>
              </a:rPr>
              <a:t>Event-</a:t>
            </a:r>
            <a:r>
              <a:rPr sz="2400" dirty="0">
                <a:latin typeface="Arial MT"/>
                <a:cs typeface="Arial MT"/>
              </a:rPr>
              <a:t>driven</a:t>
            </a:r>
            <a:r>
              <a:rPr sz="2400" spc="-30" dirty="0">
                <a:latin typeface="Arial MT"/>
                <a:cs typeface="Arial MT"/>
              </a:rPr>
              <a:t> </a:t>
            </a:r>
            <a:r>
              <a:rPr sz="2400" dirty="0">
                <a:latin typeface="Arial MT"/>
                <a:cs typeface="Arial MT"/>
              </a:rPr>
              <a:t>means, that</a:t>
            </a:r>
            <a:r>
              <a:rPr sz="2400" spc="-70" dirty="0">
                <a:latin typeface="Arial MT"/>
                <a:cs typeface="Arial MT"/>
              </a:rPr>
              <a:t> </a:t>
            </a:r>
            <a:r>
              <a:rPr sz="2400" dirty="0">
                <a:latin typeface="Arial MT"/>
                <a:cs typeface="Arial MT"/>
              </a:rPr>
              <a:t>the</a:t>
            </a:r>
            <a:r>
              <a:rPr sz="2400" spc="-95" dirty="0">
                <a:latin typeface="Arial MT"/>
                <a:cs typeface="Arial MT"/>
              </a:rPr>
              <a:t> </a:t>
            </a:r>
            <a:r>
              <a:rPr sz="2400" dirty="0">
                <a:latin typeface="Arial MT"/>
                <a:cs typeface="Arial MT"/>
              </a:rPr>
              <a:t>process</a:t>
            </a:r>
            <a:r>
              <a:rPr sz="2400" spc="-45" dirty="0">
                <a:latin typeface="Arial MT"/>
                <a:cs typeface="Arial MT"/>
              </a:rPr>
              <a:t> </a:t>
            </a:r>
            <a:r>
              <a:rPr sz="2400" dirty="0">
                <a:latin typeface="Arial MT"/>
                <a:cs typeface="Arial MT"/>
              </a:rPr>
              <a:t>will</a:t>
            </a:r>
            <a:r>
              <a:rPr sz="2400" spc="-95" dirty="0">
                <a:latin typeface="Arial MT"/>
                <a:cs typeface="Arial MT"/>
              </a:rPr>
              <a:t> </a:t>
            </a:r>
            <a:r>
              <a:rPr sz="2400" dirty="0">
                <a:latin typeface="Arial MT"/>
                <a:cs typeface="Arial MT"/>
              </a:rPr>
              <a:t>monitor</a:t>
            </a:r>
            <a:r>
              <a:rPr sz="2400" spc="25" dirty="0">
                <a:latin typeface="Arial MT"/>
                <a:cs typeface="Arial MT"/>
              </a:rPr>
              <a:t> </a:t>
            </a:r>
            <a:r>
              <a:rPr sz="2400" dirty="0">
                <a:latin typeface="Arial MT"/>
                <a:cs typeface="Arial MT"/>
              </a:rPr>
              <a:t>its</a:t>
            </a:r>
            <a:r>
              <a:rPr sz="2400" spc="-110" dirty="0">
                <a:latin typeface="Arial MT"/>
                <a:cs typeface="Arial MT"/>
              </a:rPr>
              <a:t> </a:t>
            </a:r>
            <a:r>
              <a:rPr sz="2400" dirty="0">
                <a:latin typeface="Arial MT"/>
                <a:cs typeface="Arial MT"/>
              </a:rPr>
              <a:t>file</a:t>
            </a:r>
            <a:r>
              <a:rPr sz="2400" spc="-95" dirty="0">
                <a:latin typeface="Arial MT"/>
                <a:cs typeface="Arial MT"/>
              </a:rPr>
              <a:t> </a:t>
            </a:r>
            <a:r>
              <a:rPr sz="2400" dirty="0">
                <a:latin typeface="Arial MT"/>
                <a:cs typeface="Arial MT"/>
              </a:rPr>
              <a:t>descriptors</a:t>
            </a:r>
            <a:r>
              <a:rPr sz="2400" spc="-50" dirty="0">
                <a:latin typeface="Arial MT"/>
                <a:cs typeface="Arial MT"/>
              </a:rPr>
              <a:t> </a:t>
            </a:r>
            <a:r>
              <a:rPr sz="2400" spc="-20" dirty="0">
                <a:latin typeface="Arial MT"/>
                <a:cs typeface="Arial MT"/>
              </a:rPr>
              <a:t>(and </a:t>
            </a:r>
            <a:r>
              <a:rPr sz="2400" dirty="0">
                <a:latin typeface="Arial MT"/>
                <a:cs typeface="Arial MT"/>
              </a:rPr>
              <a:t>sockets),</a:t>
            </a:r>
            <a:r>
              <a:rPr sz="2400" spc="5" dirty="0">
                <a:latin typeface="Arial MT"/>
                <a:cs typeface="Arial MT"/>
              </a:rPr>
              <a:t> </a:t>
            </a:r>
            <a:r>
              <a:rPr sz="2400" dirty="0">
                <a:latin typeface="Arial MT"/>
                <a:cs typeface="Arial MT"/>
              </a:rPr>
              <a:t>and</a:t>
            </a:r>
            <a:r>
              <a:rPr sz="2400" spc="-20" dirty="0">
                <a:latin typeface="Arial MT"/>
                <a:cs typeface="Arial MT"/>
              </a:rPr>
              <a:t> </a:t>
            </a:r>
            <a:r>
              <a:rPr sz="2400" dirty="0">
                <a:latin typeface="Arial MT"/>
                <a:cs typeface="Arial MT"/>
              </a:rPr>
              <a:t>act</a:t>
            </a:r>
            <a:r>
              <a:rPr sz="2400" spc="-65" dirty="0">
                <a:latin typeface="Arial MT"/>
                <a:cs typeface="Arial MT"/>
              </a:rPr>
              <a:t> </a:t>
            </a:r>
            <a:r>
              <a:rPr sz="2400" dirty="0">
                <a:latin typeface="Arial MT"/>
                <a:cs typeface="Arial MT"/>
              </a:rPr>
              <a:t>only</a:t>
            </a:r>
            <a:r>
              <a:rPr sz="2400" spc="-114" dirty="0">
                <a:latin typeface="Arial MT"/>
                <a:cs typeface="Arial MT"/>
              </a:rPr>
              <a:t> </a:t>
            </a:r>
            <a:r>
              <a:rPr sz="2400" dirty="0">
                <a:latin typeface="Arial MT"/>
                <a:cs typeface="Arial MT"/>
              </a:rPr>
              <a:t>when</a:t>
            </a:r>
            <a:r>
              <a:rPr sz="2400" spc="50" dirty="0">
                <a:latin typeface="Arial MT"/>
                <a:cs typeface="Arial MT"/>
              </a:rPr>
              <a:t> </a:t>
            </a:r>
            <a:r>
              <a:rPr sz="2400" dirty="0">
                <a:latin typeface="Arial MT"/>
                <a:cs typeface="Arial MT"/>
              </a:rPr>
              <a:t>some</a:t>
            </a:r>
            <a:r>
              <a:rPr sz="2400" spc="-85" dirty="0">
                <a:latin typeface="Arial MT"/>
                <a:cs typeface="Arial MT"/>
              </a:rPr>
              <a:t> </a:t>
            </a:r>
            <a:r>
              <a:rPr sz="2400" dirty="0">
                <a:latin typeface="Arial MT"/>
                <a:cs typeface="Arial MT"/>
              </a:rPr>
              <a:t>event occurs</a:t>
            </a:r>
            <a:r>
              <a:rPr sz="2400" spc="-35" dirty="0">
                <a:latin typeface="Arial MT"/>
                <a:cs typeface="Arial MT"/>
              </a:rPr>
              <a:t> </a:t>
            </a:r>
            <a:r>
              <a:rPr sz="2400" dirty="0">
                <a:latin typeface="Arial MT"/>
                <a:cs typeface="Arial MT"/>
              </a:rPr>
              <a:t>on</a:t>
            </a:r>
            <a:r>
              <a:rPr sz="2400" spc="-90" dirty="0">
                <a:latin typeface="Arial MT"/>
                <a:cs typeface="Arial MT"/>
              </a:rPr>
              <a:t> </a:t>
            </a:r>
            <a:r>
              <a:rPr sz="2400" dirty="0">
                <a:latin typeface="Arial MT"/>
                <a:cs typeface="Arial MT"/>
              </a:rPr>
              <a:t>some</a:t>
            </a:r>
            <a:r>
              <a:rPr sz="2400" spc="-20" dirty="0">
                <a:latin typeface="Arial MT"/>
                <a:cs typeface="Arial MT"/>
              </a:rPr>
              <a:t> </a:t>
            </a:r>
            <a:r>
              <a:rPr sz="2400" spc="-10" dirty="0">
                <a:latin typeface="Arial MT"/>
                <a:cs typeface="Arial MT"/>
              </a:rPr>
              <a:t>descriptor </a:t>
            </a:r>
            <a:r>
              <a:rPr sz="2400" dirty="0">
                <a:latin typeface="Arial MT"/>
                <a:cs typeface="Arial MT"/>
              </a:rPr>
              <a:t>(events</a:t>
            </a:r>
            <a:r>
              <a:rPr sz="2400" spc="5" dirty="0">
                <a:latin typeface="Arial MT"/>
                <a:cs typeface="Arial MT"/>
              </a:rPr>
              <a:t> </a:t>
            </a:r>
            <a:r>
              <a:rPr sz="2400" dirty="0">
                <a:latin typeface="Arial MT"/>
                <a:cs typeface="Arial MT"/>
              </a:rPr>
              <a:t>are:</a:t>
            </a:r>
            <a:r>
              <a:rPr sz="2400" spc="-15" dirty="0">
                <a:latin typeface="Arial MT"/>
                <a:cs typeface="Arial MT"/>
              </a:rPr>
              <a:t> </a:t>
            </a:r>
            <a:r>
              <a:rPr sz="2400" dirty="0">
                <a:latin typeface="Arial MT"/>
                <a:cs typeface="Arial MT"/>
              </a:rPr>
              <a:t>data</a:t>
            </a:r>
            <a:r>
              <a:rPr sz="2400" spc="-110" dirty="0">
                <a:latin typeface="Arial MT"/>
                <a:cs typeface="Arial MT"/>
              </a:rPr>
              <a:t> </a:t>
            </a:r>
            <a:r>
              <a:rPr sz="2400" dirty="0">
                <a:latin typeface="Arial MT"/>
                <a:cs typeface="Arial MT"/>
              </a:rPr>
              <a:t>received,</a:t>
            </a:r>
            <a:r>
              <a:rPr sz="2400" spc="50" dirty="0">
                <a:latin typeface="Arial MT"/>
                <a:cs typeface="Arial MT"/>
              </a:rPr>
              <a:t> </a:t>
            </a:r>
            <a:r>
              <a:rPr sz="2400" dirty="0">
                <a:latin typeface="Arial MT"/>
                <a:cs typeface="Arial MT"/>
              </a:rPr>
              <a:t>error,</a:t>
            </a:r>
            <a:r>
              <a:rPr sz="2400" spc="-15" dirty="0">
                <a:latin typeface="Arial MT"/>
                <a:cs typeface="Arial MT"/>
              </a:rPr>
              <a:t> </a:t>
            </a:r>
            <a:r>
              <a:rPr sz="2400" dirty="0">
                <a:latin typeface="Arial MT"/>
                <a:cs typeface="Arial MT"/>
              </a:rPr>
              <a:t>became</a:t>
            </a:r>
            <a:r>
              <a:rPr sz="2400" spc="-45" dirty="0">
                <a:latin typeface="Arial MT"/>
                <a:cs typeface="Arial MT"/>
              </a:rPr>
              <a:t> </a:t>
            </a:r>
            <a:r>
              <a:rPr sz="2400" spc="-10" dirty="0">
                <a:latin typeface="Arial MT"/>
                <a:cs typeface="Arial MT"/>
              </a:rPr>
              <a:t>writeable</a:t>
            </a:r>
            <a:endParaRPr sz="2400">
              <a:latin typeface="Arial MT"/>
              <a:cs typeface="Arial MT"/>
            </a:endParaRPr>
          </a:p>
        </p:txBody>
      </p:sp>
      <p:pic>
        <p:nvPicPr>
          <p:cNvPr id="4" name="object 4"/>
          <p:cNvPicPr/>
          <p:nvPr/>
        </p:nvPicPr>
        <p:blipFill>
          <a:blip r:embed="rId2" cstate="print"/>
          <a:stretch>
            <a:fillRect/>
          </a:stretch>
        </p:blipFill>
        <p:spPr>
          <a:xfrm>
            <a:off x="5405120" y="3464559"/>
            <a:ext cx="6553200" cy="298704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08038" rIns="0" bIns="0" rtlCol="0">
            <a:spAutoFit/>
          </a:bodyPr>
          <a:lstStyle/>
          <a:p>
            <a:pPr marL="12700">
              <a:lnSpc>
                <a:spcPct val="100000"/>
              </a:lnSpc>
              <a:spcBef>
                <a:spcPts val="100"/>
              </a:spcBef>
            </a:pPr>
            <a:r>
              <a:rPr sz="2400" dirty="0"/>
              <a:t>Use</a:t>
            </a:r>
            <a:r>
              <a:rPr sz="2400" spc="-140" dirty="0"/>
              <a:t> </a:t>
            </a:r>
            <a:r>
              <a:rPr sz="2400" dirty="0"/>
              <a:t>Cases</a:t>
            </a:r>
            <a:r>
              <a:rPr sz="2400" spc="-140" dirty="0"/>
              <a:t> </a:t>
            </a:r>
            <a:r>
              <a:rPr sz="2400" dirty="0"/>
              <a:t>of</a:t>
            </a:r>
            <a:r>
              <a:rPr sz="2400" spc="-10" dirty="0"/>
              <a:t> </a:t>
            </a:r>
            <a:r>
              <a:rPr sz="2400" dirty="0"/>
              <a:t>Big Data,</a:t>
            </a:r>
            <a:r>
              <a:rPr sz="2400" spc="-100" dirty="0"/>
              <a:t> </a:t>
            </a:r>
            <a:r>
              <a:rPr sz="2400" b="0" dirty="0">
                <a:latin typeface="Arial MT"/>
                <a:cs typeface="Arial MT"/>
              </a:rPr>
              <a:t>High-</a:t>
            </a:r>
            <a:r>
              <a:rPr sz="2400" b="0" spc="-10" dirty="0">
                <a:latin typeface="Arial MT"/>
                <a:cs typeface="Arial MT"/>
              </a:rPr>
              <a:t>Performance</a:t>
            </a:r>
            <a:r>
              <a:rPr sz="2400" b="0" spc="15" dirty="0">
                <a:latin typeface="Arial MT"/>
                <a:cs typeface="Arial MT"/>
              </a:rPr>
              <a:t> </a:t>
            </a:r>
            <a:r>
              <a:rPr sz="2400" b="0" dirty="0">
                <a:latin typeface="Arial MT"/>
                <a:cs typeface="Arial MT"/>
              </a:rPr>
              <a:t>Data</a:t>
            </a:r>
            <a:r>
              <a:rPr sz="2400" b="0" spc="20" dirty="0">
                <a:latin typeface="Arial MT"/>
                <a:cs typeface="Arial MT"/>
              </a:rPr>
              <a:t> </a:t>
            </a:r>
            <a:r>
              <a:rPr sz="2400" b="0" dirty="0">
                <a:latin typeface="Arial MT"/>
                <a:cs typeface="Arial MT"/>
              </a:rPr>
              <a:t>Analytics</a:t>
            </a:r>
            <a:r>
              <a:rPr sz="2400" b="0" spc="-5" dirty="0">
                <a:latin typeface="Arial MT"/>
                <a:cs typeface="Arial MT"/>
              </a:rPr>
              <a:t> </a:t>
            </a:r>
            <a:r>
              <a:rPr sz="2400" dirty="0"/>
              <a:t>and</a:t>
            </a:r>
            <a:r>
              <a:rPr sz="2400" spc="-30" dirty="0"/>
              <a:t> </a:t>
            </a:r>
            <a:r>
              <a:rPr sz="2400" spc="-25" dirty="0"/>
              <a:t>HPC</a:t>
            </a:r>
            <a:endParaRPr sz="2400">
              <a:latin typeface="Arial MT"/>
              <a:cs typeface="Arial MT"/>
            </a:endParaRPr>
          </a:p>
        </p:txBody>
      </p:sp>
      <p:sp>
        <p:nvSpPr>
          <p:cNvPr id="3" name="object 3"/>
          <p:cNvSpPr txBox="1"/>
          <p:nvPr/>
        </p:nvSpPr>
        <p:spPr>
          <a:xfrm>
            <a:off x="855980" y="1277048"/>
            <a:ext cx="10120630" cy="4557395"/>
          </a:xfrm>
          <a:prstGeom prst="rect">
            <a:avLst/>
          </a:prstGeom>
        </p:spPr>
        <p:txBody>
          <a:bodyPr vert="horz" wrap="square" lIns="0" tIns="76835" rIns="0" bIns="0" rtlCol="0">
            <a:spAutoFit/>
          </a:bodyPr>
          <a:lstStyle/>
          <a:p>
            <a:pPr marL="388620" indent="-375920">
              <a:lnSpc>
                <a:spcPct val="100000"/>
              </a:lnSpc>
              <a:spcBef>
                <a:spcPts val="605"/>
              </a:spcBef>
              <a:buSzPct val="106666"/>
              <a:buFont typeface="Arial MT"/>
              <a:buChar char="•"/>
              <a:tabLst>
                <a:tab pos="388620" algn="l"/>
              </a:tabLst>
            </a:pPr>
            <a:r>
              <a:rPr sz="2250" b="1" spc="-10" dirty="0">
                <a:latin typeface="Arial"/>
                <a:cs typeface="Arial"/>
              </a:rPr>
              <a:t>Fraud</a:t>
            </a:r>
            <a:r>
              <a:rPr sz="2250" b="1" spc="-160" dirty="0">
                <a:latin typeface="Arial"/>
                <a:cs typeface="Arial"/>
              </a:rPr>
              <a:t> </a:t>
            </a:r>
            <a:r>
              <a:rPr sz="2250" b="1" spc="-10" dirty="0">
                <a:latin typeface="Arial"/>
                <a:cs typeface="Arial"/>
              </a:rPr>
              <a:t>Detection</a:t>
            </a:r>
            <a:endParaRPr sz="2250">
              <a:latin typeface="Arial"/>
              <a:cs typeface="Arial"/>
            </a:endParaRPr>
          </a:p>
          <a:p>
            <a:pPr marL="846455" marR="5080" lvl="1" indent="-365760">
              <a:lnSpc>
                <a:spcPts val="2160"/>
              </a:lnSpc>
              <a:spcBef>
                <a:spcPts val="1025"/>
              </a:spcBef>
              <a:buSzPct val="112500"/>
              <a:buChar char="•"/>
              <a:tabLst>
                <a:tab pos="846455" algn="l"/>
              </a:tabLst>
            </a:pPr>
            <a:r>
              <a:rPr sz="2000" dirty="0">
                <a:latin typeface="Arial MT"/>
                <a:cs typeface="Arial MT"/>
              </a:rPr>
              <a:t>PayPal</a:t>
            </a:r>
            <a:r>
              <a:rPr sz="2000" spc="-20" dirty="0">
                <a:latin typeface="Arial MT"/>
                <a:cs typeface="Arial MT"/>
              </a:rPr>
              <a:t> </a:t>
            </a:r>
            <a:r>
              <a:rPr sz="2000" dirty="0">
                <a:latin typeface="Arial MT"/>
                <a:cs typeface="Arial MT"/>
              </a:rPr>
              <a:t>saved</a:t>
            </a:r>
            <a:r>
              <a:rPr sz="2000" spc="110" dirty="0">
                <a:latin typeface="Arial MT"/>
                <a:cs typeface="Arial MT"/>
              </a:rPr>
              <a:t> </a:t>
            </a:r>
            <a:r>
              <a:rPr sz="2000" dirty="0">
                <a:latin typeface="Arial MT"/>
                <a:cs typeface="Arial MT"/>
              </a:rPr>
              <a:t>over</a:t>
            </a:r>
            <a:r>
              <a:rPr sz="2000" spc="105" dirty="0">
                <a:latin typeface="Arial MT"/>
                <a:cs typeface="Arial MT"/>
              </a:rPr>
              <a:t> </a:t>
            </a:r>
            <a:r>
              <a:rPr sz="2000" dirty="0">
                <a:latin typeface="Arial MT"/>
                <a:cs typeface="Arial MT"/>
              </a:rPr>
              <a:t>$700</a:t>
            </a:r>
            <a:r>
              <a:rPr sz="2000" spc="25" dirty="0">
                <a:latin typeface="Arial MT"/>
                <a:cs typeface="Arial MT"/>
              </a:rPr>
              <a:t> </a:t>
            </a:r>
            <a:r>
              <a:rPr sz="2000" dirty="0">
                <a:latin typeface="Arial MT"/>
                <a:cs typeface="Arial MT"/>
              </a:rPr>
              <a:t>million</a:t>
            </a:r>
            <a:r>
              <a:rPr sz="2000" spc="-215" dirty="0">
                <a:latin typeface="Arial MT"/>
                <a:cs typeface="Arial MT"/>
              </a:rPr>
              <a:t> </a:t>
            </a:r>
            <a:r>
              <a:rPr sz="2000" dirty="0">
                <a:latin typeface="Arial MT"/>
                <a:cs typeface="Arial MT"/>
              </a:rPr>
              <a:t>in</a:t>
            </a:r>
            <a:r>
              <a:rPr sz="2000" spc="-50" dirty="0">
                <a:latin typeface="Arial MT"/>
                <a:cs typeface="Arial MT"/>
              </a:rPr>
              <a:t> </a:t>
            </a:r>
            <a:r>
              <a:rPr sz="2000" dirty="0">
                <a:latin typeface="Arial MT"/>
                <a:cs typeface="Arial MT"/>
              </a:rPr>
              <a:t>fraudulent</a:t>
            </a:r>
            <a:r>
              <a:rPr sz="2000" spc="-55" dirty="0">
                <a:latin typeface="Arial MT"/>
                <a:cs typeface="Arial MT"/>
              </a:rPr>
              <a:t> </a:t>
            </a:r>
            <a:r>
              <a:rPr sz="2000" dirty="0">
                <a:latin typeface="Arial MT"/>
                <a:cs typeface="Arial MT"/>
              </a:rPr>
              <a:t>transactions</a:t>
            </a:r>
            <a:r>
              <a:rPr sz="2000" spc="-105" dirty="0">
                <a:latin typeface="Arial MT"/>
                <a:cs typeface="Arial MT"/>
              </a:rPr>
              <a:t> </a:t>
            </a:r>
            <a:r>
              <a:rPr sz="2000" dirty="0">
                <a:latin typeface="Arial MT"/>
                <a:cs typeface="Arial MT"/>
              </a:rPr>
              <a:t>that</a:t>
            </a:r>
            <a:r>
              <a:rPr sz="2000" spc="-55" dirty="0">
                <a:latin typeface="Arial MT"/>
                <a:cs typeface="Arial MT"/>
              </a:rPr>
              <a:t> </a:t>
            </a:r>
            <a:r>
              <a:rPr sz="2000" dirty="0">
                <a:latin typeface="Arial MT"/>
                <a:cs typeface="Arial MT"/>
              </a:rPr>
              <a:t>they</a:t>
            </a:r>
            <a:r>
              <a:rPr sz="2000" spc="-20" dirty="0">
                <a:latin typeface="Arial MT"/>
                <a:cs typeface="Arial MT"/>
              </a:rPr>
              <a:t> </a:t>
            </a:r>
            <a:r>
              <a:rPr sz="2000" dirty="0">
                <a:latin typeface="Arial MT"/>
                <a:cs typeface="Arial MT"/>
              </a:rPr>
              <a:t>would</a:t>
            </a:r>
            <a:r>
              <a:rPr sz="2000" spc="-50" dirty="0">
                <a:latin typeface="Arial MT"/>
                <a:cs typeface="Arial MT"/>
              </a:rPr>
              <a:t> </a:t>
            </a:r>
            <a:r>
              <a:rPr sz="2000" dirty="0">
                <a:latin typeface="Arial MT"/>
                <a:cs typeface="Arial MT"/>
              </a:rPr>
              <a:t>not</a:t>
            </a:r>
            <a:r>
              <a:rPr sz="2000" spc="-55" dirty="0">
                <a:latin typeface="Arial MT"/>
                <a:cs typeface="Arial MT"/>
              </a:rPr>
              <a:t> </a:t>
            </a:r>
            <a:r>
              <a:rPr sz="2000" spc="-20" dirty="0">
                <a:latin typeface="Arial MT"/>
                <a:cs typeface="Arial MT"/>
              </a:rPr>
              <a:t>have </a:t>
            </a:r>
            <a:r>
              <a:rPr sz="2000" dirty="0">
                <a:latin typeface="Arial MT"/>
                <a:cs typeface="Arial MT"/>
              </a:rPr>
              <a:t>detected</a:t>
            </a:r>
            <a:r>
              <a:rPr sz="2000" spc="-10" dirty="0">
                <a:latin typeface="Arial MT"/>
                <a:cs typeface="Arial MT"/>
              </a:rPr>
              <a:t> previously.</a:t>
            </a:r>
            <a:endParaRPr sz="2000">
              <a:latin typeface="Arial MT"/>
              <a:cs typeface="Arial MT"/>
            </a:endParaRPr>
          </a:p>
          <a:p>
            <a:pPr marL="845819" lvl="1" indent="-365760">
              <a:lnSpc>
                <a:spcPts val="2280"/>
              </a:lnSpc>
              <a:spcBef>
                <a:spcPts val="780"/>
              </a:spcBef>
              <a:buSzPct val="112500"/>
              <a:buChar char="•"/>
              <a:tabLst>
                <a:tab pos="845819" algn="l"/>
              </a:tabLst>
            </a:pPr>
            <a:r>
              <a:rPr sz="2000" dirty="0">
                <a:latin typeface="Arial MT"/>
                <a:cs typeface="Arial MT"/>
              </a:rPr>
              <a:t>On</a:t>
            </a:r>
            <a:r>
              <a:rPr sz="2000" spc="80" dirty="0">
                <a:latin typeface="Arial MT"/>
                <a:cs typeface="Arial MT"/>
              </a:rPr>
              <a:t> </a:t>
            </a:r>
            <a:r>
              <a:rPr sz="2000" dirty="0">
                <a:latin typeface="Arial MT"/>
                <a:cs typeface="Arial MT"/>
              </a:rPr>
              <a:t>a</a:t>
            </a:r>
            <a:r>
              <a:rPr sz="2000" spc="90" dirty="0">
                <a:latin typeface="Arial MT"/>
                <a:cs typeface="Arial MT"/>
              </a:rPr>
              <a:t> </a:t>
            </a:r>
            <a:r>
              <a:rPr sz="2000" dirty="0">
                <a:latin typeface="Arial MT"/>
                <a:cs typeface="Arial MT"/>
              </a:rPr>
              <a:t>daily</a:t>
            </a:r>
            <a:r>
              <a:rPr sz="2000" spc="-55" dirty="0">
                <a:latin typeface="Arial MT"/>
                <a:cs typeface="Arial MT"/>
              </a:rPr>
              <a:t> </a:t>
            </a:r>
            <a:r>
              <a:rPr sz="2000" dirty="0">
                <a:latin typeface="Arial MT"/>
                <a:cs typeface="Arial MT"/>
              </a:rPr>
              <a:t>basis,</a:t>
            </a:r>
            <a:r>
              <a:rPr sz="2000" spc="-5" dirty="0">
                <a:latin typeface="Arial MT"/>
                <a:cs typeface="Arial MT"/>
              </a:rPr>
              <a:t> </a:t>
            </a:r>
            <a:r>
              <a:rPr sz="2000" dirty="0">
                <a:latin typeface="Arial MT"/>
                <a:cs typeface="Arial MT"/>
              </a:rPr>
              <a:t>they</a:t>
            </a:r>
            <a:r>
              <a:rPr sz="2000" spc="30" dirty="0">
                <a:latin typeface="Arial MT"/>
                <a:cs typeface="Arial MT"/>
              </a:rPr>
              <a:t> </a:t>
            </a:r>
            <a:r>
              <a:rPr sz="2000" dirty="0">
                <a:latin typeface="Arial MT"/>
                <a:cs typeface="Arial MT"/>
              </a:rPr>
              <a:t>deal</a:t>
            </a:r>
            <a:r>
              <a:rPr sz="2000" spc="30" dirty="0">
                <a:latin typeface="Arial MT"/>
                <a:cs typeface="Arial MT"/>
              </a:rPr>
              <a:t> </a:t>
            </a:r>
            <a:r>
              <a:rPr sz="2000" dirty="0">
                <a:latin typeface="Arial MT"/>
                <a:cs typeface="Arial MT"/>
              </a:rPr>
              <a:t>with</a:t>
            </a:r>
            <a:r>
              <a:rPr sz="2000" spc="-85" dirty="0">
                <a:latin typeface="Arial MT"/>
                <a:cs typeface="Arial MT"/>
              </a:rPr>
              <a:t> </a:t>
            </a:r>
            <a:r>
              <a:rPr sz="2000" dirty="0">
                <a:latin typeface="Arial MT"/>
                <a:cs typeface="Arial MT"/>
              </a:rPr>
              <a:t>10+</a:t>
            </a:r>
            <a:r>
              <a:rPr sz="2000" spc="25" dirty="0">
                <a:latin typeface="Arial MT"/>
                <a:cs typeface="Arial MT"/>
              </a:rPr>
              <a:t> </a:t>
            </a:r>
            <a:r>
              <a:rPr sz="2000" dirty="0">
                <a:latin typeface="Arial MT"/>
                <a:cs typeface="Arial MT"/>
              </a:rPr>
              <a:t>million</a:t>
            </a:r>
            <a:r>
              <a:rPr sz="2000" spc="-185" dirty="0">
                <a:latin typeface="Arial MT"/>
                <a:cs typeface="Arial MT"/>
              </a:rPr>
              <a:t> </a:t>
            </a:r>
            <a:r>
              <a:rPr sz="2000" dirty="0">
                <a:latin typeface="Arial MT"/>
                <a:cs typeface="Arial MT"/>
              </a:rPr>
              <a:t>logins,</a:t>
            </a:r>
            <a:r>
              <a:rPr sz="2000" spc="-5" dirty="0">
                <a:latin typeface="Arial MT"/>
                <a:cs typeface="Arial MT"/>
              </a:rPr>
              <a:t> </a:t>
            </a:r>
            <a:r>
              <a:rPr sz="2000" dirty="0">
                <a:latin typeface="Arial MT"/>
                <a:cs typeface="Arial MT"/>
              </a:rPr>
              <a:t>13</a:t>
            </a:r>
            <a:r>
              <a:rPr sz="2000" spc="-5" dirty="0">
                <a:latin typeface="Arial MT"/>
                <a:cs typeface="Arial MT"/>
              </a:rPr>
              <a:t> </a:t>
            </a:r>
            <a:r>
              <a:rPr sz="2000" dirty="0">
                <a:latin typeface="Arial MT"/>
                <a:cs typeface="Arial MT"/>
              </a:rPr>
              <a:t>million</a:t>
            </a:r>
            <a:r>
              <a:rPr sz="2000" spc="-185" dirty="0">
                <a:latin typeface="Arial MT"/>
                <a:cs typeface="Arial MT"/>
              </a:rPr>
              <a:t> </a:t>
            </a:r>
            <a:r>
              <a:rPr sz="2000" dirty="0">
                <a:latin typeface="Arial MT"/>
                <a:cs typeface="Arial MT"/>
              </a:rPr>
              <a:t>transactions</a:t>
            </a:r>
            <a:r>
              <a:rPr sz="2000" spc="-55" dirty="0">
                <a:latin typeface="Arial MT"/>
                <a:cs typeface="Arial MT"/>
              </a:rPr>
              <a:t> </a:t>
            </a:r>
            <a:r>
              <a:rPr sz="2000" dirty="0">
                <a:latin typeface="Arial MT"/>
                <a:cs typeface="Arial MT"/>
              </a:rPr>
              <a:t>and </a:t>
            </a:r>
            <a:r>
              <a:rPr sz="2000" spc="-25" dirty="0">
                <a:latin typeface="Arial MT"/>
                <a:cs typeface="Arial MT"/>
              </a:rPr>
              <a:t>300</a:t>
            </a:r>
            <a:endParaRPr sz="2000">
              <a:latin typeface="Arial MT"/>
              <a:cs typeface="Arial MT"/>
            </a:endParaRPr>
          </a:p>
          <a:p>
            <a:pPr marL="846455">
              <a:lnSpc>
                <a:spcPts val="2280"/>
              </a:lnSpc>
            </a:pPr>
            <a:r>
              <a:rPr sz="2000" dirty="0">
                <a:latin typeface="Arial MT"/>
                <a:cs typeface="Arial MT"/>
              </a:rPr>
              <a:t>variables</a:t>
            </a:r>
            <a:r>
              <a:rPr sz="2000" spc="50" dirty="0">
                <a:latin typeface="Arial MT"/>
                <a:cs typeface="Arial MT"/>
              </a:rPr>
              <a:t> </a:t>
            </a:r>
            <a:r>
              <a:rPr sz="2000" dirty="0">
                <a:latin typeface="Arial MT"/>
                <a:cs typeface="Arial MT"/>
              </a:rPr>
              <a:t>that</a:t>
            </a:r>
            <a:r>
              <a:rPr sz="2000" spc="-60" dirty="0">
                <a:latin typeface="Arial MT"/>
                <a:cs typeface="Arial MT"/>
              </a:rPr>
              <a:t> </a:t>
            </a:r>
            <a:r>
              <a:rPr sz="2000" dirty="0">
                <a:latin typeface="Arial MT"/>
                <a:cs typeface="Arial MT"/>
              </a:rPr>
              <a:t>are</a:t>
            </a:r>
            <a:r>
              <a:rPr sz="2000" spc="20" dirty="0">
                <a:latin typeface="Arial MT"/>
                <a:cs typeface="Arial MT"/>
              </a:rPr>
              <a:t> </a:t>
            </a:r>
            <a:r>
              <a:rPr sz="2000" dirty="0">
                <a:latin typeface="Arial MT"/>
                <a:cs typeface="Arial MT"/>
              </a:rPr>
              <a:t>calculated</a:t>
            </a:r>
            <a:r>
              <a:rPr sz="2000" spc="-135" dirty="0">
                <a:latin typeface="Arial MT"/>
                <a:cs typeface="Arial MT"/>
              </a:rPr>
              <a:t> </a:t>
            </a:r>
            <a:r>
              <a:rPr sz="2000" dirty="0">
                <a:latin typeface="Arial MT"/>
                <a:cs typeface="Arial MT"/>
              </a:rPr>
              <a:t>per</a:t>
            </a:r>
            <a:r>
              <a:rPr sz="2000" spc="-15" dirty="0">
                <a:latin typeface="Arial MT"/>
                <a:cs typeface="Arial MT"/>
              </a:rPr>
              <a:t> </a:t>
            </a:r>
            <a:r>
              <a:rPr sz="2000" dirty="0">
                <a:latin typeface="Arial MT"/>
                <a:cs typeface="Arial MT"/>
              </a:rPr>
              <a:t>event</a:t>
            </a:r>
            <a:r>
              <a:rPr sz="2000" spc="110" dirty="0">
                <a:latin typeface="Arial MT"/>
                <a:cs typeface="Arial MT"/>
              </a:rPr>
              <a:t> </a:t>
            </a:r>
            <a:r>
              <a:rPr sz="2000" dirty="0">
                <a:latin typeface="Arial MT"/>
                <a:cs typeface="Arial MT"/>
              </a:rPr>
              <a:t>to</a:t>
            </a:r>
            <a:r>
              <a:rPr sz="2000" spc="25" dirty="0">
                <a:latin typeface="Arial MT"/>
                <a:cs typeface="Arial MT"/>
              </a:rPr>
              <a:t> </a:t>
            </a:r>
            <a:r>
              <a:rPr sz="2000" dirty="0">
                <a:latin typeface="Arial MT"/>
                <a:cs typeface="Arial MT"/>
              </a:rPr>
              <a:t>find</a:t>
            </a:r>
            <a:r>
              <a:rPr sz="2000" spc="-55" dirty="0">
                <a:latin typeface="Arial MT"/>
                <a:cs typeface="Arial MT"/>
              </a:rPr>
              <a:t> </a:t>
            </a:r>
            <a:r>
              <a:rPr sz="2000" dirty="0">
                <a:latin typeface="Arial MT"/>
                <a:cs typeface="Arial MT"/>
              </a:rPr>
              <a:t>a</a:t>
            </a:r>
            <a:r>
              <a:rPr sz="2000" spc="20" dirty="0">
                <a:latin typeface="Arial MT"/>
                <a:cs typeface="Arial MT"/>
              </a:rPr>
              <a:t> </a:t>
            </a:r>
            <a:r>
              <a:rPr sz="2000" dirty="0">
                <a:latin typeface="Arial MT"/>
                <a:cs typeface="Arial MT"/>
              </a:rPr>
              <a:t>potentially</a:t>
            </a:r>
            <a:r>
              <a:rPr sz="2000" spc="-185" dirty="0">
                <a:latin typeface="Arial MT"/>
                <a:cs typeface="Arial MT"/>
              </a:rPr>
              <a:t> </a:t>
            </a:r>
            <a:r>
              <a:rPr sz="2000" dirty="0">
                <a:latin typeface="Arial MT"/>
                <a:cs typeface="Arial MT"/>
              </a:rPr>
              <a:t>fraudulent</a:t>
            </a:r>
            <a:r>
              <a:rPr sz="2000" spc="-100" dirty="0">
                <a:latin typeface="Arial MT"/>
                <a:cs typeface="Arial MT"/>
              </a:rPr>
              <a:t> </a:t>
            </a:r>
            <a:r>
              <a:rPr sz="2000" spc="-10" dirty="0">
                <a:latin typeface="Arial MT"/>
                <a:cs typeface="Arial MT"/>
              </a:rPr>
              <a:t>transaction</a:t>
            </a:r>
            <a:endParaRPr sz="2000">
              <a:latin typeface="Arial MT"/>
              <a:cs typeface="Arial MT"/>
            </a:endParaRPr>
          </a:p>
          <a:p>
            <a:pPr marL="388620" indent="-375920">
              <a:lnSpc>
                <a:spcPct val="100000"/>
              </a:lnSpc>
              <a:spcBef>
                <a:spcPts val="635"/>
              </a:spcBef>
              <a:buSzPct val="106666"/>
              <a:buFont typeface="Arial MT"/>
              <a:buChar char="•"/>
              <a:tabLst>
                <a:tab pos="388620" algn="l"/>
              </a:tabLst>
            </a:pPr>
            <a:r>
              <a:rPr sz="2250" b="1" spc="-20" dirty="0">
                <a:latin typeface="Arial"/>
                <a:cs typeface="Arial"/>
              </a:rPr>
              <a:t>Personalized</a:t>
            </a:r>
            <a:r>
              <a:rPr sz="2250" b="1" spc="-235" dirty="0">
                <a:latin typeface="Arial"/>
                <a:cs typeface="Arial"/>
              </a:rPr>
              <a:t> </a:t>
            </a:r>
            <a:r>
              <a:rPr sz="2250" b="1" spc="-20" dirty="0">
                <a:latin typeface="Arial"/>
                <a:cs typeface="Arial"/>
              </a:rPr>
              <a:t>Medicines</a:t>
            </a:r>
            <a:r>
              <a:rPr sz="2250" b="1" spc="-265" dirty="0">
                <a:latin typeface="Arial"/>
                <a:cs typeface="Arial"/>
              </a:rPr>
              <a:t> </a:t>
            </a:r>
            <a:r>
              <a:rPr sz="2250" b="1" dirty="0">
                <a:latin typeface="Arial"/>
                <a:cs typeface="Arial"/>
              </a:rPr>
              <a:t>and</a:t>
            </a:r>
            <a:r>
              <a:rPr sz="2250" b="1" spc="-60" dirty="0">
                <a:latin typeface="Arial"/>
                <a:cs typeface="Arial"/>
              </a:rPr>
              <a:t> </a:t>
            </a:r>
            <a:r>
              <a:rPr sz="2250" b="1" dirty="0">
                <a:latin typeface="Arial"/>
                <a:cs typeface="Arial"/>
              </a:rPr>
              <a:t>Drug</a:t>
            </a:r>
            <a:r>
              <a:rPr sz="2250" b="1" spc="-60" dirty="0">
                <a:latin typeface="Arial"/>
                <a:cs typeface="Arial"/>
              </a:rPr>
              <a:t> </a:t>
            </a:r>
            <a:r>
              <a:rPr sz="2250" b="1" spc="-10" dirty="0">
                <a:latin typeface="Arial"/>
                <a:cs typeface="Arial"/>
              </a:rPr>
              <a:t>Discovery</a:t>
            </a:r>
            <a:endParaRPr sz="2250">
              <a:latin typeface="Arial"/>
              <a:cs typeface="Arial"/>
            </a:endParaRPr>
          </a:p>
          <a:p>
            <a:pPr marL="845819" lvl="1" indent="-365760">
              <a:lnSpc>
                <a:spcPct val="100000"/>
              </a:lnSpc>
              <a:spcBef>
                <a:spcPts val="755"/>
              </a:spcBef>
              <a:buSzPct val="112500"/>
              <a:buChar char="•"/>
              <a:tabLst>
                <a:tab pos="845819" algn="l"/>
              </a:tabLst>
            </a:pPr>
            <a:r>
              <a:rPr sz="2000" dirty="0">
                <a:latin typeface="Arial MT"/>
                <a:cs typeface="Arial MT"/>
              </a:rPr>
              <a:t>Reduced</a:t>
            </a:r>
            <a:r>
              <a:rPr sz="2000" spc="-60" dirty="0">
                <a:latin typeface="Arial MT"/>
                <a:cs typeface="Arial MT"/>
              </a:rPr>
              <a:t> </a:t>
            </a:r>
            <a:r>
              <a:rPr sz="2000" dirty="0">
                <a:latin typeface="Arial MT"/>
                <a:cs typeface="Arial MT"/>
              </a:rPr>
              <a:t>time</a:t>
            </a:r>
            <a:r>
              <a:rPr sz="2000" spc="-140" dirty="0">
                <a:latin typeface="Arial MT"/>
                <a:cs typeface="Arial MT"/>
              </a:rPr>
              <a:t> </a:t>
            </a:r>
            <a:r>
              <a:rPr sz="2000" dirty="0">
                <a:latin typeface="Arial MT"/>
                <a:cs typeface="Arial MT"/>
              </a:rPr>
              <a:t>to</a:t>
            </a:r>
            <a:r>
              <a:rPr sz="2000" spc="25" dirty="0">
                <a:latin typeface="Arial MT"/>
                <a:cs typeface="Arial MT"/>
              </a:rPr>
              <a:t> </a:t>
            </a:r>
            <a:r>
              <a:rPr sz="2000" dirty="0">
                <a:latin typeface="Arial MT"/>
                <a:cs typeface="Arial MT"/>
              </a:rPr>
              <a:t>find</a:t>
            </a:r>
            <a:r>
              <a:rPr sz="2000" spc="-65" dirty="0">
                <a:latin typeface="Arial MT"/>
                <a:cs typeface="Arial MT"/>
              </a:rPr>
              <a:t> </a:t>
            </a:r>
            <a:r>
              <a:rPr sz="2000" dirty="0">
                <a:latin typeface="Arial MT"/>
                <a:cs typeface="Arial MT"/>
              </a:rPr>
              <a:t>the</a:t>
            </a:r>
            <a:r>
              <a:rPr sz="2000" spc="-60" dirty="0">
                <a:latin typeface="Arial MT"/>
                <a:cs typeface="Arial MT"/>
              </a:rPr>
              <a:t> </a:t>
            </a:r>
            <a:r>
              <a:rPr sz="2000" dirty="0">
                <a:latin typeface="Arial MT"/>
                <a:cs typeface="Arial MT"/>
              </a:rPr>
              <a:t>right</a:t>
            </a:r>
            <a:r>
              <a:rPr sz="2000" spc="35" dirty="0">
                <a:latin typeface="Arial MT"/>
                <a:cs typeface="Arial MT"/>
              </a:rPr>
              <a:t> </a:t>
            </a:r>
            <a:r>
              <a:rPr sz="2000" dirty="0">
                <a:latin typeface="Arial MT"/>
                <a:cs typeface="Arial MT"/>
              </a:rPr>
              <a:t>proteins,</a:t>
            </a:r>
            <a:r>
              <a:rPr sz="2000" spc="-65" dirty="0">
                <a:latin typeface="Arial MT"/>
                <a:cs typeface="Arial MT"/>
              </a:rPr>
              <a:t> </a:t>
            </a:r>
            <a:r>
              <a:rPr sz="2000" dirty="0">
                <a:latin typeface="Arial MT"/>
                <a:cs typeface="Arial MT"/>
              </a:rPr>
              <a:t>eventually</a:t>
            </a:r>
            <a:r>
              <a:rPr sz="2000" spc="-30" dirty="0">
                <a:latin typeface="Arial MT"/>
                <a:cs typeface="Arial MT"/>
              </a:rPr>
              <a:t> </a:t>
            </a:r>
            <a:r>
              <a:rPr sz="2000" dirty="0">
                <a:latin typeface="Arial MT"/>
                <a:cs typeface="Arial MT"/>
              </a:rPr>
              <a:t>saving</a:t>
            </a:r>
            <a:r>
              <a:rPr sz="2000" spc="20" dirty="0">
                <a:latin typeface="Arial MT"/>
                <a:cs typeface="Arial MT"/>
              </a:rPr>
              <a:t> </a:t>
            </a:r>
            <a:r>
              <a:rPr sz="2000" dirty="0">
                <a:latin typeface="Arial MT"/>
                <a:cs typeface="Arial MT"/>
              </a:rPr>
              <a:t>a</a:t>
            </a:r>
            <a:r>
              <a:rPr sz="2000" spc="25" dirty="0">
                <a:latin typeface="Arial MT"/>
                <a:cs typeface="Arial MT"/>
              </a:rPr>
              <a:t> </a:t>
            </a:r>
            <a:r>
              <a:rPr sz="2000" dirty="0">
                <a:latin typeface="Arial MT"/>
                <a:cs typeface="Arial MT"/>
              </a:rPr>
              <a:t>lot</a:t>
            </a:r>
            <a:r>
              <a:rPr sz="2000" spc="-60" dirty="0">
                <a:latin typeface="Arial MT"/>
                <a:cs typeface="Arial MT"/>
              </a:rPr>
              <a:t> </a:t>
            </a:r>
            <a:r>
              <a:rPr sz="2000" dirty="0">
                <a:latin typeface="Arial MT"/>
                <a:cs typeface="Arial MT"/>
              </a:rPr>
              <a:t>of</a:t>
            </a:r>
            <a:r>
              <a:rPr sz="2000" spc="20" dirty="0">
                <a:latin typeface="Arial MT"/>
                <a:cs typeface="Arial MT"/>
              </a:rPr>
              <a:t> </a:t>
            </a:r>
            <a:r>
              <a:rPr sz="2000" spc="-10" dirty="0">
                <a:latin typeface="Arial MT"/>
                <a:cs typeface="Arial MT"/>
              </a:rPr>
              <a:t>lives.</a:t>
            </a:r>
            <a:endParaRPr sz="2000">
              <a:latin typeface="Arial MT"/>
              <a:cs typeface="Arial MT"/>
            </a:endParaRPr>
          </a:p>
          <a:p>
            <a:pPr marL="388620" indent="-375920">
              <a:lnSpc>
                <a:spcPct val="100000"/>
              </a:lnSpc>
              <a:spcBef>
                <a:spcPts val="715"/>
              </a:spcBef>
              <a:buSzPct val="106666"/>
              <a:buFont typeface="Arial MT"/>
              <a:buChar char="•"/>
              <a:tabLst>
                <a:tab pos="388620" algn="l"/>
              </a:tabLst>
            </a:pPr>
            <a:r>
              <a:rPr sz="2250" b="1" dirty="0">
                <a:latin typeface="Arial"/>
                <a:cs typeface="Arial"/>
              </a:rPr>
              <a:t>Smart</a:t>
            </a:r>
            <a:r>
              <a:rPr sz="2250" b="1" spc="-215" dirty="0">
                <a:latin typeface="Arial"/>
                <a:cs typeface="Arial"/>
              </a:rPr>
              <a:t> </a:t>
            </a:r>
            <a:r>
              <a:rPr sz="2250" b="1" spc="-10" dirty="0">
                <a:latin typeface="Arial"/>
                <a:cs typeface="Arial"/>
              </a:rPr>
              <a:t>Energy</a:t>
            </a:r>
            <a:r>
              <a:rPr sz="2250" b="1" spc="-140" dirty="0">
                <a:latin typeface="Arial"/>
                <a:cs typeface="Arial"/>
              </a:rPr>
              <a:t> </a:t>
            </a:r>
            <a:r>
              <a:rPr sz="2250" b="1" spc="-20" dirty="0">
                <a:latin typeface="Arial"/>
                <a:cs typeface="Arial"/>
              </a:rPr>
              <a:t>Grids</a:t>
            </a:r>
            <a:endParaRPr sz="2250">
              <a:latin typeface="Arial"/>
              <a:cs typeface="Arial"/>
            </a:endParaRPr>
          </a:p>
          <a:p>
            <a:pPr marL="845819" lvl="1" indent="-365760">
              <a:lnSpc>
                <a:spcPct val="100000"/>
              </a:lnSpc>
              <a:spcBef>
                <a:spcPts val="755"/>
              </a:spcBef>
              <a:buSzPct val="112500"/>
              <a:buChar char="•"/>
              <a:tabLst>
                <a:tab pos="845819" algn="l"/>
              </a:tabLst>
            </a:pPr>
            <a:r>
              <a:rPr sz="2000" dirty="0">
                <a:latin typeface="Arial MT"/>
                <a:cs typeface="Arial MT"/>
              </a:rPr>
              <a:t>Forecasting</a:t>
            </a:r>
            <a:r>
              <a:rPr sz="2000" spc="-130" dirty="0">
                <a:latin typeface="Arial MT"/>
                <a:cs typeface="Arial MT"/>
              </a:rPr>
              <a:t> </a:t>
            </a:r>
            <a:r>
              <a:rPr sz="2000" dirty="0">
                <a:latin typeface="Arial MT"/>
                <a:cs typeface="Arial MT"/>
              </a:rPr>
              <a:t>the</a:t>
            </a:r>
            <a:r>
              <a:rPr sz="2000" spc="35" dirty="0">
                <a:latin typeface="Arial MT"/>
                <a:cs typeface="Arial MT"/>
              </a:rPr>
              <a:t> </a:t>
            </a:r>
            <a:r>
              <a:rPr sz="2000" dirty="0">
                <a:latin typeface="Arial MT"/>
                <a:cs typeface="Arial MT"/>
              </a:rPr>
              <a:t>energy</a:t>
            </a:r>
            <a:r>
              <a:rPr sz="2000" spc="-15" dirty="0">
                <a:latin typeface="Arial MT"/>
                <a:cs typeface="Arial MT"/>
              </a:rPr>
              <a:t> </a:t>
            </a:r>
            <a:r>
              <a:rPr sz="2000" spc="-10" dirty="0">
                <a:latin typeface="Arial MT"/>
                <a:cs typeface="Arial MT"/>
              </a:rPr>
              <a:t>requirements</a:t>
            </a:r>
            <a:endParaRPr sz="2000">
              <a:latin typeface="Arial MT"/>
              <a:cs typeface="Arial MT"/>
            </a:endParaRPr>
          </a:p>
          <a:p>
            <a:pPr marL="388620" indent="-375920">
              <a:lnSpc>
                <a:spcPct val="100000"/>
              </a:lnSpc>
              <a:spcBef>
                <a:spcPts val="715"/>
              </a:spcBef>
              <a:buSzPct val="106666"/>
              <a:buFont typeface="Arial MT"/>
              <a:buChar char="•"/>
              <a:tabLst>
                <a:tab pos="388620" algn="l"/>
              </a:tabLst>
            </a:pPr>
            <a:r>
              <a:rPr sz="2250" b="1" spc="-20" dirty="0">
                <a:latin typeface="Arial"/>
                <a:cs typeface="Arial"/>
              </a:rPr>
              <a:t>Manufacturing</a:t>
            </a:r>
            <a:r>
              <a:rPr sz="2250" b="1" spc="-180" dirty="0">
                <a:latin typeface="Arial"/>
                <a:cs typeface="Arial"/>
              </a:rPr>
              <a:t> </a:t>
            </a:r>
            <a:r>
              <a:rPr sz="2250" b="1" spc="-10" dirty="0">
                <a:latin typeface="Arial"/>
                <a:cs typeface="Arial"/>
              </a:rPr>
              <a:t>Simulation</a:t>
            </a:r>
            <a:r>
              <a:rPr sz="2250" b="1" spc="-254" dirty="0">
                <a:latin typeface="Arial"/>
                <a:cs typeface="Arial"/>
              </a:rPr>
              <a:t> </a:t>
            </a:r>
            <a:r>
              <a:rPr sz="2250" b="1" spc="-10" dirty="0">
                <a:latin typeface="Arial"/>
                <a:cs typeface="Arial"/>
              </a:rPr>
              <a:t>Analysis</a:t>
            </a:r>
            <a:endParaRPr sz="2250">
              <a:latin typeface="Arial"/>
              <a:cs typeface="Arial"/>
            </a:endParaRPr>
          </a:p>
          <a:p>
            <a:pPr marL="846455" marR="581025" lvl="1" indent="-365760">
              <a:lnSpc>
                <a:spcPts val="2160"/>
              </a:lnSpc>
              <a:spcBef>
                <a:spcPts val="1025"/>
              </a:spcBef>
              <a:buSzPct val="112500"/>
              <a:buChar char="•"/>
              <a:tabLst>
                <a:tab pos="846455" algn="l"/>
              </a:tabLst>
            </a:pPr>
            <a:r>
              <a:rPr sz="2000" dirty="0">
                <a:latin typeface="Arial MT"/>
                <a:cs typeface="Arial MT"/>
              </a:rPr>
              <a:t>simulation</a:t>
            </a:r>
            <a:r>
              <a:rPr sz="2000" spc="-204" dirty="0">
                <a:latin typeface="Arial MT"/>
                <a:cs typeface="Arial MT"/>
              </a:rPr>
              <a:t> </a:t>
            </a:r>
            <a:r>
              <a:rPr sz="2000" dirty="0">
                <a:latin typeface="Arial MT"/>
                <a:cs typeface="Arial MT"/>
              </a:rPr>
              <a:t>analysis</a:t>
            </a:r>
            <a:r>
              <a:rPr sz="2000" spc="-80" dirty="0">
                <a:latin typeface="Arial MT"/>
                <a:cs typeface="Arial MT"/>
              </a:rPr>
              <a:t> </a:t>
            </a:r>
            <a:r>
              <a:rPr sz="2000" dirty="0">
                <a:latin typeface="Arial MT"/>
                <a:cs typeface="Arial MT"/>
              </a:rPr>
              <a:t>can</a:t>
            </a:r>
            <a:r>
              <a:rPr sz="2000" spc="-35" dirty="0">
                <a:latin typeface="Arial MT"/>
                <a:cs typeface="Arial MT"/>
              </a:rPr>
              <a:t> </a:t>
            </a:r>
            <a:r>
              <a:rPr sz="2000" dirty="0">
                <a:latin typeface="Arial MT"/>
                <a:cs typeface="Arial MT"/>
              </a:rPr>
              <a:t>save</a:t>
            </a:r>
            <a:r>
              <a:rPr sz="2000" spc="140" dirty="0">
                <a:latin typeface="Arial MT"/>
                <a:cs typeface="Arial MT"/>
              </a:rPr>
              <a:t> </a:t>
            </a:r>
            <a:r>
              <a:rPr sz="2000" dirty="0">
                <a:latin typeface="Arial MT"/>
                <a:cs typeface="Arial MT"/>
              </a:rPr>
              <a:t>companies</a:t>
            </a:r>
            <a:r>
              <a:rPr sz="2000" spc="-170" dirty="0">
                <a:latin typeface="Arial MT"/>
                <a:cs typeface="Arial MT"/>
              </a:rPr>
              <a:t> </a:t>
            </a:r>
            <a:r>
              <a:rPr sz="2000" dirty="0">
                <a:latin typeface="Arial MT"/>
                <a:cs typeface="Arial MT"/>
              </a:rPr>
              <a:t>a</a:t>
            </a:r>
            <a:r>
              <a:rPr sz="2000" spc="-35" dirty="0">
                <a:latin typeface="Arial MT"/>
                <a:cs typeface="Arial MT"/>
              </a:rPr>
              <a:t> </a:t>
            </a:r>
            <a:r>
              <a:rPr sz="2000" dirty="0">
                <a:latin typeface="Arial MT"/>
                <a:cs typeface="Arial MT"/>
              </a:rPr>
              <a:t>lot</a:t>
            </a:r>
            <a:r>
              <a:rPr sz="2000" spc="55" dirty="0">
                <a:latin typeface="Arial MT"/>
                <a:cs typeface="Arial MT"/>
              </a:rPr>
              <a:t> </a:t>
            </a:r>
            <a:r>
              <a:rPr sz="2000" dirty="0">
                <a:latin typeface="Arial MT"/>
                <a:cs typeface="Arial MT"/>
              </a:rPr>
              <a:t>of</a:t>
            </a:r>
            <a:r>
              <a:rPr sz="2000" spc="-35" dirty="0">
                <a:latin typeface="Arial MT"/>
                <a:cs typeface="Arial MT"/>
              </a:rPr>
              <a:t> </a:t>
            </a:r>
            <a:r>
              <a:rPr sz="2000" dirty="0">
                <a:latin typeface="Arial MT"/>
                <a:cs typeface="Arial MT"/>
              </a:rPr>
              <a:t>money</a:t>
            </a:r>
            <a:r>
              <a:rPr sz="2000" spc="-80" dirty="0">
                <a:latin typeface="Arial MT"/>
                <a:cs typeface="Arial MT"/>
              </a:rPr>
              <a:t> </a:t>
            </a:r>
            <a:r>
              <a:rPr sz="2000" dirty="0">
                <a:latin typeface="Arial MT"/>
                <a:cs typeface="Arial MT"/>
              </a:rPr>
              <a:t>when</a:t>
            </a:r>
            <a:r>
              <a:rPr sz="2000" spc="-35" dirty="0">
                <a:latin typeface="Arial MT"/>
                <a:cs typeface="Arial MT"/>
              </a:rPr>
              <a:t> </a:t>
            </a:r>
            <a:r>
              <a:rPr sz="2000" dirty="0">
                <a:latin typeface="Arial MT"/>
                <a:cs typeface="Arial MT"/>
              </a:rPr>
              <a:t>developing</a:t>
            </a:r>
            <a:r>
              <a:rPr sz="2000" spc="45" dirty="0">
                <a:latin typeface="Arial MT"/>
                <a:cs typeface="Arial MT"/>
              </a:rPr>
              <a:t> </a:t>
            </a:r>
            <a:r>
              <a:rPr sz="2000" spc="-25" dirty="0">
                <a:latin typeface="Arial MT"/>
                <a:cs typeface="Arial MT"/>
              </a:rPr>
              <a:t>new </a:t>
            </a:r>
            <a:r>
              <a:rPr sz="2000" spc="-10" dirty="0">
                <a:latin typeface="Arial MT"/>
                <a:cs typeface="Arial MT"/>
              </a:rPr>
              <a:t>products</a:t>
            </a:r>
            <a:endParaRPr sz="2000">
              <a:latin typeface="Arial MT"/>
              <a:cs typeface="Arial MT"/>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5580" rIns="0" bIns="0" rtlCol="0">
            <a:spAutoFit/>
          </a:bodyPr>
          <a:lstStyle/>
          <a:p>
            <a:pPr marL="12700">
              <a:lnSpc>
                <a:spcPct val="100000"/>
              </a:lnSpc>
              <a:spcBef>
                <a:spcPts val="105"/>
              </a:spcBef>
            </a:pPr>
            <a:r>
              <a:rPr dirty="0"/>
              <a:t>HPC</a:t>
            </a:r>
            <a:r>
              <a:rPr spc="-50" dirty="0"/>
              <a:t> </a:t>
            </a:r>
            <a:r>
              <a:rPr spc="-10" dirty="0"/>
              <a:t>Storage</a:t>
            </a:r>
          </a:p>
        </p:txBody>
      </p:sp>
      <p:grpSp>
        <p:nvGrpSpPr>
          <p:cNvPr id="3" name="object 3"/>
          <p:cNvGrpSpPr/>
          <p:nvPr/>
        </p:nvGrpSpPr>
        <p:grpSpPr>
          <a:xfrm>
            <a:off x="203200" y="1950720"/>
            <a:ext cx="11988800" cy="3566160"/>
            <a:chOff x="203200" y="1950720"/>
            <a:chExt cx="11988800" cy="3566160"/>
          </a:xfrm>
        </p:grpSpPr>
        <p:pic>
          <p:nvPicPr>
            <p:cNvPr id="4" name="object 4"/>
            <p:cNvPicPr/>
            <p:nvPr/>
          </p:nvPicPr>
          <p:blipFill>
            <a:blip r:embed="rId2" cstate="print"/>
            <a:stretch>
              <a:fillRect/>
            </a:stretch>
          </p:blipFill>
          <p:spPr>
            <a:xfrm>
              <a:off x="5923279" y="2214880"/>
              <a:ext cx="6268720" cy="2814320"/>
            </a:xfrm>
            <a:prstGeom prst="rect">
              <a:avLst/>
            </a:prstGeom>
          </p:spPr>
        </p:pic>
        <p:pic>
          <p:nvPicPr>
            <p:cNvPr id="5" name="object 5"/>
            <p:cNvPicPr/>
            <p:nvPr/>
          </p:nvPicPr>
          <p:blipFill>
            <a:blip r:embed="rId3" cstate="print"/>
            <a:stretch>
              <a:fillRect/>
            </a:stretch>
          </p:blipFill>
          <p:spPr>
            <a:xfrm>
              <a:off x="203200" y="1950720"/>
              <a:ext cx="5852160" cy="3566159"/>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6469C-2C2C-8A7C-FCF5-8AF9794A3B3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8370EBC-DE83-0328-BA8D-A799361E0DE0}"/>
              </a:ext>
            </a:extLst>
          </p:cNvPr>
          <p:cNvSpPr>
            <a:spLocks noGrp="1"/>
          </p:cNvSpPr>
          <p:nvPr>
            <p:ph type="body" idx="1"/>
          </p:nvPr>
        </p:nvSpPr>
        <p:spPr>
          <a:xfrm>
            <a:off x="855980" y="1277048"/>
            <a:ext cx="10480039" cy="1999552"/>
          </a:xfrm>
        </p:spPr>
        <p:txBody>
          <a:bodyPr/>
          <a:lstStyle/>
          <a:p>
            <a:pPr>
              <a:buFont typeface="Arial" panose="020B0604020202020204" pitchFamily="34" charset="0"/>
              <a:buChar char="•"/>
            </a:pPr>
            <a:r>
              <a:rPr lang="en-IN" b="1" dirty="0"/>
              <a:t>Serial Computing</a:t>
            </a:r>
            <a:r>
              <a:rPr lang="en-IN" dirty="0"/>
              <a:t> (Inefficient Example):A single worker processes orders one by one:</a:t>
            </a:r>
          </a:p>
          <a:p>
            <a:pPr marL="742950" lvl="1" indent="-285750">
              <a:buFont typeface="Arial" panose="020B0604020202020204" pitchFamily="34" charset="0"/>
              <a:buChar char="•"/>
            </a:pPr>
            <a:r>
              <a:rPr lang="en-IN" dirty="0"/>
              <a:t>Takes an order.</a:t>
            </a:r>
          </a:p>
          <a:p>
            <a:pPr marL="742950" lvl="1" indent="-285750">
              <a:buFont typeface="Arial" panose="020B0604020202020204" pitchFamily="34" charset="0"/>
              <a:buChar char="•"/>
            </a:pPr>
            <a:r>
              <a:rPr lang="en-IN" dirty="0"/>
              <a:t>Assigns a driver.</a:t>
            </a:r>
          </a:p>
          <a:p>
            <a:pPr marL="742950" lvl="1" indent="-285750">
              <a:buFont typeface="Arial" panose="020B0604020202020204" pitchFamily="34" charset="0"/>
              <a:buChar char="•"/>
            </a:pPr>
            <a:r>
              <a:rPr lang="en-IN" dirty="0"/>
              <a:t>Prepares a pizza.</a:t>
            </a:r>
          </a:p>
          <a:p>
            <a:pPr marL="742950" lvl="1" indent="-285750">
              <a:buFont typeface="Arial" panose="020B0604020202020204" pitchFamily="34" charset="0"/>
              <a:buChar char="•"/>
            </a:pPr>
            <a:r>
              <a:rPr lang="en-IN" dirty="0"/>
              <a:t>Waits for delivery to finish before starting the next order.</a:t>
            </a:r>
          </a:p>
          <a:p>
            <a:pPr>
              <a:buFont typeface="Arial" panose="020B0604020202020204" pitchFamily="34" charset="0"/>
              <a:buChar char="•"/>
            </a:pPr>
            <a:r>
              <a:rPr lang="en-IN" dirty="0"/>
              <a:t>Problem: This approach creates bottlenecks and delays during peak hours.</a:t>
            </a:r>
          </a:p>
          <a:p>
            <a:endParaRPr lang="en-IN" dirty="0"/>
          </a:p>
        </p:txBody>
      </p:sp>
      <p:sp>
        <p:nvSpPr>
          <p:cNvPr id="5" name="TextBox 4">
            <a:extLst>
              <a:ext uri="{FF2B5EF4-FFF2-40B4-BE49-F238E27FC236}">
                <a16:creationId xmlns:a16="http://schemas.microsoft.com/office/drawing/2014/main" id="{F47365E8-F9BB-BC45-99CC-D2C2AAAD57DD}"/>
              </a:ext>
            </a:extLst>
          </p:cNvPr>
          <p:cNvSpPr txBox="1"/>
          <p:nvPr/>
        </p:nvSpPr>
        <p:spPr>
          <a:xfrm>
            <a:off x="774700" y="3276600"/>
            <a:ext cx="10350500" cy="2031325"/>
          </a:xfrm>
          <a:prstGeom prst="rect">
            <a:avLst/>
          </a:prstGeom>
          <a:noFill/>
        </p:spPr>
        <p:txBody>
          <a:bodyPr wrap="square">
            <a:spAutoFit/>
          </a:bodyPr>
          <a:lstStyle/>
          <a:p>
            <a:pPr>
              <a:buFont typeface="Arial" panose="020B0604020202020204" pitchFamily="34" charset="0"/>
              <a:buChar char="•"/>
            </a:pPr>
            <a:r>
              <a:rPr lang="en-IN" b="1" dirty="0"/>
              <a:t>Parallel Computing </a:t>
            </a:r>
            <a:r>
              <a:rPr lang="en-IN" b="1" dirty="0" err="1"/>
              <a:t>Solution</a:t>
            </a:r>
            <a:r>
              <a:rPr lang="en-IN" dirty="0" err="1"/>
              <a:t>:Split</a:t>
            </a:r>
            <a:r>
              <a:rPr lang="en-IN" dirty="0"/>
              <a:t> tasks into </a:t>
            </a:r>
            <a:r>
              <a:rPr lang="en-IN" b="1" dirty="0"/>
              <a:t>independent stages</a:t>
            </a:r>
            <a:r>
              <a:rPr lang="en-IN" dirty="0"/>
              <a:t>:</a:t>
            </a:r>
          </a:p>
          <a:p>
            <a:pPr marL="742950" lvl="1" indent="-285750">
              <a:buFont typeface="Arial" panose="020B0604020202020204" pitchFamily="34" charset="0"/>
              <a:buChar char="•"/>
            </a:pPr>
            <a:r>
              <a:rPr lang="en-IN" dirty="0"/>
              <a:t>One core handles </a:t>
            </a:r>
            <a:r>
              <a:rPr lang="en-IN" b="1" dirty="0"/>
              <a:t>taking orders</a:t>
            </a:r>
            <a:r>
              <a:rPr lang="en-IN" dirty="0"/>
              <a:t>.</a:t>
            </a:r>
          </a:p>
          <a:p>
            <a:pPr marL="742950" lvl="1" indent="-285750">
              <a:buFont typeface="Arial" panose="020B0604020202020204" pitchFamily="34" charset="0"/>
              <a:buChar char="•"/>
            </a:pPr>
            <a:r>
              <a:rPr lang="en-IN" dirty="0"/>
              <a:t>Another handles </a:t>
            </a:r>
            <a:r>
              <a:rPr lang="en-IN" b="1" dirty="0"/>
              <a:t>assigning drivers</a:t>
            </a:r>
            <a:r>
              <a:rPr lang="en-IN" dirty="0"/>
              <a:t>.</a:t>
            </a:r>
          </a:p>
          <a:p>
            <a:pPr marL="742950" lvl="1" indent="-285750">
              <a:buFont typeface="Arial" panose="020B0604020202020204" pitchFamily="34" charset="0"/>
              <a:buChar char="•"/>
            </a:pPr>
            <a:r>
              <a:rPr lang="en-IN" dirty="0"/>
              <a:t>Multiple cores handle </a:t>
            </a:r>
            <a:r>
              <a:rPr lang="en-IN" b="1" dirty="0"/>
              <a:t>pizza preparation</a:t>
            </a:r>
            <a:r>
              <a:rPr lang="en-IN" dirty="0"/>
              <a:t> in parallel (one pizza per oven).</a:t>
            </a:r>
          </a:p>
          <a:p>
            <a:pPr marL="742950" lvl="1" indent="-285750">
              <a:buFont typeface="Arial" panose="020B0604020202020204" pitchFamily="34" charset="0"/>
              <a:buChar char="•"/>
            </a:pPr>
            <a:r>
              <a:rPr lang="en-IN" dirty="0"/>
              <a:t>Deliveries occur simultaneously, with each driver responsible for one route.</a:t>
            </a:r>
          </a:p>
          <a:p>
            <a:pPr>
              <a:buFont typeface="Arial" panose="020B0604020202020204" pitchFamily="34" charset="0"/>
              <a:buChar char="•"/>
            </a:pPr>
            <a:r>
              <a:rPr lang="en-IN" b="1" dirty="0"/>
              <a:t>Example</a:t>
            </a:r>
            <a:r>
              <a:rPr lang="en-IN" dirty="0"/>
              <a:t>:</a:t>
            </a:r>
          </a:p>
          <a:p>
            <a:pPr marL="742950" lvl="1" indent="-285750">
              <a:buFont typeface="Arial" panose="020B0604020202020204" pitchFamily="34" charset="0"/>
              <a:buChar char="•"/>
            </a:pPr>
            <a:r>
              <a:rPr lang="en-IN" dirty="0"/>
              <a:t>10 ovens = 10 pizzas cooked at the same time, significantly reducing preparation time.</a:t>
            </a:r>
          </a:p>
        </p:txBody>
      </p:sp>
    </p:spTree>
    <p:extLst>
      <p:ext uri="{BB962C8B-B14F-4D97-AF65-F5344CB8AC3E}">
        <p14:creationId xmlns:p14="http://schemas.microsoft.com/office/powerpoint/2010/main" val="39282220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5580" rIns="0" bIns="0" rtlCol="0">
            <a:spAutoFit/>
          </a:bodyPr>
          <a:lstStyle/>
          <a:p>
            <a:pPr marL="12700">
              <a:lnSpc>
                <a:spcPct val="100000"/>
              </a:lnSpc>
              <a:spcBef>
                <a:spcPts val="105"/>
              </a:spcBef>
            </a:pPr>
            <a:r>
              <a:rPr dirty="0"/>
              <a:t>PDS</a:t>
            </a:r>
            <a:r>
              <a:rPr spc="-45" dirty="0"/>
              <a:t> </a:t>
            </a:r>
            <a:r>
              <a:rPr dirty="0"/>
              <a:t>as</a:t>
            </a:r>
            <a:r>
              <a:rPr spc="-100" dirty="0"/>
              <a:t> </a:t>
            </a:r>
            <a:r>
              <a:rPr dirty="0"/>
              <a:t>cloud</a:t>
            </a:r>
            <a:r>
              <a:rPr spc="85" dirty="0"/>
              <a:t> </a:t>
            </a:r>
            <a:r>
              <a:rPr spc="-10" dirty="0"/>
              <a:t>services</a:t>
            </a:r>
          </a:p>
        </p:txBody>
      </p:sp>
      <p:sp>
        <p:nvSpPr>
          <p:cNvPr id="3" name="object 3"/>
          <p:cNvSpPr txBox="1"/>
          <p:nvPr/>
        </p:nvSpPr>
        <p:spPr>
          <a:xfrm>
            <a:off x="676909" y="1566227"/>
            <a:ext cx="11012170" cy="4298950"/>
          </a:xfrm>
          <a:prstGeom prst="rect">
            <a:avLst/>
          </a:prstGeom>
        </p:spPr>
        <p:txBody>
          <a:bodyPr vert="horz" wrap="square" lIns="0" tIns="0" rIns="0" bIns="0" rtlCol="0">
            <a:spAutoFit/>
          </a:bodyPr>
          <a:lstStyle/>
          <a:p>
            <a:pPr marL="387350" indent="-374650">
              <a:lnSpc>
                <a:spcPts val="2425"/>
              </a:lnSpc>
              <a:buSzPct val="129729"/>
              <a:buAutoNum type="arabicPeriod"/>
              <a:tabLst>
                <a:tab pos="387350" algn="l"/>
              </a:tabLst>
            </a:pPr>
            <a:r>
              <a:rPr sz="1850" spc="-20" dirty="0">
                <a:latin typeface="Arial MT"/>
                <a:cs typeface="Arial MT"/>
              </a:rPr>
              <a:t>Google</a:t>
            </a:r>
            <a:r>
              <a:rPr sz="1850" spc="-95" dirty="0">
                <a:latin typeface="Arial MT"/>
                <a:cs typeface="Arial MT"/>
              </a:rPr>
              <a:t> </a:t>
            </a:r>
            <a:r>
              <a:rPr sz="1850" spc="-10" dirty="0">
                <a:latin typeface="Arial MT"/>
                <a:cs typeface="Arial MT"/>
              </a:rPr>
              <a:t>Firebase</a:t>
            </a:r>
            <a:endParaRPr sz="1850">
              <a:latin typeface="Arial MT"/>
              <a:cs typeface="Arial MT"/>
            </a:endParaRPr>
          </a:p>
          <a:p>
            <a:pPr>
              <a:lnSpc>
                <a:spcPct val="100000"/>
              </a:lnSpc>
              <a:spcBef>
                <a:spcPts val="355"/>
              </a:spcBef>
              <a:buFont typeface="Arial MT"/>
              <a:buAutoNum type="arabicPeriod"/>
            </a:pPr>
            <a:endParaRPr sz="1850">
              <a:latin typeface="Arial MT"/>
              <a:cs typeface="Arial MT"/>
            </a:endParaRPr>
          </a:p>
          <a:p>
            <a:pPr marL="387350" indent="-374650">
              <a:lnSpc>
                <a:spcPct val="100000"/>
              </a:lnSpc>
              <a:spcBef>
                <a:spcPts val="5"/>
              </a:spcBef>
              <a:buSzPct val="129729"/>
              <a:buAutoNum type="arabicPeriod"/>
              <a:tabLst>
                <a:tab pos="387350" algn="l"/>
              </a:tabLst>
            </a:pPr>
            <a:r>
              <a:rPr sz="1850" spc="-20" dirty="0">
                <a:latin typeface="Arial MT"/>
                <a:cs typeface="Arial MT"/>
              </a:rPr>
              <a:t>Google</a:t>
            </a:r>
            <a:r>
              <a:rPr sz="1850" spc="-95" dirty="0">
                <a:latin typeface="Arial MT"/>
                <a:cs typeface="Arial MT"/>
              </a:rPr>
              <a:t> </a:t>
            </a:r>
            <a:r>
              <a:rPr sz="1850" spc="-20" dirty="0">
                <a:latin typeface="Arial MT"/>
                <a:cs typeface="Arial MT"/>
              </a:rPr>
              <a:t>Cloud</a:t>
            </a:r>
            <a:r>
              <a:rPr sz="1850" spc="-95" dirty="0">
                <a:latin typeface="Arial MT"/>
                <a:cs typeface="Arial MT"/>
              </a:rPr>
              <a:t> </a:t>
            </a:r>
            <a:r>
              <a:rPr sz="1850" spc="-25" dirty="0">
                <a:latin typeface="Arial MT"/>
                <a:cs typeface="Arial MT"/>
              </a:rPr>
              <a:t>DNS</a:t>
            </a:r>
            <a:endParaRPr sz="1850">
              <a:latin typeface="Arial MT"/>
              <a:cs typeface="Arial MT"/>
            </a:endParaRPr>
          </a:p>
          <a:p>
            <a:pPr marL="387350" indent="-374650">
              <a:lnSpc>
                <a:spcPct val="100000"/>
              </a:lnSpc>
              <a:spcBef>
                <a:spcPts val="1445"/>
              </a:spcBef>
              <a:buSzPct val="129729"/>
              <a:buAutoNum type="arabicPeriod"/>
              <a:tabLst>
                <a:tab pos="387350" algn="l"/>
              </a:tabLst>
            </a:pPr>
            <a:r>
              <a:rPr sz="1850" spc="-25" dirty="0">
                <a:latin typeface="Arial MT"/>
                <a:cs typeface="Arial MT"/>
              </a:rPr>
              <a:t>Amazon</a:t>
            </a:r>
            <a:r>
              <a:rPr sz="1850" spc="-80" dirty="0">
                <a:latin typeface="Arial MT"/>
                <a:cs typeface="Arial MT"/>
              </a:rPr>
              <a:t> </a:t>
            </a:r>
            <a:r>
              <a:rPr sz="1850" spc="-20" dirty="0">
                <a:latin typeface="Arial MT"/>
                <a:cs typeface="Arial MT"/>
              </a:rPr>
              <a:t>Elastic</a:t>
            </a:r>
            <a:r>
              <a:rPr sz="1850" spc="-105" dirty="0">
                <a:latin typeface="Arial MT"/>
                <a:cs typeface="Arial MT"/>
              </a:rPr>
              <a:t> </a:t>
            </a:r>
            <a:r>
              <a:rPr sz="1850" spc="-10" dirty="0">
                <a:latin typeface="Arial MT"/>
                <a:cs typeface="Arial MT"/>
              </a:rPr>
              <a:t>MapReduce</a:t>
            </a:r>
            <a:endParaRPr sz="1850">
              <a:latin typeface="Arial MT"/>
              <a:cs typeface="Arial MT"/>
            </a:endParaRPr>
          </a:p>
          <a:p>
            <a:pPr marL="387350" indent="-374650">
              <a:lnSpc>
                <a:spcPct val="100000"/>
              </a:lnSpc>
              <a:spcBef>
                <a:spcPts val="1445"/>
              </a:spcBef>
              <a:buSzPct val="129729"/>
              <a:buAutoNum type="arabicPeriod"/>
              <a:tabLst>
                <a:tab pos="387350" algn="l"/>
              </a:tabLst>
            </a:pPr>
            <a:r>
              <a:rPr sz="1850" spc="-25" dirty="0">
                <a:latin typeface="Arial MT"/>
                <a:cs typeface="Arial MT"/>
              </a:rPr>
              <a:t>Amazon</a:t>
            </a:r>
            <a:r>
              <a:rPr sz="1850" spc="-105" dirty="0">
                <a:latin typeface="Arial MT"/>
                <a:cs typeface="Arial MT"/>
              </a:rPr>
              <a:t> </a:t>
            </a:r>
            <a:r>
              <a:rPr sz="1850" spc="-25" dirty="0">
                <a:latin typeface="Arial MT"/>
                <a:cs typeface="Arial MT"/>
              </a:rPr>
              <a:t>managed</a:t>
            </a:r>
            <a:r>
              <a:rPr sz="1850" spc="-80" dirty="0">
                <a:latin typeface="Arial MT"/>
                <a:cs typeface="Arial MT"/>
              </a:rPr>
              <a:t> </a:t>
            </a:r>
            <a:r>
              <a:rPr sz="1850" spc="-10" dirty="0">
                <a:latin typeface="Arial MT"/>
                <a:cs typeface="Arial MT"/>
              </a:rPr>
              <a:t>Blockchain</a:t>
            </a:r>
            <a:endParaRPr sz="1850">
              <a:latin typeface="Arial MT"/>
              <a:cs typeface="Arial MT"/>
            </a:endParaRPr>
          </a:p>
          <a:p>
            <a:pPr marL="387350" indent="-374650">
              <a:lnSpc>
                <a:spcPct val="100000"/>
              </a:lnSpc>
              <a:spcBef>
                <a:spcPts val="1450"/>
              </a:spcBef>
              <a:buSzPct val="129729"/>
              <a:buAutoNum type="arabicPeriod"/>
              <a:tabLst>
                <a:tab pos="387350" algn="l"/>
              </a:tabLst>
            </a:pPr>
            <a:r>
              <a:rPr sz="1850" spc="-30" dirty="0">
                <a:latin typeface="Arial MT"/>
                <a:cs typeface="Arial MT"/>
              </a:rPr>
              <a:t>Building</a:t>
            </a:r>
            <a:r>
              <a:rPr sz="1850" spc="125" dirty="0">
                <a:latin typeface="Arial MT"/>
                <a:cs typeface="Arial MT"/>
              </a:rPr>
              <a:t> </a:t>
            </a:r>
            <a:r>
              <a:rPr sz="1850" spc="-35" dirty="0">
                <a:latin typeface="Arial MT"/>
                <a:cs typeface="Arial MT"/>
              </a:rPr>
              <a:t>recommendation</a:t>
            </a:r>
            <a:r>
              <a:rPr sz="1850" spc="-100" dirty="0">
                <a:latin typeface="Arial MT"/>
                <a:cs typeface="Arial MT"/>
              </a:rPr>
              <a:t> </a:t>
            </a:r>
            <a:r>
              <a:rPr sz="1850" spc="-25" dirty="0">
                <a:latin typeface="Arial MT"/>
                <a:cs typeface="Arial MT"/>
              </a:rPr>
              <a:t>systems</a:t>
            </a:r>
            <a:r>
              <a:rPr sz="1850" spc="-85" dirty="0">
                <a:latin typeface="Arial MT"/>
                <a:cs typeface="Arial MT"/>
              </a:rPr>
              <a:t> </a:t>
            </a:r>
            <a:r>
              <a:rPr sz="1850" dirty="0">
                <a:latin typeface="Arial MT"/>
                <a:cs typeface="Arial MT"/>
              </a:rPr>
              <a:t>on</a:t>
            </a:r>
            <a:r>
              <a:rPr sz="1850" spc="-105" dirty="0">
                <a:latin typeface="Arial MT"/>
                <a:cs typeface="Arial MT"/>
              </a:rPr>
              <a:t> </a:t>
            </a:r>
            <a:r>
              <a:rPr sz="1850" spc="-20" dirty="0">
                <a:latin typeface="Arial MT"/>
                <a:cs typeface="Arial MT"/>
              </a:rPr>
              <a:t>Google</a:t>
            </a:r>
            <a:r>
              <a:rPr sz="1850" spc="-30" dirty="0">
                <a:latin typeface="Arial MT"/>
                <a:cs typeface="Arial MT"/>
              </a:rPr>
              <a:t> </a:t>
            </a:r>
            <a:r>
              <a:rPr sz="1850" spc="-25" dirty="0">
                <a:latin typeface="Arial MT"/>
                <a:cs typeface="Arial MT"/>
              </a:rPr>
              <a:t>Cloud:</a:t>
            </a:r>
            <a:r>
              <a:rPr sz="1850" spc="5" dirty="0">
                <a:latin typeface="Arial MT"/>
                <a:cs typeface="Arial MT"/>
              </a:rPr>
              <a:t> </a:t>
            </a:r>
            <a:r>
              <a:rPr sz="1850" spc="-20" dirty="0">
                <a:latin typeface="Arial MT"/>
                <a:cs typeface="Arial MT"/>
              </a:rPr>
              <a:t>Matrix</a:t>
            </a:r>
            <a:r>
              <a:rPr sz="1850" spc="-155" dirty="0">
                <a:latin typeface="Arial MT"/>
                <a:cs typeface="Arial MT"/>
              </a:rPr>
              <a:t> </a:t>
            </a:r>
            <a:r>
              <a:rPr sz="1850" spc="-20" dirty="0">
                <a:latin typeface="Arial MT"/>
                <a:cs typeface="Arial MT"/>
              </a:rPr>
              <a:t>Factorization</a:t>
            </a:r>
            <a:r>
              <a:rPr sz="1850" spc="-260" dirty="0">
                <a:latin typeface="Arial MT"/>
                <a:cs typeface="Arial MT"/>
              </a:rPr>
              <a:t> </a:t>
            </a:r>
            <a:r>
              <a:rPr sz="1850" dirty="0">
                <a:latin typeface="Arial MT"/>
                <a:cs typeface="Arial MT"/>
              </a:rPr>
              <a:t>in</a:t>
            </a:r>
            <a:r>
              <a:rPr sz="1850" spc="70" dirty="0">
                <a:latin typeface="Arial MT"/>
                <a:cs typeface="Arial MT"/>
              </a:rPr>
              <a:t> </a:t>
            </a:r>
            <a:r>
              <a:rPr sz="1850" b="1" dirty="0">
                <a:latin typeface="Arial"/>
                <a:cs typeface="Arial"/>
              </a:rPr>
              <a:t>BigQuery</a:t>
            </a:r>
            <a:r>
              <a:rPr sz="1850" b="1" spc="-245" dirty="0">
                <a:latin typeface="Arial"/>
                <a:cs typeface="Arial"/>
              </a:rPr>
              <a:t> </a:t>
            </a:r>
            <a:r>
              <a:rPr sz="1850" spc="-30" dirty="0">
                <a:latin typeface="Arial MT"/>
                <a:cs typeface="Arial MT"/>
              </a:rPr>
              <a:t>Machine</a:t>
            </a:r>
            <a:r>
              <a:rPr sz="1850" spc="-105" dirty="0">
                <a:latin typeface="Arial MT"/>
                <a:cs typeface="Arial MT"/>
              </a:rPr>
              <a:t> </a:t>
            </a:r>
            <a:r>
              <a:rPr sz="1850" spc="-10" dirty="0">
                <a:latin typeface="Arial MT"/>
                <a:cs typeface="Arial MT"/>
              </a:rPr>
              <a:t>Learning</a:t>
            </a:r>
            <a:endParaRPr sz="1850">
              <a:latin typeface="Arial MT"/>
              <a:cs typeface="Arial MT"/>
            </a:endParaRPr>
          </a:p>
          <a:p>
            <a:pPr marL="387350" indent="-374650">
              <a:lnSpc>
                <a:spcPct val="100000"/>
              </a:lnSpc>
              <a:spcBef>
                <a:spcPts val="1445"/>
              </a:spcBef>
              <a:buSzPct val="129729"/>
              <a:buAutoNum type="arabicPeriod"/>
              <a:tabLst>
                <a:tab pos="387350" algn="l"/>
              </a:tabLst>
            </a:pPr>
            <a:r>
              <a:rPr sz="1850" spc="-30" dirty="0">
                <a:latin typeface="Arial MT"/>
                <a:cs typeface="Arial MT"/>
              </a:rPr>
              <a:t>Google's</a:t>
            </a:r>
            <a:r>
              <a:rPr sz="1850" spc="-100" dirty="0">
                <a:latin typeface="Arial MT"/>
                <a:cs typeface="Arial MT"/>
              </a:rPr>
              <a:t> </a:t>
            </a:r>
            <a:r>
              <a:rPr sz="1850" spc="-30" dirty="0">
                <a:latin typeface="Arial MT"/>
                <a:cs typeface="Arial MT"/>
              </a:rPr>
              <a:t>globally</a:t>
            </a:r>
            <a:r>
              <a:rPr sz="1850" spc="120" dirty="0">
                <a:latin typeface="Arial MT"/>
                <a:cs typeface="Arial MT"/>
              </a:rPr>
              <a:t> </a:t>
            </a:r>
            <a:r>
              <a:rPr sz="1850" spc="-25" dirty="0">
                <a:latin typeface="Arial MT"/>
                <a:cs typeface="Arial MT"/>
              </a:rPr>
              <a:t>distributed</a:t>
            </a:r>
            <a:r>
              <a:rPr sz="1850" spc="-65" dirty="0">
                <a:latin typeface="Arial MT"/>
                <a:cs typeface="Arial MT"/>
              </a:rPr>
              <a:t> </a:t>
            </a:r>
            <a:r>
              <a:rPr sz="1850" spc="-20" dirty="0">
                <a:latin typeface="Arial MT"/>
                <a:cs typeface="Arial MT"/>
              </a:rPr>
              <a:t>edge</a:t>
            </a:r>
            <a:r>
              <a:rPr sz="1850" spc="-65" dirty="0">
                <a:latin typeface="Arial MT"/>
                <a:cs typeface="Arial MT"/>
              </a:rPr>
              <a:t> </a:t>
            </a:r>
            <a:r>
              <a:rPr sz="1850" spc="-20" dirty="0">
                <a:latin typeface="Arial MT"/>
                <a:cs typeface="Arial MT"/>
              </a:rPr>
              <a:t>points</a:t>
            </a:r>
            <a:r>
              <a:rPr sz="1850" spc="-40" dirty="0">
                <a:latin typeface="Arial MT"/>
                <a:cs typeface="Arial MT"/>
              </a:rPr>
              <a:t> </a:t>
            </a:r>
            <a:r>
              <a:rPr sz="1850" dirty="0">
                <a:latin typeface="Arial MT"/>
                <a:cs typeface="Arial MT"/>
              </a:rPr>
              <a:t>of</a:t>
            </a:r>
            <a:r>
              <a:rPr sz="1850" spc="-105" dirty="0">
                <a:latin typeface="Arial MT"/>
                <a:cs typeface="Arial MT"/>
              </a:rPr>
              <a:t> </a:t>
            </a:r>
            <a:r>
              <a:rPr sz="1850" spc="-10" dirty="0">
                <a:latin typeface="Arial MT"/>
                <a:cs typeface="Arial MT"/>
              </a:rPr>
              <a:t>presence</a:t>
            </a:r>
            <a:r>
              <a:rPr sz="1850" spc="-120" dirty="0">
                <a:latin typeface="Arial MT"/>
                <a:cs typeface="Arial MT"/>
              </a:rPr>
              <a:t> </a:t>
            </a:r>
            <a:r>
              <a:rPr sz="1850" dirty="0">
                <a:latin typeface="Arial MT"/>
                <a:cs typeface="Arial MT"/>
              </a:rPr>
              <a:t>for</a:t>
            </a:r>
            <a:r>
              <a:rPr sz="1850" spc="-170" dirty="0">
                <a:latin typeface="Arial MT"/>
                <a:cs typeface="Arial MT"/>
              </a:rPr>
              <a:t> </a:t>
            </a:r>
            <a:r>
              <a:rPr sz="1850" spc="-20" dirty="0">
                <a:latin typeface="Arial MT"/>
                <a:cs typeface="Arial MT"/>
              </a:rPr>
              <a:t>Content</a:t>
            </a:r>
            <a:r>
              <a:rPr sz="1850" spc="-85" dirty="0">
                <a:latin typeface="Arial MT"/>
                <a:cs typeface="Arial MT"/>
              </a:rPr>
              <a:t> </a:t>
            </a:r>
            <a:r>
              <a:rPr sz="1850" spc="-20" dirty="0">
                <a:latin typeface="Arial MT"/>
                <a:cs typeface="Arial MT"/>
              </a:rPr>
              <a:t>Delivery</a:t>
            </a:r>
            <a:r>
              <a:rPr sz="1850" spc="-100" dirty="0">
                <a:latin typeface="Arial MT"/>
                <a:cs typeface="Arial MT"/>
              </a:rPr>
              <a:t> </a:t>
            </a:r>
            <a:r>
              <a:rPr sz="1850" spc="-10" dirty="0">
                <a:latin typeface="Arial MT"/>
                <a:cs typeface="Arial MT"/>
              </a:rPr>
              <a:t>Network</a:t>
            </a:r>
            <a:endParaRPr sz="1850">
              <a:latin typeface="Arial MT"/>
              <a:cs typeface="Arial MT"/>
            </a:endParaRPr>
          </a:p>
          <a:p>
            <a:pPr marL="387350" indent="-374650">
              <a:lnSpc>
                <a:spcPct val="100000"/>
              </a:lnSpc>
              <a:spcBef>
                <a:spcPts val="1445"/>
              </a:spcBef>
              <a:buSzPct val="129729"/>
              <a:buAutoNum type="arabicPeriod"/>
              <a:tabLst>
                <a:tab pos="387350" algn="l"/>
              </a:tabLst>
            </a:pPr>
            <a:r>
              <a:rPr sz="1850" spc="-20" dirty="0">
                <a:latin typeface="Arial MT"/>
                <a:cs typeface="Arial MT"/>
              </a:rPr>
              <a:t>Azure</a:t>
            </a:r>
            <a:r>
              <a:rPr sz="1850" spc="-40" dirty="0">
                <a:latin typeface="Arial MT"/>
                <a:cs typeface="Arial MT"/>
              </a:rPr>
              <a:t> </a:t>
            </a:r>
            <a:r>
              <a:rPr sz="1850" spc="-50" dirty="0">
                <a:latin typeface="Arial MT"/>
                <a:cs typeface="Arial MT"/>
              </a:rPr>
              <a:t>high-</a:t>
            </a:r>
            <a:r>
              <a:rPr sz="1850" spc="-25" dirty="0">
                <a:latin typeface="Arial MT"/>
                <a:cs typeface="Arial MT"/>
              </a:rPr>
              <a:t>performance</a:t>
            </a:r>
            <a:r>
              <a:rPr sz="1850" spc="-185" dirty="0">
                <a:latin typeface="Arial MT"/>
                <a:cs typeface="Arial MT"/>
              </a:rPr>
              <a:t> </a:t>
            </a:r>
            <a:r>
              <a:rPr sz="1850" spc="-30" dirty="0">
                <a:latin typeface="Arial MT"/>
                <a:cs typeface="Arial MT"/>
              </a:rPr>
              <a:t>computing</a:t>
            </a:r>
            <a:r>
              <a:rPr sz="1850" spc="50" dirty="0">
                <a:latin typeface="Arial MT"/>
                <a:cs typeface="Arial MT"/>
              </a:rPr>
              <a:t> </a:t>
            </a:r>
            <a:r>
              <a:rPr sz="1850" spc="-10" dirty="0">
                <a:latin typeface="Arial MT"/>
                <a:cs typeface="Arial MT"/>
              </a:rPr>
              <a:t>(HPC)</a:t>
            </a:r>
            <a:endParaRPr sz="1850">
              <a:latin typeface="Arial MT"/>
              <a:cs typeface="Arial MT"/>
            </a:endParaRPr>
          </a:p>
          <a:p>
            <a:pPr marL="387350" indent="-374650">
              <a:lnSpc>
                <a:spcPct val="100000"/>
              </a:lnSpc>
              <a:spcBef>
                <a:spcPts val="1445"/>
              </a:spcBef>
              <a:buSzPct val="129729"/>
              <a:buAutoNum type="arabicPeriod"/>
              <a:tabLst>
                <a:tab pos="387350" algn="l"/>
              </a:tabLst>
            </a:pPr>
            <a:r>
              <a:rPr sz="1850" spc="-20" dirty="0">
                <a:latin typeface="Arial MT"/>
                <a:cs typeface="Arial MT"/>
              </a:rPr>
              <a:t>Google</a:t>
            </a:r>
            <a:r>
              <a:rPr sz="1850" spc="-95" dirty="0">
                <a:latin typeface="Arial MT"/>
                <a:cs typeface="Arial MT"/>
              </a:rPr>
              <a:t> </a:t>
            </a:r>
            <a:r>
              <a:rPr sz="1850" spc="-20" dirty="0">
                <a:latin typeface="Arial MT"/>
                <a:cs typeface="Arial MT"/>
              </a:rPr>
              <a:t>Cloud</a:t>
            </a:r>
            <a:r>
              <a:rPr sz="1850" spc="-95" dirty="0">
                <a:latin typeface="Arial MT"/>
                <a:cs typeface="Arial MT"/>
              </a:rPr>
              <a:t> </a:t>
            </a:r>
            <a:r>
              <a:rPr sz="1850" spc="-20" dirty="0">
                <a:latin typeface="Arial MT"/>
                <a:cs typeface="Arial MT"/>
              </a:rPr>
              <a:t>GPUs</a:t>
            </a:r>
            <a:endParaRPr sz="1850">
              <a:latin typeface="Arial MT"/>
              <a:cs typeface="Arial M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74469" y="5039359"/>
            <a:ext cx="3107689" cy="1493520"/>
          </a:xfrm>
          <a:prstGeom prst="rect">
            <a:avLst/>
          </a:prstGeom>
        </p:spPr>
      </p:pic>
      <p:sp>
        <p:nvSpPr>
          <p:cNvPr id="3" name="object 3"/>
          <p:cNvSpPr txBox="1">
            <a:spLocks noGrp="1"/>
          </p:cNvSpPr>
          <p:nvPr>
            <p:ph type="title"/>
          </p:nvPr>
        </p:nvSpPr>
        <p:spPr>
          <a:xfrm>
            <a:off x="774700" y="316230"/>
            <a:ext cx="6585584" cy="575310"/>
          </a:xfrm>
          <a:prstGeom prst="rect">
            <a:avLst/>
          </a:prstGeom>
        </p:spPr>
        <p:txBody>
          <a:bodyPr vert="horz" wrap="square" lIns="0" tIns="13335" rIns="0" bIns="0" rtlCol="0">
            <a:spAutoFit/>
          </a:bodyPr>
          <a:lstStyle/>
          <a:p>
            <a:pPr marL="12700">
              <a:lnSpc>
                <a:spcPct val="100000"/>
              </a:lnSpc>
              <a:spcBef>
                <a:spcPts val="105"/>
              </a:spcBef>
            </a:pPr>
            <a:r>
              <a:rPr dirty="0"/>
              <a:t>PDS</a:t>
            </a:r>
            <a:r>
              <a:rPr spc="-20" dirty="0"/>
              <a:t> </a:t>
            </a:r>
            <a:r>
              <a:rPr dirty="0"/>
              <a:t>&amp;</a:t>
            </a:r>
            <a:r>
              <a:rPr spc="-55" dirty="0"/>
              <a:t> </a:t>
            </a:r>
            <a:r>
              <a:rPr dirty="0"/>
              <a:t>HPC</a:t>
            </a:r>
            <a:r>
              <a:rPr spc="-55" dirty="0"/>
              <a:t> </a:t>
            </a:r>
            <a:r>
              <a:rPr dirty="0"/>
              <a:t>for</a:t>
            </a:r>
            <a:r>
              <a:rPr spc="15" dirty="0"/>
              <a:t> </a:t>
            </a:r>
            <a:r>
              <a:rPr dirty="0"/>
              <a:t>AI</a:t>
            </a:r>
            <a:r>
              <a:rPr spc="25" dirty="0"/>
              <a:t> </a:t>
            </a:r>
            <a:r>
              <a:rPr dirty="0"/>
              <a:t>in</a:t>
            </a:r>
            <a:r>
              <a:rPr spc="25" dirty="0"/>
              <a:t> </a:t>
            </a:r>
            <a:r>
              <a:rPr dirty="0"/>
              <a:t>the</a:t>
            </a:r>
            <a:r>
              <a:rPr spc="-15" dirty="0"/>
              <a:t> </a:t>
            </a:r>
            <a:r>
              <a:rPr spc="-10" dirty="0"/>
              <a:t>Cloud</a:t>
            </a:r>
          </a:p>
        </p:txBody>
      </p:sp>
      <p:sp>
        <p:nvSpPr>
          <p:cNvPr id="4" name="object 4"/>
          <p:cNvSpPr txBox="1"/>
          <p:nvPr/>
        </p:nvSpPr>
        <p:spPr>
          <a:xfrm>
            <a:off x="855980" y="1382649"/>
            <a:ext cx="10167620" cy="392430"/>
          </a:xfrm>
          <a:prstGeom prst="rect">
            <a:avLst/>
          </a:prstGeom>
        </p:spPr>
        <p:txBody>
          <a:bodyPr vert="horz" wrap="square" lIns="0" tIns="13335" rIns="0" bIns="0" rtlCol="0">
            <a:spAutoFit/>
          </a:bodyPr>
          <a:lstStyle/>
          <a:p>
            <a:pPr marL="388620" indent="-375920">
              <a:lnSpc>
                <a:spcPct val="100000"/>
              </a:lnSpc>
              <a:spcBef>
                <a:spcPts val="105"/>
              </a:spcBef>
              <a:buChar char="•"/>
              <a:tabLst>
                <a:tab pos="388620" algn="l"/>
              </a:tabLst>
            </a:pPr>
            <a:r>
              <a:rPr sz="2400" dirty="0">
                <a:latin typeface="Arial MT"/>
                <a:cs typeface="Arial MT"/>
              </a:rPr>
              <a:t>The</a:t>
            </a:r>
            <a:r>
              <a:rPr sz="2400" spc="-130" dirty="0">
                <a:latin typeface="Arial MT"/>
                <a:cs typeface="Arial MT"/>
              </a:rPr>
              <a:t> </a:t>
            </a:r>
            <a:r>
              <a:rPr sz="2400" dirty="0">
                <a:latin typeface="Arial MT"/>
                <a:cs typeface="Arial MT"/>
              </a:rPr>
              <a:t>link</a:t>
            </a:r>
            <a:r>
              <a:rPr sz="2400" spc="-150" dirty="0">
                <a:latin typeface="Arial MT"/>
                <a:cs typeface="Arial MT"/>
              </a:rPr>
              <a:t> </a:t>
            </a:r>
            <a:r>
              <a:rPr sz="2400" dirty="0">
                <a:latin typeface="Arial MT"/>
                <a:cs typeface="Arial MT"/>
              </a:rPr>
              <a:t>between</a:t>
            </a:r>
            <a:r>
              <a:rPr sz="2400" spc="165" dirty="0">
                <a:latin typeface="Arial MT"/>
                <a:cs typeface="Arial MT"/>
              </a:rPr>
              <a:t> </a:t>
            </a:r>
            <a:r>
              <a:rPr sz="2400" dirty="0">
                <a:latin typeface="Arial MT"/>
                <a:cs typeface="Arial MT"/>
              </a:rPr>
              <a:t>AI</a:t>
            </a:r>
            <a:r>
              <a:rPr sz="2400" spc="50" dirty="0">
                <a:latin typeface="Arial MT"/>
                <a:cs typeface="Arial MT"/>
              </a:rPr>
              <a:t> </a:t>
            </a:r>
            <a:r>
              <a:rPr sz="2400" dirty="0">
                <a:latin typeface="Arial MT"/>
                <a:cs typeface="Arial MT"/>
              </a:rPr>
              <a:t>and</a:t>
            </a:r>
            <a:r>
              <a:rPr sz="2400" spc="-55" dirty="0">
                <a:latin typeface="Arial MT"/>
                <a:cs typeface="Arial MT"/>
              </a:rPr>
              <a:t> </a:t>
            </a:r>
            <a:r>
              <a:rPr sz="2400" dirty="0">
                <a:latin typeface="Arial MT"/>
                <a:cs typeface="Arial MT"/>
              </a:rPr>
              <a:t>HPC</a:t>
            </a:r>
            <a:r>
              <a:rPr sz="2400" spc="-60" dirty="0">
                <a:latin typeface="Arial MT"/>
                <a:cs typeface="Arial MT"/>
              </a:rPr>
              <a:t> </a:t>
            </a:r>
            <a:r>
              <a:rPr sz="2400" dirty="0">
                <a:latin typeface="Arial MT"/>
                <a:cs typeface="Arial MT"/>
              </a:rPr>
              <a:t>is</a:t>
            </a:r>
            <a:r>
              <a:rPr sz="2400" spc="-75" dirty="0">
                <a:latin typeface="Arial MT"/>
                <a:cs typeface="Arial MT"/>
              </a:rPr>
              <a:t> </a:t>
            </a:r>
            <a:r>
              <a:rPr sz="2400" dirty="0">
                <a:latin typeface="Arial MT"/>
                <a:cs typeface="Arial MT"/>
              </a:rPr>
              <a:t>symbiotic</a:t>
            </a:r>
            <a:r>
              <a:rPr sz="2400" spc="-80" dirty="0">
                <a:latin typeface="Arial MT"/>
                <a:cs typeface="Arial MT"/>
              </a:rPr>
              <a:t> </a:t>
            </a:r>
            <a:r>
              <a:rPr sz="2400" dirty="0">
                <a:latin typeface="Arial MT"/>
                <a:cs typeface="Arial MT"/>
              </a:rPr>
              <a:t>as</a:t>
            </a:r>
            <a:r>
              <a:rPr sz="2400" spc="-5" dirty="0">
                <a:latin typeface="Arial MT"/>
                <a:cs typeface="Arial MT"/>
              </a:rPr>
              <a:t> </a:t>
            </a:r>
            <a:r>
              <a:rPr sz="2400" dirty="0">
                <a:latin typeface="Arial MT"/>
                <a:cs typeface="Arial MT"/>
              </a:rPr>
              <a:t>HPC</a:t>
            </a:r>
            <a:r>
              <a:rPr sz="2400" spc="-55" dirty="0">
                <a:latin typeface="Arial MT"/>
                <a:cs typeface="Arial MT"/>
              </a:rPr>
              <a:t> </a:t>
            </a:r>
            <a:r>
              <a:rPr sz="2400" dirty="0">
                <a:latin typeface="Arial MT"/>
                <a:cs typeface="Arial MT"/>
              </a:rPr>
              <a:t>powers</a:t>
            </a:r>
            <a:r>
              <a:rPr sz="2400" spc="70" dirty="0">
                <a:latin typeface="Arial MT"/>
                <a:cs typeface="Arial MT"/>
              </a:rPr>
              <a:t> </a:t>
            </a:r>
            <a:r>
              <a:rPr sz="2400" dirty="0">
                <a:latin typeface="Arial MT"/>
                <a:cs typeface="Arial MT"/>
              </a:rPr>
              <a:t>AI</a:t>
            </a:r>
            <a:r>
              <a:rPr sz="2400" spc="45" dirty="0">
                <a:latin typeface="Arial MT"/>
                <a:cs typeface="Arial MT"/>
              </a:rPr>
              <a:t> </a:t>
            </a:r>
            <a:r>
              <a:rPr sz="2400" spc="-10" dirty="0">
                <a:latin typeface="Arial MT"/>
                <a:cs typeface="Arial MT"/>
              </a:rPr>
              <a:t>workloads,</a:t>
            </a:r>
            <a:endParaRPr sz="2400">
              <a:latin typeface="Arial MT"/>
              <a:cs typeface="Arial MT"/>
            </a:endParaRPr>
          </a:p>
        </p:txBody>
      </p:sp>
      <p:sp>
        <p:nvSpPr>
          <p:cNvPr id="5" name="object 5"/>
          <p:cNvSpPr txBox="1"/>
          <p:nvPr/>
        </p:nvSpPr>
        <p:spPr>
          <a:xfrm>
            <a:off x="855980" y="1627504"/>
            <a:ext cx="10451465" cy="3332479"/>
          </a:xfrm>
          <a:prstGeom prst="rect">
            <a:avLst/>
          </a:prstGeom>
        </p:spPr>
        <p:txBody>
          <a:bodyPr vert="horz" wrap="square" lIns="0" tIns="134620" rIns="0" bIns="0" rtlCol="0">
            <a:spAutoFit/>
          </a:bodyPr>
          <a:lstStyle/>
          <a:p>
            <a:pPr marL="388620">
              <a:lnSpc>
                <a:spcPct val="100000"/>
              </a:lnSpc>
              <a:spcBef>
                <a:spcPts val="1060"/>
              </a:spcBef>
            </a:pPr>
            <a:r>
              <a:rPr sz="2400" dirty="0">
                <a:latin typeface="Arial MT"/>
                <a:cs typeface="Arial MT"/>
              </a:rPr>
              <a:t>but</a:t>
            </a:r>
            <a:r>
              <a:rPr sz="2400" spc="-120" dirty="0">
                <a:latin typeface="Arial MT"/>
                <a:cs typeface="Arial MT"/>
              </a:rPr>
              <a:t> </a:t>
            </a:r>
            <a:r>
              <a:rPr sz="2400" dirty="0">
                <a:latin typeface="Arial MT"/>
                <a:cs typeface="Arial MT"/>
              </a:rPr>
              <a:t>AI</a:t>
            </a:r>
            <a:r>
              <a:rPr sz="2400" spc="30" dirty="0">
                <a:latin typeface="Arial MT"/>
                <a:cs typeface="Arial MT"/>
              </a:rPr>
              <a:t> </a:t>
            </a:r>
            <a:r>
              <a:rPr sz="2400" dirty="0">
                <a:latin typeface="Arial MT"/>
                <a:cs typeface="Arial MT"/>
              </a:rPr>
              <a:t>can</a:t>
            </a:r>
            <a:r>
              <a:rPr sz="2400" spc="-65" dirty="0">
                <a:latin typeface="Arial MT"/>
                <a:cs typeface="Arial MT"/>
              </a:rPr>
              <a:t> </a:t>
            </a:r>
            <a:r>
              <a:rPr sz="2400" dirty="0">
                <a:latin typeface="Arial MT"/>
                <a:cs typeface="Arial MT"/>
              </a:rPr>
              <a:t>identify</a:t>
            </a:r>
            <a:r>
              <a:rPr sz="2400" spc="-20" dirty="0">
                <a:latin typeface="Arial MT"/>
                <a:cs typeface="Arial MT"/>
              </a:rPr>
              <a:t> </a:t>
            </a:r>
            <a:r>
              <a:rPr sz="2400" spc="-10" dirty="0">
                <a:latin typeface="Arial MT"/>
                <a:cs typeface="Arial MT"/>
              </a:rPr>
              <a:t>improvements</a:t>
            </a:r>
            <a:r>
              <a:rPr sz="2400" spc="60" dirty="0">
                <a:latin typeface="Arial MT"/>
                <a:cs typeface="Arial MT"/>
              </a:rPr>
              <a:t> </a:t>
            </a:r>
            <a:r>
              <a:rPr sz="2400" dirty="0">
                <a:latin typeface="Arial MT"/>
                <a:cs typeface="Arial MT"/>
              </a:rPr>
              <a:t>in</a:t>
            </a:r>
            <a:r>
              <a:rPr sz="2400" spc="-135" dirty="0">
                <a:latin typeface="Arial MT"/>
                <a:cs typeface="Arial MT"/>
              </a:rPr>
              <a:t> </a:t>
            </a:r>
            <a:r>
              <a:rPr sz="2400" dirty="0">
                <a:latin typeface="Arial MT"/>
                <a:cs typeface="Arial MT"/>
              </a:rPr>
              <a:t>HPC</a:t>
            </a:r>
            <a:r>
              <a:rPr sz="2400" spc="-70" dirty="0">
                <a:latin typeface="Arial MT"/>
                <a:cs typeface="Arial MT"/>
              </a:rPr>
              <a:t> </a:t>
            </a:r>
            <a:r>
              <a:rPr sz="2400" dirty="0">
                <a:latin typeface="Arial MT"/>
                <a:cs typeface="Arial MT"/>
              </a:rPr>
              <a:t>data</a:t>
            </a:r>
            <a:r>
              <a:rPr sz="2400" spc="30" dirty="0">
                <a:latin typeface="Arial MT"/>
                <a:cs typeface="Arial MT"/>
              </a:rPr>
              <a:t> </a:t>
            </a:r>
            <a:r>
              <a:rPr sz="2400" spc="-10" dirty="0">
                <a:latin typeface="Arial MT"/>
                <a:cs typeface="Arial MT"/>
              </a:rPr>
              <a:t>centers.</a:t>
            </a:r>
            <a:endParaRPr sz="2400">
              <a:latin typeface="Arial MT"/>
              <a:cs typeface="Arial MT"/>
            </a:endParaRPr>
          </a:p>
          <a:p>
            <a:pPr marL="388620" marR="5080" indent="-376555">
              <a:lnSpc>
                <a:spcPct val="100000"/>
              </a:lnSpc>
              <a:spcBef>
                <a:spcPts val="965"/>
              </a:spcBef>
              <a:buChar char="•"/>
              <a:tabLst>
                <a:tab pos="388620" algn="l"/>
              </a:tabLst>
            </a:pPr>
            <a:r>
              <a:rPr sz="2400" dirty="0">
                <a:latin typeface="Arial MT"/>
                <a:cs typeface="Arial MT"/>
              </a:rPr>
              <a:t>AI,</a:t>
            </a:r>
            <a:r>
              <a:rPr sz="2400" spc="55" dirty="0">
                <a:latin typeface="Arial MT"/>
                <a:cs typeface="Arial MT"/>
              </a:rPr>
              <a:t> </a:t>
            </a:r>
            <a:r>
              <a:rPr sz="2400" dirty="0">
                <a:latin typeface="Arial MT"/>
                <a:cs typeface="Arial MT"/>
              </a:rPr>
              <a:t>for</a:t>
            </a:r>
            <a:r>
              <a:rPr sz="2400" spc="-60" dirty="0">
                <a:latin typeface="Arial MT"/>
                <a:cs typeface="Arial MT"/>
              </a:rPr>
              <a:t> </a:t>
            </a:r>
            <a:r>
              <a:rPr sz="2400" dirty="0">
                <a:latin typeface="Arial MT"/>
                <a:cs typeface="Arial MT"/>
              </a:rPr>
              <a:t>example,</a:t>
            </a:r>
            <a:r>
              <a:rPr sz="2400" spc="55" dirty="0">
                <a:latin typeface="Arial MT"/>
                <a:cs typeface="Arial MT"/>
              </a:rPr>
              <a:t> </a:t>
            </a:r>
            <a:r>
              <a:rPr sz="2400" dirty="0">
                <a:latin typeface="Arial MT"/>
                <a:cs typeface="Arial MT"/>
              </a:rPr>
              <a:t>can</a:t>
            </a:r>
            <a:r>
              <a:rPr sz="2400" spc="-10" dirty="0">
                <a:latin typeface="Arial MT"/>
                <a:cs typeface="Arial MT"/>
              </a:rPr>
              <a:t> </a:t>
            </a:r>
            <a:r>
              <a:rPr sz="2400" dirty="0">
                <a:latin typeface="Arial MT"/>
                <a:cs typeface="Arial MT"/>
              </a:rPr>
              <a:t>optimize</a:t>
            </a:r>
            <a:r>
              <a:rPr sz="2400" spc="-85" dirty="0">
                <a:latin typeface="Arial MT"/>
                <a:cs typeface="Arial MT"/>
              </a:rPr>
              <a:t> </a:t>
            </a:r>
            <a:r>
              <a:rPr sz="2400" dirty="0">
                <a:latin typeface="Arial MT"/>
                <a:cs typeface="Arial MT"/>
              </a:rPr>
              <a:t>heating</a:t>
            </a:r>
            <a:r>
              <a:rPr sz="2400" spc="-45" dirty="0">
                <a:latin typeface="Arial MT"/>
                <a:cs typeface="Arial MT"/>
              </a:rPr>
              <a:t> </a:t>
            </a:r>
            <a:r>
              <a:rPr sz="2400" dirty="0">
                <a:latin typeface="Arial MT"/>
                <a:cs typeface="Arial MT"/>
              </a:rPr>
              <a:t>and</a:t>
            </a:r>
            <a:r>
              <a:rPr sz="2400" spc="-105" dirty="0">
                <a:latin typeface="Arial MT"/>
                <a:cs typeface="Arial MT"/>
              </a:rPr>
              <a:t> </a:t>
            </a:r>
            <a:r>
              <a:rPr sz="2400" dirty="0">
                <a:latin typeface="Arial MT"/>
                <a:cs typeface="Arial MT"/>
              </a:rPr>
              <a:t>cooling</a:t>
            </a:r>
            <a:r>
              <a:rPr sz="2400" spc="-40" dirty="0">
                <a:latin typeface="Arial MT"/>
                <a:cs typeface="Arial MT"/>
              </a:rPr>
              <a:t> </a:t>
            </a:r>
            <a:r>
              <a:rPr sz="2400" dirty="0">
                <a:latin typeface="Arial MT"/>
                <a:cs typeface="Arial MT"/>
              </a:rPr>
              <a:t>systems,</a:t>
            </a:r>
            <a:r>
              <a:rPr sz="2400" spc="-15" dirty="0">
                <a:latin typeface="Arial MT"/>
                <a:cs typeface="Arial MT"/>
              </a:rPr>
              <a:t> </a:t>
            </a:r>
            <a:r>
              <a:rPr sz="2400" spc="-10" dirty="0">
                <a:latin typeface="Arial MT"/>
                <a:cs typeface="Arial MT"/>
              </a:rPr>
              <a:t>reducing </a:t>
            </a:r>
            <a:r>
              <a:rPr sz="2400" dirty="0">
                <a:latin typeface="Arial MT"/>
                <a:cs typeface="Arial MT"/>
              </a:rPr>
              <a:t>electricity</a:t>
            </a:r>
            <a:r>
              <a:rPr sz="2400" spc="-60" dirty="0">
                <a:latin typeface="Arial MT"/>
                <a:cs typeface="Arial MT"/>
              </a:rPr>
              <a:t> </a:t>
            </a:r>
            <a:r>
              <a:rPr sz="2400" dirty="0">
                <a:latin typeface="Arial MT"/>
                <a:cs typeface="Arial MT"/>
              </a:rPr>
              <a:t>costs</a:t>
            </a:r>
            <a:r>
              <a:rPr sz="2400" spc="15" dirty="0">
                <a:latin typeface="Arial MT"/>
                <a:cs typeface="Arial MT"/>
              </a:rPr>
              <a:t> </a:t>
            </a:r>
            <a:r>
              <a:rPr sz="2400" dirty="0">
                <a:latin typeface="Arial MT"/>
                <a:cs typeface="Arial MT"/>
              </a:rPr>
              <a:t>and</a:t>
            </a:r>
            <a:r>
              <a:rPr sz="2400" spc="-105" dirty="0">
                <a:latin typeface="Arial MT"/>
                <a:cs typeface="Arial MT"/>
              </a:rPr>
              <a:t> </a:t>
            </a:r>
            <a:r>
              <a:rPr sz="2400" dirty="0">
                <a:latin typeface="Arial MT"/>
                <a:cs typeface="Arial MT"/>
              </a:rPr>
              <a:t>improving</a:t>
            </a:r>
            <a:r>
              <a:rPr sz="2400" spc="-110" dirty="0">
                <a:latin typeface="Arial MT"/>
                <a:cs typeface="Arial MT"/>
              </a:rPr>
              <a:t> </a:t>
            </a:r>
            <a:r>
              <a:rPr sz="2400" dirty="0">
                <a:latin typeface="Arial MT"/>
                <a:cs typeface="Arial MT"/>
              </a:rPr>
              <a:t>efficiency.</a:t>
            </a:r>
            <a:r>
              <a:rPr sz="2400" spc="-75" dirty="0">
                <a:latin typeface="Arial MT"/>
                <a:cs typeface="Arial MT"/>
              </a:rPr>
              <a:t> </a:t>
            </a:r>
            <a:r>
              <a:rPr sz="2400" dirty="0">
                <a:latin typeface="Arial MT"/>
                <a:cs typeface="Arial MT"/>
              </a:rPr>
              <a:t>AI</a:t>
            </a:r>
            <a:r>
              <a:rPr sz="2400" spc="-20" dirty="0">
                <a:latin typeface="Arial MT"/>
                <a:cs typeface="Arial MT"/>
              </a:rPr>
              <a:t> </a:t>
            </a:r>
            <a:r>
              <a:rPr sz="2400" dirty="0">
                <a:latin typeface="Arial MT"/>
                <a:cs typeface="Arial MT"/>
              </a:rPr>
              <a:t>systems</a:t>
            </a:r>
            <a:r>
              <a:rPr sz="2400" spc="-55" dirty="0">
                <a:latin typeface="Arial MT"/>
                <a:cs typeface="Arial MT"/>
              </a:rPr>
              <a:t> </a:t>
            </a:r>
            <a:r>
              <a:rPr sz="2400" dirty="0">
                <a:latin typeface="Arial MT"/>
                <a:cs typeface="Arial MT"/>
              </a:rPr>
              <a:t>can</a:t>
            </a:r>
            <a:r>
              <a:rPr sz="2400" spc="-35" dirty="0">
                <a:latin typeface="Arial MT"/>
                <a:cs typeface="Arial MT"/>
              </a:rPr>
              <a:t> </a:t>
            </a:r>
            <a:r>
              <a:rPr sz="2400" dirty="0">
                <a:latin typeface="Arial MT"/>
                <a:cs typeface="Arial MT"/>
              </a:rPr>
              <a:t>also</a:t>
            </a:r>
            <a:r>
              <a:rPr sz="2400" spc="-110" dirty="0">
                <a:latin typeface="Arial MT"/>
                <a:cs typeface="Arial MT"/>
              </a:rPr>
              <a:t> </a:t>
            </a:r>
            <a:r>
              <a:rPr sz="2400" dirty="0">
                <a:latin typeface="Arial MT"/>
                <a:cs typeface="Arial MT"/>
              </a:rPr>
              <a:t>monitor</a:t>
            </a:r>
            <a:r>
              <a:rPr sz="2400" spc="15" dirty="0">
                <a:latin typeface="Arial MT"/>
                <a:cs typeface="Arial MT"/>
              </a:rPr>
              <a:t> </a:t>
            </a:r>
            <a:r>
              <a:rPr sz="2400" spc="-25" dirty="0">
                <a:latin typeface="Arial MT"/>
                <a:cs typeface="Arial MT"/>
              </a:rPr>
              <a:t>the </a:t>
            </a:r>
            <a:r>
              <a:rPr sz="2400" dirty="0">
                <a:latin typeface="Arial MT"/>
                <a:cs typeface="Arial MT"/>
              </a:rPr>
              <a:t>health</a:t>
            </a:r>
            <a:r>
              <a:rPr sz="2400" spc="-35" dirty="0">
                <a:latin typeface="Arial MT"/>
                <a:cs typeface="Arial MT"/>
              </a:rPr>
              <a:t> </a:t>
            </a:r>
            <a:r>
              <a:rPr sz="2400" dirty="0">
                <a:latin typeface="Arial MT"/>
                <a:cs typeface="Arial MT"/>
              </a:rPr>
              <a:t>of</a:t>
            </a:r>
            <a:r>
              <a:rPr sz="2400" spc="-80" dirty="0">
                <a:latin typeface="Arial MT"/>
                <a:cs typeface="Arial MT"/>
              </a:rPr>
              <a:t> </a:t>
            </a:r>
            <a:r>
              <a:rPr sz="2400" dirty="0">
                <a:latin typeface="Arial MT"/>
                <a:cs typeface="Arial MT"/>
              </a:rPr>
              <a:t>servers,</a:t>
            </a:r>
            <a:r>
              <a:rPr sz="2400" spc="-10" dirty="0">
                <a:latin typeface="Arial MT"/>
                <a:cs typeface="Arial MT"/>
              </a:rPr>
              <a:t> </a:t>
            </a:r>
            <a:r>
              <a:rPr sz="2400" dirty="0">
                <a:latin typeface="Arial MT"/>
                <a:cs typeface="Arial MT"/>
              </a:rPr>
              <a:t>storage,</a:t>
            </a:r>
            <a:r>
              <a:rPr sz="2400" spc="55" dirty="0">
                <a:latin typeface="Arial MT"/>
                <a:cs typeface="Arial MT"/>
              </a:rPr>
              <a:t> </a:t>
            </a:r>
            <a:r>
              <a:rPr sz="2400" dirty="0">
                <a:latin typeface="Arial MT"/>
                <a:cs typeface="Arial MT"/>
              </a:rPr>
              <a:t>and</a:t>
            </a:r>
            <a:r>
              <a:rPr sz="2400" spc="-35" dirty="0">
                <a:latin typeface="Arial MT"/>
                <a:cs typeface="Arial MT"/>
              </a:rPr>
              <a:t> </a:t>
            </a:r>
            <a:r>
              <a:rPr sz="2400" spc="-10" dirty="0">
                <a:latin typeface="Arial MT"/>
                <a:cs typeface="Arial MT"/>
              </a:rPr>
              <a:t>networking</a:t>
            </a:r>
            <a:r>
              <a:rPr sz="2400" spc="-35" dirty="0">
                <a:latin typeface="Arial MT"/>
                <a:cs typeface="Arial MT"/>
              </a:rPr>
              <a:t> </a:t>
            </a:r>
            <a:r>
              <a:rPr sz="2400" dirty="0">
                <a:latin typeface="Arial MT"/>
                <a:cs typeface="Arial MT"/>
              </a:rPr>
              <a:t>gear,</a:t>
            </a:r>
            <a:r>
              <a:rPr sz="2400" spc="-10" dirty="0">
                <a:latin typeface="Arial MT"/>
                <a:cs typeface="Arial MT"/>
              </a:rPr>
              <a:t> </a:t>
            </a:r>
            <a:r>
              <a:rPr sz="2400" dirty="0">
                <a:latin typeface="Arial MT"/>
                <a:cs typeface="Arial MT"/>
              </a:rPr>
              <a:t>check</a:t>
            </a:r>
            <a:r>
              <a:rPr sz="2400" spc="-50" dirty="0">
                <a:latin typeface="Arial MT"/>
                <a:cs typeface="Arial MT"/>
              </a:rPr>
              <a:t> </a:t>
            </a:r>
            <a:r>
              <a:rPr sz="2400" dirty="0">
                <a:latin typeface="Arial MT"/>
                <a:cs typeface="Arial MT"/>
              </a:rPr>
              <a:t>to</a:t>
            </a:r>
            <a:r>
              <a:rPr sz="2400" spc="-100" dirty="0">
                <a:latin typeface="Arial MT"/>
                <a:cs typeface="Arial MT"/>
              </a:rPr>
              <a:t> </a:t>
            </a:r>
            <a:r>
              <a:rPr sz="2400" dirty="0">
                <a:latin typeface="Arial MT"/>
                <a:cs typeface="Arial MT"/>
              </a:rPr>
              <a:t>see</a:t>
            </a:r>
            <a:r>
              <a:rPr sz="2400" spc="-30" dirty="0">
                <a:latin typeface="Arial MT"/>
                <a:cs typeface="Arial MT"/>
              </a:rPr>
              <a:t> </a:t>
            </a:r>
            <a:r>
              <a:rPr sz="2400" dirty="0">
                <a:latin typeface="Arial MT"/>
                <a:cs typeface="Arial MT"/>
              </a:rPr>
              <a:t>that</a:t>
            </a:r>
            <a:r>
              <a:rPr sz="2400" spc="-80" dirty="0">
                <a:latin typeface="Arial MT"/>
                <a:cs typeface="Arial MT"/>
              </a:rPr>
              <a:t> </a:t>
            </a:r>
            <a:r>
              <a:rPr sz="2400" spc="-10" dirty="0">
                <a:latin typeface="Arial MT"/>
                <a:cs typeface="Arial MT"/>
              </a:rPr>
              <a:t>systems </a:t>
            </a:r>
            <a:r>
              <a:rPr sz="2400" dirty="0">
                <a:latin typeface="Arial MT"/>
                <a:cs typeface="Arial MT"/>
              </a:rPr>
              <a:t>remain</a:t>
            </a:r>
            <a:r>
              <a:rPr sz="2400" spc="10" dirty="0">
                <a:latin typeface="Arial MT"/>
                <a:cs typeface="Arial MT"/>
              </a:rPr>
              <a:t> </a:t>
            </a:r>
            <a:r>
              <a:rPr sz="2400" dirty="0">
                <a:latin typeface="Arial MT"/>
                <a:cs typeface="Arial MT"/>
              </a:rPr>
              <a:t>correctly</a:t>
            </a:r>
            <a:r>
              <a:rPr sz="2400" spc="60" dirty="0">
                <a:latin typeface="Arial MT"/>
                <a:cs typeface="Arial MT"/>
              </a:rPr>
              <a:t> </a:t>
            </a:r>
            <a:r>
              <a:rPr sz="2400" dirty="0">
                <a:latin typeface="Arial MT"/>
                <a:cs typeface="Arial MT"/>
              </a:rPr>
              <a:t>configured,</a:t>
            </a:r>
            <a:r>
              <a:rPr sz="2400" spc="-40" dirty="0">
                <a:latin typeface="Arial MT"/>
                <a:cs typeface="Arial MT"/>
              </a:rPr>
              <a:t> </a:t>
            </a:r>
            <a:r>
              <a:rPr sz="2400" dirty="0">
                <a:latin typeface="Arial MT"/>
                <a:cs typeface="Arial MT"/>
              </a:rPr>
              <a:t>and</a:t>
            </a:r>
            <a:r>
              <a:rPr sz="2400" spc="-60" dirty="0">
                <a:latin typeface="Arial MT"/>
                <a:cs typeface="Arial MT"/>
              </a:rPr>
              <a:t> </a:t>
            </a:r>
            <a:r>
              <a:rPr sz="2400" dirty="0">
                <a:latin typeface="Arial MT"/>
                <a:cs typeface="Arial MT"/>
              </a:rPr>
              <a:t>predict</a:t>
            </a:r>
            <a:r>
              <a:rPr sz="2400" spc="-40" dirty="0">
                <a:latin typeface="Arial MT"/>
                <a:cs typeface="Arial MT"/>
              </a:rPr>
              <a:t> </a:t>
            </a:r>
            <a:r>
              <a:rPr sz="2400" dirty="0">
                <a:latin typeface="Arial MT"/>
                <a:cs typeface="Arial MT"/>
              </a:rPr>
              <a:t>when</a:t>
            </a:r>
            <a:r>
              <a:rPr sz="2400" spc="10" dirty="0">
                <a:latin typeface="Arial MT"/>
                <a:cs typeface="Arial MT"/>
              </a:rPr>
              <a:t> </a:t>
            </a:r>
            <a:r>
              <a:rPr sz="2400" dirty="0">
                <a:latin typeface="Arial MT"/>
                <a:cs typeface="Arial MT"/>
              </a:rPr>
              <a:t>equipment</a:t>
            </a:r>
            <a:r>
              <a:rPr sz="2400" spc="-110" dirty="0">
                <a:latin typeface="Arial MT"/>
                <a:cs typeface="Arial MT"/>
              </a:rPr>
              <a:t> </a:t>
            </a:r>
            <a:r>
              <a:rPr sz="2400" dirty="0">
                <a:latin typeface="Arial MT"/>
                <a:cs typeface="Arial MT"/>
              </a:rPr>
              <a:t>is</a:t>
            </a:r>
            <a:r>
              <a:rPr sz="2400" spc="-85" dirty="0">
                <a:latin typeface="Arial MT"/>
                <a:cs typeface="Arial MT"/>
              </a:rPr>
              <a:t> </a:t>
            </a:r>
            <a:r>
              <a:rPr sz="2400" dirty="0">
                <a:latin typeface="Arial MT"/>
                <a:cs typeface="Arial MT"/>
              </a:rPr>
              <a:t>about</a:t>
            </a:r>
            <a:r>
              <a:rPr sz="2400" spc="40" dirty="0">
                <a:latin typeface="Arial MT"/>
                <a:cs typeface="Arial MT"/>
              </a:rPr>
              <a:t> </a:t>
            </a:r>
            <a:r>
              <a:rPr sz="2400" dirty="0">
                <a:latin typeface="Arial MT"/>
                <a:cs typeface="Arial MT"/>
              </a:rPr>
              <a:t>to</a:t>
            </a:r>
            <a:r>
              <a:rPr sz="2400" spc="-60" dirty="0">
                <a:latin typeface="Arial MT"/>
                <a:cs typeface="Arial MT"/>
              </a:rPr>
              <a:t> </a:t>
            </a:r>
            <a:r>
              <a:rPr sz="2400" spc="-10" dirty="0">
                <a:latin typeface="Arial MT"/>
                <a:cs typeface="Arial MT"/>
              </a:rPr>
              <a:t>fail.</a:t>
            </a:r>
            <a:endParaRPr sz="2400">
              <a:latin typeface="Arial MT"/>
              <a:cs typeface="Arial MT"/>
            </a:endParaRPr>
          </a:p>
          <a:p>
            <a:pPr marL="388620" marR="1169035" indent="-376555">
              <a:lnSpc>
                <a:spcPct val="100000"/>
              </a:lnSpc>
              <a:spcBef>
                <a:spcPts val="1060"/>
              </a:spcBef>
              <a:buChar char="•"/>
              <a:tabLst>
                <a:tab pos="388620" algn="l"/>
              </a:tabLst>
            </a:pPr>
            <a:r>
              <a:rPr sz="2400" dirty="0">
                <a:latin typeface="Arial MT"/>
                <a:cs typeface="Arial MT"/>
              </a:rPr>
              <a:t>Furthermore,</a:t>
            </a:r>
            <a:r>
              <a:rPr sz="2400" spc="55" dirty="0">
                <a:latin typeface="Arial MT"/>
                <a:cs typeface="Arial MT"/>
              </a:rPr>
              <a:t> </a:t>
            </a:r>
            <a:r>
              <a:rPr sz="2400" dirty="0">
                <a:latin typeface="Arial MT"/>
                <a:cs typeface="Arial MT"/>
              </a:rPr>
              <a:t>AI</a:t>
            </a:r>
            <a:r>
              <a:rPr sz="2400" spc="-75" dirty="0">
                <a:latin typeface="Arial MT"/>
                <a:cs typeface="Arial MT"/>
              </a:rPr>
              <a:t> </a:t>
            </a:r>
            <a:r>
              <a:rPr sz="2400" dirty="0">
                <a:latin typeface="Arial MT"/>
                <a:cs typeface="Arial MT"/>
              </a:rPr>
              <a:t>can</a:t>
            </a:r>
            <a:r>
              <a:rPr sz="2400" spc="-30" dirty="0">
                <a:latin typeface="Arial MT"/>
                <a:cs typeface="Arial MT"/>
              </a:rPr>
              <a:t> </a:t>
            </a:r>
            <a:r>
              <a:rPr sz="2400" dirty="0">
                <a:latin typeface="Arial MT"/>
                <a:cs typeface="Arial MT"/>
              </a:rPr>
              <a:t>be</a:t>
            </a:r>
            <a:r>
              <a:rPr sz="2400" spc="-100" dirty="0">
                <a:latin typeface="Arial MT"/>
                <a:cs typeface="Arial MT"/>
              </a:rPr>
              <a:t> </a:t>
            </a:r>
            <a:r>
              <a:rPr sz="2400" dirty="0">
                <a:latin typeface="Arial MT"/>
                <a:cs typeface="Arial MT"/>
              </a:rPr>
              <a:t>used</a:t>
            </a:r>
            <a:r>
              <a:rPr sz="2400" spc="-100" dirty="0">
                <a:latin typeface="Arial MT"/>
                <a:cs typeface="Arial MT"/>
              </a:rPr>
              <a:t> </a:t>
            </a:r>
            <a:r>
              <a:rPr sz="2400" dirty="0">
                <a:latin typeface="Arial MT"/>
                <a:cs typeface="Arial MT"/>
              </a:rPr>
              <a:t>for</a:t>
            </a:r>
            <a:r>
              <a:rPr sz="2400" spc="-50" dirty="0">
                <a:latin typeface="Arial MT"/>
                <a:cs typeface="Arial MT"/>
              </a:rPr>
              <a:t> </a:t>
            </a:r>
            <a:r>
              <a:rPr sz="2400" dirty="0">
                <a:latin typeface="Arial MT"/>
                <a:cs typeface="Arial MT"/>
              </a:rPr>
              <a:t>security</a:t>
            </a:r>
            <a:r>
              <a:rPr sz="2400" spc="-50" dirty="0">
                <a:latin typeface="Arial MT"/>
                <a:cs typeface="Arial MT"/>
              </a:rPr>
              <a:t> </a:t>
            </a:r>
            <a:r>
              <a:rPr sz="2400" dirty="0">
                <a:latin typeface="Arial MT"/>
                <a:cs typeface="Arial MT"/>
              </a:rPr>
              <a:t>purposes,</a:t>
            </a:r>
            <a:r>
              <a:rPr sz="2400" spc="-75" dirty="0">
                <a:latin typeface="Arial MT"/>
                <a:cs typeface="Arial MT"/>
              </a:rPr>
              <a:t> </a:t>
            </a:r>
            <a:r>
              <a:rPr sz="2400" dirty="0">
                <a:latin typeface="Arial MT"/>
                <a:cs typeface="Arial MT"/>
              </a:rPr>
              <a:t>screening</a:t>
            </a:r>
            <a:r>
              <a:rPr sz="2400" spc="-35" dirty="0">
                <a:latin typeface="Arial MT"/>
                <a:cs typeface="Arial MT"/>
              </a:rPr>
              <a:t> </a:t>
            </a:r>
            <a:r>
              <a:rPr sz="2400" spc="-25" dirty="0">
                <a:latin typeface="Arial MT"/>
                <a:cs typeface="Arial MT"/>
              </a:rPr>
              <a:t>and </a:t>
            </a:r>
            <a:r>
              <a:rPr sz="2400" dirty="0">
                <a:latin typeface="Arial MT"/>
                <a:cs typeface="Arial MT"/>
              </a:rPr>
              <a:t>analyzing</a:t>
            </a:r>
            <a:r>
              <a:rPr sz="2400" spc="-105" dirty="0">
                <a:latin typeface="Arial MT"/>
                <a:cs typeface="Arial MT"/>
              </a:rPr>
              <a:t> </a:t>
            </a:r>
            <a:r>
              <a:rPr sz="2400" dirty="0">
                <a:latin typeface="Arial MT"/>
                <a:cs typeface="Arial MT"/>
              </a:rPr>
              <a:t>incoming</a:t>
            </a:r>
            <a:r>
              <a:rPr sz="2400" spc="-105" dirty="0">
                <a:latin typeface="Arial MT"/>
                <a:cs typeface="Arial MT"/>
              </a:rPr>
              <a:t> </a:t>
            </a:r>
            <a:r>
              <a:rPr sz="2400" dirty="0">
                <a:latin typeface="Arial MT"/>
                <a:cs typeface="Arial MT"/>
              </a:rPr>
              <a:t>and</a:t>
            </a:r>
            <a:r>
              <a:rPr sz="2400" spc="-100" dirty="0">
                <a:latin typeface="Arial MT"/>
                <a:cs typeface="Arial MT"/>
              </a:rPr>
              <a:t> </a:t>
            </a:r>
            <a:r>
              <a:rPr sz="2400" dirty="0">
                <a:latin typeface="Arial MT"/>
                <a:cs typeface="Arial MT"/>
              </a:rPr>
              <a:t>outgoing</a:t>
            </a:r>
            <a:r>
              <a:rPr sz="2400" spc="-45" dirty="0">
                <a:latin typeface="Arial MT"/>
                <a:cs typeface="Arial MT"/>
              </a:rPr>
              <a:t> </a:t>
            </a:r>
            <a:r>
              <a:rPr sz="2400" dirty="0">
                <a:latin typeface="Arial MT"/>
                <a:cs typeface="Arial MT"/>
              </a:rPr>
              <a:t>data,</a:t>
            </a:r>
            <a:r>
              <a:rPr sz="2400" spc="-10" dirty="0">
                <a:latin typeface="Arial MT"/>
                <a:cs typeface="Arial MT"/>
              </a:rPr>
              <a:t> </a:t>
            </a:r>
            <a:r>
              <a:rPr sz="2400" dirty="0">
                <a:latin typeface="Arial MT"/>
                <a:cs typeface="Arial MT"/>
              </a:rPr>
              <a:t>detecting</a:t>
            </a:r>
            <a:r>
              <a:rPr sz="2400" spc="-40" dirty="0">
                <a:latin typeface="Arial MT"/>
                <a:cs typeface="Arial MT"/>
              </a:rPr>
              <a:t> </a:t>
            </a:r>
            <a:r>
              <a:rPr sz="2400" dirty="0">
                <a:latin typeface="Arial MT"/>
                <a:cs typeface="Arial MT"/>
              </a:rPr>
              <a:t>malware,</a:t>
            </a:r>
            <a:r>
              <a:rPr sz="2400" spc="60" dirty="0">
                <a:latin typeface="Arial MT"/>
                <a:cs typeface="Arial MT"/>
              </a:rPr>
              <a:t> </a:t>
            </a:r>
            <a:r>
              <a:rPr sz="2400" spc="-25" dirty="0">
                <a:latin typeface="Arial MT"/>
                <a:cs typeface="Arial MT"/>
              </a:rPr>
              <a:t>and </a:t>
            </a:r>
            <a:r>
              <a:rPr sz="2400" dirty="0">
                <a:latin typeface="Arial MT"/>
                <a:cs typeface="Arial MT"/>
              </a:rPr>
              <a:t>implementing</a:t>
            </a:r>
            <a:r>
              <a:rPr sz="2400" spc="-140" dirty="0">
                <a:latin typeface="Arial MT"/>
                <a:cs typeface="Arial MT"/>
              </a:rPr>
              <a:t> </a:t>
            </a:r>
            <a:r>
              <a:rPr sz="2400" dirty="0">
                <a:latin typeface="Arial MT"/>
                <a:cs typeface="Arial MT"/>
              </a:rPr>
              <a:t>behavioral</a:t>
            </a:r>
            <a:r>
              <a:rPr sz="2400" spc="-25" dirty="0">
                <a:latin typeface="Arial MT"/>
                <a:cs typeface="Arial MT"/>
              </a:rPr>
              <a:t> </a:t>
            </a:r>
            <a:r>
              <a:rPr sz="2400" dirty="0">
                <a:latin typeface="Arial MT"/>
                <a:cs typeface="Arial MT"/>
              </a:rPr>
              <a:t>analytics</a:t>
            </a:r>
            <a:r>
              <a:rPr sz="2400" spc="-105" dirty="0">
                <a:latin typeface="Arial MT"/>
                <a:cs typeface="Arial MT"/>
              </a:rPr>
              <a:t> </a:t>
            </a:r>
            <a:r>
              <a:rPr sz="2400" dirty="0">
                <a:latin typeface="Arial MT"/>
                <a:cs typeface="Arial MT"/>
              </a:rPr>
              <a:t>to</a:t>
            </a:r>
            <a:r>
              <a:rPr sz="2400" spc="-145" dirty="0">
                <a:latin typeface="Arial MT"/>
                <a:cs typeface="Arial MT"/>
              </a:rPr>
              <a:t> </a:t>
            </a:r>
            <a:r>
              <a:rPr sz="2400" dirty="0">
                <a:latin typeface="Arial MT"/>
                <a:cs typeface="Arial MT"/>
              </a:rPr>
              <a:t>protect</a:t>
            </a:r>
            <a:r>
              <a:rPr sz="2400" spc="-65" dirty="0">
                <a:latin typeface="Arial MT"/>
                <a:cs typeface="Arial MT"/>
              </a:rPr>
              <a:t> </a:t>
            </a:r>
            <a:r>
              <a:rPr sz="2400" spc="-10" dirty="0">
                <a:latin typeface="Arial MT"/>
                <a:cs typeface="Arial MT"/>
              </a:rPr>
              <a:t>data.</a:t>
            </a:r>
            <a:endParaRPr sz="2400">
              <a:latin typeface="Arial MT"/>
              <a:cs typeface="Arial MT"/>
            </a:endParaRPr>
          </a:p>
        </p:txBody>
      </p:sp>
      <p:pic>
        <p:nvPicPr>
          <p:cNvPr id="6" name="object 6"/>
          <p:cNvPicPr/>
          <p:nvPr/>
        </p:nvPicPr>
        <p:blipFill>
          <a:blip r:embed="rId3" cstate="print"/>
          <a:stretch>
            <a:fillRect/>
          </a:stretch>
        </p:blipFill>
        <p:spPr>
          <a:xfrm>
            <a:off x="7934959" y="5059679"/>
            <a:ext cx="3108959" cy="1452880"/>
          </a:xfrm>
          <a:prstGeom prst="rect">
            <a:avLst/>
          </a:prstGeom>
        </p:spPr>
      </p:pic>
      <p:pic>
        <p:nvPicPr>
          <p:cNvPr id="7" name="object 7"/>
          <p:cNvPicPr/>
          <p:nvPr/>
        </p:nvPicPr>
        <p:blipFill>
          <a:blip r:embed="rId4" cstate="print"/>
          <a:stretch>
            <a:fillRect/>
          </a:stretch>
        </p:blipFill>
        <p:spPr>
          <a:xfrm>
            <a:off x="4724400" y="5039359"/>
            <a:ext cx="3078479" cy="1463039"/>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936" y="304800"/>
            <a:ext cx="12174220" cy="5902960"/>
            <a:chOff x="17936" y="304800"/>
            <a:chExt cx="12174220" cy="5902960"/>
          </a:xfrm>
        </p:grpSpPr>
        <p:pic>
          <p:nvPicPr>
            <p:cNvPr id="3" name="object 3"/>
            <p:cNvPicPr/>
            <p:nvPr/>
          </p:nvPicPr>
          <p:blipFill>
            <a:blip r:embed="rId2" cstate="print"/>
            <a:stretch>
              <a:fillRect/>
            </a:stretch>
          </p:blipFill>
          <p:spPr>
            <a:xfrm>
              <a:off x="17936" y="304800"/>
              <a:ext cx="12174063" cy="5862320"/>
            </a:xfrm>
            <a:prstGeom prst="rect">
              <a:avLst/>
            </a:prstGeom>
          </p:spPr>
        </p:pic>
        <p:pic>
          <p:nvPicPr>
            <p:cNvPr id="4" name="object 4"/>
            <p:cNvPicPr/>
            <p:nvPr/>
          </p:nvPicPr>
          <p:blipFill>
            <a:blip r:embed="rId3" cstate="print"/>
            <a:stretch>
              <a:fillRect/>
            </a:stretch>
          </p:blipFill>
          <p:spPr>
            <a:xfrm>
              <a:off x="7366000" y="4277359"/>
              <a:ext cx="4592320" cy="1930400"/>
            </a:xfrm>
            <a:prstGeom prst="rect">
              <a:avLst/>
            </a:prstGeom>
          </p:spPr>
        </p:pic>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051" y="438149"/>
            <a:ext cx="2506980" cy="575310"/>
          </a:xfrm>
          <a:prstGeom prst="rect">
            <a:avLst/>
          </a:prstGeom>
        </p:spPr>
        <p:txBody>
          <a:bodyPr vert="horz" wrap="square" lIns="0" tIns="13335" rIns="0" bIns="0" rtlCol="0">
            <a:spAutoFit/>
          </a:bodyPr>
          <a:lstStyle/>
          <a:p>
            <a:pPr marL="12700">
              <a:lnSpc>
                <a:spcPct val="100000"/>
              </a:lnSpc>
              <a:spcBef>
                <a:spcPts val="105"/>
              </a:spcBef>
            </a:pPr>
            <a:r>
              <a:rPr sz="3600" b="1" dirty="0">
                <a:solidFill>
                  <a:srgbClr val="201D6F"/>
                </a:solidFill>
                <a:latin typeface="Arial"/>
                <a:cs typeface="Arial"/>
              </a:rPr>
              <a:t>Thank</a:t>
            </a:r>
            <a:r>
              <a:rPr sz="3600" b="1" spc="-15" dirty="0">
                <a:solidFill>
                  <a:srgbClr val="201D6F"/>
                </a:solidFill>
                <a:latin typeface="Arial"/>
                <a:cs typeface="Arial"/>
              </a:rPr>
              <a:t> </a:t>
            </a:r>
            <a:r>
              <a:rPr sz="3600" b="1" spc="-20" dirty="0">
                <a:solidFill>
                  <a:srgbClr val="201D6F"/>
                </a:solidFill>
                <a:latin typeface="Arial"/>
                <a:cs typeface="Arial"/>
              </a:rPr>
              <a:t>You!</a:t>
            </a:r>
            <a:endParaRPr sz="3600">
              <a:latin typeface="Arial"/>
              <a:cs typeface="Arial"/>
            </a:endParaRPr>
          </a:p>
        </p:txBody>
      </p:sp>
      <p:sp>
        <p:nvSpPr>
          <p:cNvPr id="3" name="object 3"/>
          <p:cNvSpPr txBox="1"/>
          <p:nvPr/>
        </p:nvSpPr>
        <p:spPr>
          <a:xfrm>
            <a:off x="855980" y="1373124"/>
            <a:ext cx="2254250" cy="697230"/>
          </a:xfrm>
          <a:prstGeom prst="rect">
            <a:avLst/>
          </a:prstGeom>
        </p:spPr>
        <p:txBody>
          <a:bodyPr vert="horz" wrap="square" lIns="0" tIns="13335" rIns="0" bIns="0" rtlCol="0">
            <a:spAutoFit/>
          </a:bodyPr>
          <a:lstStyle/>
          <a:p>
            <a:pPr marL="388620" indent="-375920">
              <a:lnSpc>
                <a:spcPct val="100000"/>
              </a:lnSpc>
              <a:spcBef>
                <a:spcPts val="105"/>
              </a:spcBef>
              <a:buClr>
                <a:srgbClr val="000000"/>
              </a:buClr>
              <a:buSzPct val="54545"/>
              <a:buChar char="•"/>
              <a:tabLst>
                <a:tab pos="388620" algn="l"/>
              </a:tabLst>
            </a:pPr>
            <a:r>
              <a:rPr sz="4400" spc="-10" dirty="0">
                <a:solidFill>
                  <a:srgbClr val="FF0000"/>
                </a:solidFill>
                <a:latin typeface="Arial MT"/>
                <a:cs typeface="Arial MT"/>
              </a:rPr>
              <a:t>P</a:t>
            </a:r>
            <a:r>
              <a:rPr sz="4400" spc="-10" dirty="0">
                <a:latin typeface="Arial MT"/>
                <a:cs typeface="Arial MT"/>
              </a:rPr>
              <a:t>arallel</a:t>
            </a:r>
            <a:endParaRPr sz="4400">
              <a:latin typeface="Arial MT"/>
              <a:cs typeface="Arial MT"/>
            </a:endParaRPr>
          </a:p>
        </p:txBody>
      </p:sp>
      <p:sp>
        <p:nvSpPr>
          <p:cNvPr id="4" name="object 4"/>
          <p:cNvSpPr txBox="1"/>
          <p:nvPr/>
        </p:nvSpPr>
        <p:spPr>
          <a:xfrm>
            <a:off x="855980" y="2033702"/>
            <a:ext cx="3061335" cy="2427605"/>
          </a:xfrm>
          <a:prstGeom prst="rect">
            <a:avLst/>
          </a:prstGeom>
        </p:spPr>
        <p:txBody>
          <a:bodyPr vert="horz" wrap="square" lIns="0" tIns="146050" rIns="0" bIns="0" rtlCol="0">
            <a:spAutoFit/>
          </a:bodyPr>
          <a:lstStyle/>
          <a:p>
            <a:pPr marL="388620" indent="-375920">
              <a:lnSpc>
                <a:spcPct val="100000"/>
              </a:lnSpc>
              <a:spcBef>
                <a:spcPts val="1150"/>
              </a:spcBef>
              <a:buClr>
                <a:srgbClr val="000000"/>
              </a:buClr>
              <a:buSzPct val="54545"/>
              <a:buChar char="•"/>
              <a:tabLst>
                <a:tab pos="388620" algn="l"/>
              </a:tabLst>
            </a:pPr>
            <a:r>
              <a:rPr sz="4400" spc="-25" dirty="0">
                <a:solidFill>
                  <a:srgbClr val="FF0000"/>
                </a:solidFill>
                <a:latin typeface="Arial MT"/>
                <a:cs typeface="Arial MT"/>
              </a:rPr>
              <a:t>A</a:t>
            </a:r>
            <a:r>
              <a:rPr sz="4400" spc="-25" dirty="0">
                <a:latin typeface="Arial MT"/>
                <a:cs typeface="Arial MT"/>
              </a:rPr>
              <a:t>nd</a:t>
            </a:r>
            <a:endParaRPr sz="4400">
              <a:latin typeface="Arial MT"/>
              <a:cs typeface="Arial MT"/>
            </a:endParaRPr>
          </a:p>
          <a:p>
            <a:pPr marL="388620" indent="-375920">
              <a:lnSpc>
                <a:spcPct val="100000"/>
              </a:lnSpc>
              <a:spcBef>
                <a:spcPts val="1050"/>
              </a:spcBef>
              <a:buClr>
                <a:srgbClr val="000000"/>
              </a:buClr>
              <a:buSzPct val="54545"/>
              <a:buChar char="•"/>
              <a:tabLst>
                <a:tab pos="388620" algn="l"/>
              </a:tabLst>
            </a:pPr>
            <a:r>
              <a:rPr sz="4400" spc="-10" dirty="0">
                <a:solidFill>
                  <a:srgbClr val="FF0000"/>
                </a:solidFill>
                <a:latin typeface="Arial MT"/>
                <a:cs typeface="Arial MT"/>
              </a:rPr>
              <a:t>D</a:t>
            </a:r>
            <a:r>
              <a:rPr sz="4400" spc="-10" dirty="0">
                <a:latin typeface="Arial MT"/>
                <a:cs typeface="Arial MT"/>
              </a:rPr>
              <a:t>istributed</a:t>
            </a:r>
            <a:endParaRPr sz="4400">
              <a:latin typeface="Arial MT"/>
              <a:cs typeface="Arial MT"/>
            </a:endParaRPr>
          </a:p>
          <a:p>
            <a:pPr marL="388620" indent="-375920">
              <a:lnSpc>
                <a:spcPct val="100000"/>
              </a:lnSpc>
              <a:spcBef>
                <a:spcPts val="965"/>
              </a:spcBef>
              <a:buClr>
                <a:srgbClr val="000000"/>
              </a:buClr>
              <a:buSzPct val="54545"/>
              <a:buChar char="•"/>
              <a:tabLst>
                <a:tab pos="388620" algn="l"/>
              </a:tabLst>
            </a:pPr>
            <a:r>
              <a:rPr sz="4400" spc="-10" dirty="0">
                <a:solidFill>
                  <a:srgbClr val="FF0000"/>
                </a:solidFill>
                <a:latin typeface="Arial MT"/>
                <a:cs typeface="Arial MT"/>
              </a:rPr>
              <a:t>S</a:t>
            </a:r>
            <a:r>
              <a:rPr sz="4400" spc="-10" dirty="0">
                <a:latin typeface="Arial MT"/>
                <a:cs typeface="Arial MT"/>
              </a:rPr>
              <a:t>ystems</a:t>
            </a:r>
            <a:endParaRPr sz="4400">
              <a:latin typeface="Arial MT"/>
              <a:cs typeface="Arial MT"/>
            </a:endParaRPr>
          </a:p>
        </p:txBody>
      </p:sp>
      <p:sp>
        <p:nvSpPr>
          <p:cNvPr id="5" name="object 5"/>
          <p:cNvSpPr txBox="1"/>
          <p:nvPr/>
        </p:nvSpPr>
        <p:spPr>
          <a:xfrm>
            <a:off x="5702553" y="1373124"/>
            <a:ext cx="3626485" cy="697230"/>
          </a:xfrm>
          <a:prstGeom prst="rect">
            <a:avLst/>
          </a:prstGeom>
        </p:spPr>
        <p:txBody>
          <a:bodyPr vert="horz" wrap="square" lIns="0" tIns="13335" rIns="0" bIns="0" rtlCol="0">
            <a:spAutoFit/>
          </a:bodyPr>
          <a:lstStyle/>
          <a:p>
            <a:pPr marL="388620" indent="-375920">
              <a:lnSpc>
                <a:spcPct val="100000"/>
              </a:lnSpc>
              <a:spcBef>
                <a:spcPts val="105"/>
              </a:spcBef>
              <a:buClr>
                <a:srgbClr val="000000"/>
              </a:buClr>
              <a:buSzPct val="54545"/>
              <a:buChar char="•"/>
              <a:tabLst>
                <a:tab pos="388620" algn="l"/>
              </a:tabLst>
            </a:pPr>
            <a:r>
              <a:rPr sz="4400" spc="-10" dirty="0">
                <a:solidFill>
                  <a:srgbClr val="FF0000"/>
                </a:solidFill>
                <a:latin typeface="Arial MT"/>
                <a:cs typeface="Arial MT"/>
              </a:rPr>
              <a:t>P</a:t>
            </a:r>
            <a:r>
              <a:rPr sz="4400" spc="-10" dirty="0">
                <a:latin typeface="Arial MT"/>
                <a:cs typeface="Arial MT"/>
              </a:rPr>
              <a:t>erformance</a:t>
            </a:r>
            <a:endParaRPr sz="4400">
              <a:latin typeface="Arial MT"/>
              <a:cs typeface="Arial MT"/>
            </a:endParaRPr>
          </a:p>
        </p:txBody>
      </p:sp>
      <p:sp>
        <p:nvSpPr>
          <p:cNvPr id="6" name="object 6"/>
          <p:cNvSpPr txBox="1"/>
          <p:nvPr/>
        </p:nvSpPr>
        <p:spPr>
          <a:xfrm>
            <a:off x="5702553" y="2033702"/>
            <a:ext cx="3007995" cy="2427605"/>
          </a:xfrm>
          <a:prstGeom prst="rect">
            <a:avLst/>
          </a:prstGeom>
        </p:spPr>
        <p:txBody>
          <a:bodyPr vert="horz" wrap="square" lIns="0" tIns="146050" rIns="0" bIns="0" rtlCol="0">
            <a:spAutoFit/>
          </a:bodyPr>
          <a:lstStyle/>
          <a:p>
            <a:pPr marL="388620" indent="-375920">
              <a:lnSpc>
                <a:spcPct val="100000"/>
              </a:lnSpc>
              <a:spcBef>
                <a:spcPts val="1150"/>
              </a:spcBef>
              <a:buClr>
                <a:srgbClr val="000000"/>
              </a:buClr>
              <a:buSzPct val="54545"/>
              <a:buChar char="•"/>
              <a:tabLst>
                <a:tab pos="388620" algn="l"/>
              </a:tabLst>
            </a:pPr>
            <a:r>
              <a:rPr sz="4400" spc="-25" dirty="0">
                <a:solidFill>
                  <a:srgbClr val="FF0000"/>
                </a:solidFill>
                <a:latin typeface="Arial MT"/>
                <a:cs typeface="Arial MT"/>
              </a:rPr>
              <a:t>A</a:t>
            </a:r>
            <a:r>
              <a:rPr sz="4400" spc="-25" dirty="0">
                <a:latin typeface="Arial MT"/>
                <a:cs typeface="Arial MT"/>
              </a:rPr>
              <a:t>vailability</a:t>
            </a:r>
            <a:endParaRPr sz="4400">
              <a:latin typeface="Arial MT"/>
              <a:cs typeface="Arial MT"/>
            </a:endParaRPr>
          </a:p>
          <a:p>
            <a:pPr marL="388620" indent="-375920">
              <a:lnSpc>
                <a:spcPct val="100000"/>
              </a:lnSpc>
              <a:spcBef>
                <a:spcPts val="1050"/>
              </a:spcBef>
              <a:buClr>
                <a:srgbClr val="000000"/>
              </a:buClr>
              <a:buSzPct val="54545"/>
              <a:buChar char="•"/>
              <a:tabLst>
                <a:tab pos="388620" algn="l"/>
              </a:tabLst>
            </a:pPr>
            <a:r>
              <a:rPr sz="4400" spc="-10" dirty="0">
                <a:solidFill>
                  <a:srgbClr val="FF0000"/>
                </a:solidFill>
                <a:latin typeface="Arial MT"/>
                <a:cs typeface="Arial MT"/>
              </a:rPr>
              <a:t>D</a:t>
            </a:r>
            <a:r>
              <a:rPr sz="4400" spc="-10" dirty="0">
                <a:latin typeface="Arial MT"/>
                <a:cs typeface="Arial MT"/>
              </a:rPr>
              <a:t>urability</a:t>
            </a:r>
            <a:endParaRPr sz="4400">
              <a:latin typeface="Arial MT"/>
              <a:cs typeface="Arial MT"/>
            </a:endParaRPr>
          </a:p>
          <a:p>
            <a:pPr marL="388620" indent="-375920">
              <a:lnSpc>
                <a:spcPct val="100000"/>
              </a:lnSpc>
              <a:spcBef>
                <a:spcPts val="965"/>
              </a:spcBef>
              <a:buClr>
                <a:srgbClr val="000000"/>
              </a:buClr>
              <a:buSzPct val="54545"/>
              <a:buChar char="•"/>
              <a:tabLst>
                <a:tab pos="388620" algn="l"/>
              </a:tabLst>
            </a:pPr>
            <a:r>
              <a:rPr sz="4400" spc="-10" dirty="0">
                <a:solidFill>
                  <a:srgbClr val="FF0000"/>
                </a:solidFill>
                <a:latin typeface="Arial MT"/>
                <a:cs typeface="Arial MT"/>
              </a:rPr>
              <a:t>S</a:t>
            </a:r>
            <a:r>
              <a:rPr sz="4400" spc="-10" dirty="0">
                <a:latin typeface="Arial MT"/>
                <a:cs typeface="Arial MT"/>
              </a:rPr>
              <a:t>calability</a:t>
            </a:r>
            <a:endParaRPr sz="4400">
              <a:latin typeface="Arial MT"/>
              <a:cs typeface="Arial M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92614-6FC7-AF3B-EB68-8A86667B2F3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E3E4486-D931-7DE5-AC25-F66821C15AF7}"/>
              </a:ext>
            </a:extLst>
          </p:cNvPr>
          <p:cNvSpPr>
            <a:spLocks noGrp="1"/>
          </p:cNvSpPr>
          <p:nvPr>
            <p:ph type="body" idx="1"/>
          </p:nvPr>
        </p:nvSpPr>
        <p:spPr/>
        <p:txBody>
          <a:bodyPr/>
          <a:lstStyle/>
          <a:p>
            <a:endParaRPr lang="en-IN" dirty="0"/>
          </a:p>
        </p:txBody>
      </p:sp>
      <p:sp>
        <p:nvSpPr>
          <p:cNvPr id="5" name="TextBox 4">
            <a:extLst>
              <a:ext uri="{FF2B5EF4-FFF2-40B4-BE49-F238E27FC236}">
                <a16:creationId xmlns:a16="http://schemas.microsoft.com/office/drawing/2014/main" id="{26D433EE-F3A0-545F-3C4A-09AA42203581}"/>
              </a:ext>
            </a:extLst>
          </p:cNvPr>
          <p:cNvSpPr txBox="1"/>
          <p:nvPr/>
        </p:nvSpPr>
        <p:spPr>
          <a:xfrm>
            <a:off x="881380" y="1284305"/>
            <a:ext cx="8763000" cy="2585323"/>
          </a:xfrm>
          <a:prstGeom prst="rect">
            <a:avLst/>
          </a:prstGeom>
          <a:noFill/>
        </p:spPr>
        <p:txBody>
          <a:bodyPr wrap="square">
            <a:spAutoFit/>
          </a:bodyPr>
          <a:lstStyle/>
          <a:p>
            <a:pPr>
              <a:buFont typeface="Arial" panose="020B0604020202020204" pitchFamily="34" charset="0"/>
              <a:buChar char="•"/>
            </a:pPr>
            <a:r>
              <a:rPr lang="en-IN" b="1" dirty="0"/>
              <a:t>Distributed Computing </a:t>
            </a:r>
            <a:r>
              <a:rPr lang="en-IN" b="1" dirty="0" err="1"/>
              <a:t>Solution</a:t>
            </a:r>
            <a:r>
              <a:rPr lang="en-IN" dirty="0" err="1"/>
              <a:t>:Divide</a:t>
            </a:r>
            <a:r>
              <a:rPr lang="en-IN" dirty="0"/>
              <a:t> the city into </a:t>
            </a:r>
            <a:r>
              <a:rPr lang="en-IN" b="1" dirty="0"/>
              <a:t>regions</a:t>
            </a:r>
            <a:r>
              <a:rPr lang="en-IN" dirty="0"/>
              <a:t>, with each region handled by a local cluster of workers or nodes.</a:t>
            </a:r>
          </a:p>
          <a:p>
            <a:pPr>
              <a:buFont typeface="Arial" panose="020B0604020202020204" pitchFamily="34" charset="0"/>
              <a:buChar char="•"/>
            </a:pPr>
            <a:r>
              <a:rPr lang="en-IN" dirty="0"/>
              <a:t>Each region's cluster handles:</a:t>
            </a:r>
          </a:p>
          <a:p>
            <a:pPr marL="742950" lvl="1" indent="-285750">
              <a:buFont typeface="Arial" panose="020B0604020202020204" pitchFamily="34" charset="0"/>
              <a:buChar char="•"/>
            </a:pPr>
            <a:r>
              <a:rPr lang="en-IN" dirty="0"/>
              <a:t>Orders from that region.</a:t>
            </a:r>
          </a:p>
          <a:p>
            <a:pPr marL="742950" lvl="1" indent="-285750">
              <a:buFont typeface="Arial" panose="020B0604020202020204" pitchFamily="34" charset="0"/>
              <a:buChar char="•"/>
            </a:pPr>
            <a:r>
              <a:rPr lang="en-IN" dirty="0"/>
              <a:t>Local drivers and kitchens for faster delivery.</a:t>
            </a:r>
          </a:p>
          <a:p>
            <a:pPr>
              <a:buFont typeface="Arial" panose="020B0604020202020204" pitchFamily="34" charset="0"/>
              <a:buChar char="•"/>
            </a:pPr>
            <a:r>
              <a:rPr lang="en-IN" dirty="0"/>
              <a:t>Communicate between regions only for cross-regional orders.</a:t>
            </a:r>
          </a:p>
          <a:p>
            <a:pPr>
              <a:buFont typeface="Arial" panose="020B0604020202020204" pitchFamily="34" charset="0"/>
              <a:buChar char="•"/>
            </a:pPr>
            <a:r>
              <a:rPr lang="en-IN" b="1" dirty="0"/>
              <a:t>Example</a:t>
            </a:r>
            <a:r>
              <a:rPr lang="en-IN" dirty="0"/>
              <a:t>:</a:t>
            </a:r>
          </a:p>
          <a:p>
            <a:pPr marL="742950" lvl="1" indent="-285750">
              <a:buFont typeface="Arial" panose="020B0604020202020204" pitchFamily="34" charset="0"/>
              <a:buChar char="•"/>
            </a:pPr>
            <a:r>
              <a:rPr lang="en-IN" dirty="0"/>
              <a:t>North, South, East, and West clusters independently manage their orders, reducing communication overhead.</a:t>
            </a:r>
          </a:p>
        </p:txBody>
      </p:sp>
    </p:spTree>
    <p:extLst>
      <p:ext uri="{BB962C8B-B14F-4D97-AF65-F5344CB8AC3E}">
        <p14:creationId xmlns:p14="http://schemas.microsoft.com/office/powerpoint/2010/main" val="3392285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04A6ADA098944EB294D577DC80F0D1" ma:contentTypeVersion="8" ma:contentTypeDescription="Create a new document." ma:contentTypeScope="" ma:versionID="d327473bd50ecc5d961df359b1d624de">
  <xsd:schema xmlns:xsd="http://www.w3.org/2001/XMLSchema" xmlns:xs="http://www.w3.org/2001/XMLSchema" xmlns:p="http://schemas.microsoft.com/office/2006/metadata/properties" xmlns:ns2="0192c144-0bc9-406b-ba7c-16be2358a8f1" targetNamespace="http://schemas.microsoft.com/office/2006/metadata/properties" ma:root="true" ma:fieldsID="924baefad8f4f4ba42cef7b3eebe9fc2" ns2:_="">
    <xsd:import namespace="0192c144-0bc9-406b-ba7c-16be2358a8f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92c144-0bc9-406b-ba7c-16be2358a8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6E722BD-D259-4091-99C0-D782691BCE18}"/>
</file>

<file path=customXml/itemProps2.xml><?xml version="1.0" encoding="utf-8"?>
<ds:datastoreItem xmlns:ds="http://schemas.openxmlformats.org/officeDocument/2006/customXml" ds:itemID="{587B5241-852E-4B80-9C7B-2FD3D50A14E9}"/>
</file>

<file path=customXml/itemProps3.xml><?xml version="1.0" encoding="utf-8"?>
<ds:datastoreItem xmlns:ds="http://schemas.openxmlformats.org/officeDocument/2006/customXml" ds:itemID="{9F1203BE-FDAB-492B-A4CE-3CE0C4217A86}"/>
</file>

<file path=docProps/app.xml><?xml version="1.0" encoding="utf-8"?>
<Properties xmlns="http://schemas.openxmlformats.org/officeDocument/2006/extended-properties" xmlns:vt="http://schemas.openxmlformats.org/officeDocument/2006/docPropsVTypes">
  <Template/>
  <TotalTime>166</TotalTime>
  <Words>6557</Words>
  <Application>Microsoft Office PowerPoint</Application>
  <PresentationFormat>Widescreen</PresentationFormat>
  <Paragraphs>717</Paragraphs>
  <Slides>83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83</vt:i4>
      </vt:variant>
    </vt:vector>
  </HeadingPairs>
  <TitlesOfParts>
    <vt:vector size="91" baseType="lpstr">
      <vt:lpstr>Arial</vt:lpstr>
      <vt:lpstr>Arial MT</vt:lpstr>
      <vt:lpstr>Cambria Math</vt:lpstr>
      <vt:lpstr>Helvetica Neue</vt:lpstr>
      <vt:lpstr>Palatino Linotype</vt:lpstr>
      <vt:lpstr>source-serif-pro</vt:lpstr>
      <vt:lpstr>Wingdings</vt:lpstr>
      <vt:lpstr>Office Theme</vt:lpstr>
      <vt:lpstr>CCZG501</vt:lpstr>
      <vt:lpstr>Agenda</vt:lpstr>
      <vt:lpstr>Why to learn parallel computing? </vt:lpstr>
      <vt:lpstr>PowerPoint Presentation</vt:lpstr>
      <vt:lpstr>PowerPoint Presentation</vt:lpstr>
      <vt:lpstr>PowerPoint Presentation</vt:lpstr>
      <vt:lpstr>General Problem</vt:lpstr>
      <vt:lpstr>PowerPoint Presentation</vt:lpstr>
      <vt:lpstr>PowerPoint Presentation</vt:lpstr>
      <vt:lpstr>Whether Prediction: Next Week</vt:lpstr>
      <vt:lpstr>Challenges in Weather Prediction:</vt:lpstr>
      <vt:lpstr>PowerPoint Presentation</vt:lpstr>
      <vt:lpstr>PowerPoint Presentation</vt:lpstr>
      <vt:lpstr>PowerPoint Presentation</vt:lpstr>
      <vt:lpstr>PowerPoint Presentation</vt:lpstr>
      <vt:lpstr>PowerPoint Presentation</vt:lpstr>
      <vt:lpstr>Challenges in Organizing the Olympics: </vt:lpstr>
      <vt:lpstr>PowerPoint Presentation</vt:lpstr>
      <vt:lpstr>Implementation Steps </vt:lpstr>
      <vt:lpstr>Implementation Steps </vt:lpstr>
      <vt:lpstr>Implementation Steps </vt:lpstr>
      <vt:lpstr>PowerPoint Presentation</vt:lpstr>
      <vt:lpstr>What is Parallel  and Distributed Computing </vt:lpstr>
      <vt:lpstr>Why Parallel and Distributed Computing is Important?</vt:lpstr>
      <vt:lpstr>Challenges in Parallel and Distributed Computing</vt:lpstr>
      <vt:lpstr>Challenges in Parallel Computing </vt:lpstr>
      <vt:lpstr>Challenges in Distributed Computing </vt:lpstr>
      <vt:lpstr>Common Challenges in Both Parallel and Distributed Computing</vt:lpstr>
      <vt:lpstr>CLOUD COMPUTING</vt:lpstr>
      <vt:lpstr>CLOUD COMPUTING</vt:lpstr>
      <vt:lpstr>Practical Example: </vt:lpstr>
      <vt:lpstr>Open Nebula received the following requirements from many leading supercomputing and research centers</vt:lpstr>
      <vt:lpstr>Distributed system</vt:lpstr>
      <vt:lpstr>Characteristics of DS</vt:lpstr>
      <vt:lpstr>Characteristics of parallel systems</vt:lpstr>
      <vt:lpstr>Von Neumann’s Architecture </vt:lpstr>
      <vt:lpstr>Multiprocessor system</vt:lpstr>
      <vt:lpstr>Multicomputer parallel system</vt:lpstr>
      <vt:lpstr>Hybrid Architectures: </vt:lpstr>
      <vt:lpstr>Array Processors</vt:lpstr>
      <vt:lpstr>Flynn’s taxonomy</vt:lpstr>
      <vt:lpstr>Why parallel computing</vt:lpstr>
      <vt:lpstr>Why we need ever-increasing performance</vt:lpstr>
      <vt:lpstr>Why we need ever-increasing performance</vt:lpstr>
      <vt:lpstr>Why we need ever-increasing performance</vt:lpstr>
      <vt:lpstr>Why we need ever-increasing performance</vt:lpstr>
      <vt:lpstr>we need ever-increasing performance Why we're building parallel systems</vt:lpstr>
      <vt:lpstr>The answer is parallelism.</vt:lpstr>
      <vt:lpstr>Why we need to write parallel programs</vt:lpstr>
      <vt:lpstr>PowerPoint Presentation</vt:lpstr>
      <vt:lpstr>Global sum</vt:lpstr>
      <vt:lpstr>If number of cores is large</vt:lpstr>
      <vt:lpstr>How do we write parallel programs?</vt:lpstr>
      <vt:lpstr>Coordination</vt:lpstr>
      <vt:lpstr>Limits of Parallelism and Scaling</vt:lpstr>
      <vt:lpstr>PowerPoint Presentation</vt:lpstr>
      <vt:lpstr>learning to write programs that are explicitly parallel</vt:lpstr>
      <vt:lpstr>The need to learn four APIs</vt:lpstr>
      <vt:lpstr>Shared memory and Distributed memory</vt:lpstr>
      <vt:lpstr>SIMD vs MIMD</vt:lpstr>
      <vt:lpstr>Concurrent, parallel, distributed computing</vt:lpstr>
      <vt:lpstr>The von Neumann architecture</vt:lpstr>
      <vt:lpstr>Operating System, Processes, multitasking, and threads</vt:lpstr>
      <vt:lpstr>Multitasking, Threading</vt:lpstr>
      <vt:lpstr>Threads are “lighter weight” than processes</vt:lpstr>
      <vt:lpstr>Improvements to the von Neumann model</vt:lpstr>
      <vt:lpstr>Instruction-level parallelism</vt:lpstr>
      <vt:lpstr>Hardware multithreading</vt:lpstr>
      <vt:lpstr>Flynn's taxonomy - Classifications of parallel computers</vt:lpstr>
      <vt:lpstr>Multiple instruction, multiple data, or MIMD, systems</vt:lpstr>
      <vt:lpstr>Distributed-memory systems</vt:lpstr>
      <vt:lpstr>Labs</vt:lpstr>
      <vt:lpstr>Socket Programming</vt:lpstr>
      <vt:lpstr>OpenMPI – Distributed Memory parallelism</vt:lpstr>
      <vt:lpstr>OpenMP – Shared Memory Parallelism</vt:lpstr>
      <vt:lpstr>GPU &amp; CUDA – Massive Parallelism</vt:lpstr>
      <vt:lpstr>Event driven programming</vt:lpstr>
      <vt:lpstr>Use Cases of Big Data, High-Performance Data Analytics and HPC</vt:lpstr>
      <vt:lpstr>HPC Storage</vt:lpstr>
      <vt:lpstr>PDS as cloud services</vt:lpstr>
      <vt:lpstr>PDS &amp; HPC for AI in the Cloud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Internal Workshop on   Introduction to Parallel and Distributed Programming</dc:title>
  <dc:creator>Shivam Chauhan</dc:creator>
  <cp:lastModifiedBy>Learn to Live</cp:lastModifiedBy>
  <cp:revision>14</cp:revision>
  <dcterms:created xsi:type="dcterms:W3CDTF">2025-01-22T21:16:12Z</dcterms:created>
  <dcterms:modified xsi:type="dcterms:W3CDTF">2025-01-25T02:38:16Z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2023-01-07T00:00:00Z</vt:filetime>
  </property>
  <property fmtid="{D5CDD505-2E9C-101B-9397-08002B2CF9AE}" pid="3" name="Creator">
    <vt:lpwstr>Microsoft® PowerPoint® 2016</vt:lpwstr>
  </property>
  <property fmtid="{D5CDD505-2E9C-101B-9397-08002B2CF9AE}" pid="4" name="LastSaved">
    <vt:filetime>2025-01-22T00:00:00Z</vt:filetime>
  </property>
  <property fmtid="{D5CDD505-2E9C-101B-9397-08002B2CF9AE}" pid="5" name="Producer">
    <vt:lpwstr>Microsoft® PowerPoint® 2016</vt:lpwstr>
  </property>
  <property fmtid="{D5CDD505-2E9C-101B-9397-08002B2CF9AE}" pid="6" name="ContentTypeId">
    <vt:lpwstr>0x0101007604A6ADA098944EB294D577DC80F0D1</vt:lpwstr>
  </property>
</Properties>
</file>